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sldIdLst>
    <p:sldId id="283" r:id="rId2"/>
    <p:sldId id="256" r:id="rId3"/>
    <p:sldId id="281" r:id="rId4"/>
    <p:sldId id="257" r:id="rId5"/>
    <p:sldId id="258" r:id="rId6"/>
    <p:sldId id="259" r:id="rId7"/>
    <p:sldId id="260" r:id="rId8"/>
    <p:sldId id="261" r:id="rId9"/>
    <p:sldId id="262" r:id="rId10"/>
    <p:sldId id="265" r:id="rId11"/>
    <p:sldId id="267" r:id="rId12"/>
    <p:sldId id="263" r:id="rId13"/>
    <p:sldId id="277" r:id="rId14"/>
    <p:sldId id="272" r:id="rId15"/>
    <p:sldId id="273" r:id="rId16"/>
    <p:sldId id="268" r:id="rId17"/>
    <p:sldId id="269" r:id="rId18"/>
    <p:sldId id="271" r:id="rId19"/>
    <p:sldId id="264" r:id="rId20"/>
    <p:sldId id="275" r:id="rId21"/>
    <p:sldId id="276" r:id="rId22"/>
    <p:sldId id="278" r:id="rId23"/>
    <p:sldId id="279" r:id="rId24"/>
    <p:sldId id="280"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65" d="100"/>
          <a:sy n="65" d="100"/>
        </p:scale>
        <p:origin x="-3216"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printerSettings" Target="printerSettings/printerSettings1.bin"/><Relationship Id="rId27" Type="http://schemas.openxmlformats.org/officeDocument/2006/relationships/presProps" Target="presProps.xml"/><Relationship Id="rId28" Type="http://schemas.openxmlformats.org/officeDocument/2006/relationships/viewProps" Target="viewProps.xml"/><Relationship Id="rId29" Type="http://schemas.openxmlformats.org/officeDocument/2006/relationships/theme" Target="theme/theme1.xml"/><Relationship Id="rId3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7CE38E4D-051A-41E1-86A4-E56916468FD0}" type="datetimeFigureOut">
              <a:rPr lang="en-US" smtClean="0"/>
              <a:t>2/2/14</a:t>
            </a:fld>
            <a:endParaRPr lang="en-US"/>
          </a:p>
        </p:txBody>
      </p:sp>
      <p:sp>
        <p:nvSpPr>
          <p:cNvPr id="8" name="Slide Number Placeholder 7"/>
          <p:cNvSpPr>
            <a:spLocks noGrp="1"/>
          </p:cNvSpPr>
          <p:nvPr>
            <p:ph type="sldNum" sz="quarter" idx="11"/>
          </p:nvPr>
        </p:nvSpPr>
        <p:spPr/>
        <p:txBody>
          <a:bodyPr/>
          <a:lstStyle/>
          <a:p>
            <a:fld id="{BA9B540C-44DA-4F69-89C9-7C84606640D3}" type="slidenum">
              <a:rPr lang="en-US" smtClean="0"/>
              <a:pPr/>
              <a:t>‹#›</a:t>
            </a:fld>
            <a:endParaRPr lang="en-US" dirty="0"/>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E38E4D-051A-41E1-86A4-E56916468FD0}" type="datetimeFigureOut">
              <a:rPr lang="en-US" smtClean="0"/>
              <a:t>2/2/14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6BB73A-582F-4420-9A14-CB10A2B2E5E8}"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E38E4D-051A-41E1-86A4-E56916468FD0}" type="datetimeFigureOut">
              <a:rPr lang="en-US" smtClean="0"/>
              <a:t>2/2/14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6BB73A-582F-4420-9A14-CB10A2B2E5E8}"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p>
            <a:fld id="{7CE38E4D-051A-41E1-86A4-E56916468FD0}" type="datetimeFigureOut">
              <a:rPr lang="en-US" smtClean="0"/>
              <a:t>2/2/14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6BB73A-582F-4420-9A14-CB10A2B2E5E8}"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CE38E4D-051A-41E1-86A4-E56916468FD0}" type="datetimeFigureOut">
              <a:rPr lang="en-US" smtClean="0"/>
              <a:t>2/2/14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6BB73A-582F-4420-9A14-CB10A2B2E5E8}" type="slidenum">
              <a:rPr lang="en-US" smtClean="0"/>
              <a:t>‹#›</a:t>
            </a:fld>
            <a:endParaRPr lang="en-US"/>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fld id="{7CE38E4D-051A-41E1-86A4-E56916468FD0}" type="datetimeFigureOut">
              <a:rPr lang="en-US" smtClean="0"/>
              <a:t>2/2/14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6BB73A-582F-4420-9A14-CB10A2B2E5E8}" type="slidenum">
              <a:rPr lang="en-US" smtClean="0"/>
              <a:t>‹#›</a:t>
            </a:fld>
            <a:endParaRPr lang="en-US"/>
          </a:p>
        </p:txBody>
      </p:sp>
      <p:sp>
        <p:nvSpPr>
          <p:cNvPr id="9" name="Content Placeholder 8"/>
          <p:cNvSpPr>
            <a:spLocks noGrp="1"/>
          </p:cNvSpPr>
          <p:nvPr>
            <p:ph sz="quarter" idx="13"/>
          </p:nvPr>
        </p:nvSpPr>
        <p:spPr>
          <a:xfrm>
            <a:off x="365760" y="1600200"/>
            <a:ext cx="4041648" cy="45262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7CE38E4D-051A-41E1-86A4-E56916468FD0}" type="datetimeFigureOut">
              <a:rPr lang="en-US" smtClean="0"/>
              <a:t>2/2/14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86BB73A-582F-4420-9A14-CB10A2B2E5E8}" type="slidenum">
              <a:rPr lang="en-US" smtClean="0"/>
              <a:t>‹#›</a:t>
            </a:fld>
            <a:endParaRPr lang="en-US"/>
          </a:p>
        </p:txBody>
      </p:sp>
      <p:sp>
        <p:nvSpPr>
          <p:cNvPr id="11" name="Content Placeholder 10"/>
          <p:cNvSpPr>
            <a:spLocks noGrp="1"/>
          </p:cNvSpPr>
          <p:nvPr>
            <p:ph sz="quarter" idx="13"/>
          </p:nvPr>
        </p:nvSpPr>
        <p:spPr>
          <a:xfrm>
            <a:off x="457200" y="2212848"/>
            <a:ext cx="4041648"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CE38E4D-051A-41E1-86A4-E56916468FD0}" type="datetimeFigureOut">
              <a:rPr lang="en-US" smtClean="0"/>
              <a:t>2/2/14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86BB73A-582F-4420-9A14-CB10A2B2E5E8}"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E38E4D-051A-41E1-86A4-E56916468FD0}" type="datetimeFigureOut">
              <a:rPr lang="en-US" smtClean="0"/>
              <a:t>2/2/14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86BB73A-582F-4420-9A14-CB10A2B2E5E8}"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E38E4D-051A-41E1-86A4-E56916468FD0}" type="datetimeFigureOut">
              <a:rPr lang="en-US" smtClean="0"/>
              <a:t>2/2/14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6BB73A-582F-4420-9A14-CB10A2B2E5E8}"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E38E4D-051A-41E1-86A4-E56916468FD0}" type="datetimeFigureOut">
              <a:rPr lang="en-US" smtClean="0"/>
              <a:t>2/2/14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6BB73A-582F-4420-9A14-CB10A2B2E5E8}"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7CE38E4D-051A-41E1-86A4-E56916468FD0}" type="datetimeFigureOut">
              <a:rPr lang="en-US" smtClean="0"/>
              <a:t>2/2/14</a:t>
            </a:fld>
            <a:endParaRPr lang="en-US"/>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en-US"/>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886BB73A-582F-4420-9A14-CB10A2B2E5E8}" type="slidenum">
              <a:rPr lang="en-US" smtClean="0"/>
              <a:t>‹#›</a:t>
            </a:fld>
            <a:endParaRPr lang="en-US"/>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4" Type="http://schemas.openxmlformats.org/officeDocument/2006/relationships/image" Target="../media/image10.jpg"/><Relationship Id="rId1" Type="http://schemas.openxmlformats.org/officeDocument/2006/relationships/slideLayout" Target="../slideLayouts/slideLayout2.xml"/><Relationship Id="rId2" Type="http://schemas.openxmlformats.org/officeDocument/2006/relationships/image" Target="../media/image8.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eg"/><Relationship Id="rId3" Type="http://schemas.openxmlformats.org/officeDocument/2006/relationships/image" Target="../media/image13.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g"/><Relationship Id="rId3" Type="http://schemas.openxmlformats.org/officeDocument/2006/relationships/image" Target="../media/image15.jpg"/></Relationships>
</file>

<file path=ppt/slides/_rels/slide18.xml.rels><?xml version="1.0" encoding="UTF-8" standalone="yes"?>
<Relationships xmlns="http://schemas.openxmlformats.org/package/2006/relationships"><Relationship Id="rId3" Type="http://schemas.openxmlformats.org/officeDocument/2006/relationships/image" Target="../media/image17.jpg"/><Relationship Id="rId4" Type="http://schemas.openxmlformats.org/officeDocument/2006/relationships/image" Target="../media/image18.jpg"/><Relationship Id="rId1" Type="http://schemas.openxmlformats.org/officeDocument/2006/relationships/slideLayout" Target="../slideLayouts/slideLayout2.xml"/><Relationship Id="rId2" Type="http://schemas.openxmlformats.org/officeDocument/2006/relationships/image" Target="../media/image16.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0.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1.jpeg"/><Relationship Id="rId3" Type="http://schemas.openxmlformats.org/officeDocument/2006/relationships/image" Target="../media/image22.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3.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4.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2222723"/>
            <a:ext cx="7772400" cy="2654077"/>
          </a:xfrm>
        </p:spPr>
        <p:txBody>
          <a:bodyPr/>
          <a:lstStyle/>
          <a:p>
            <a:r>
              <a:rPr lang="en-US" dirty="0" smtClean="0">
                <a:latin typeface="+mj-lt"/>
              </a:rPr>
              <a:t>The Plan of Salvation</a:t>
            </a:r>
            <a:endParaRPr lang="en-US" dirty="0">
              <a:latin typeface="+mj-lt"/>
            </a:endParaRPr>
          </a:p>
        </p:txBody>
      </p:sp>
      <p:sp>
        <p:nvSpPr>
          <p:cNvPr id="5" name="Subtitle 4"/>
          <p:cNvSpPr>
            <a:spLocks noGrp="1"/>
          </p:cNvSpPr>
          <p:nvPr>
            <p:ph type="subTitle" idx="1"/>
          </p:nvPr>
        </p:nvSpPr>
        <p:spPr>
          <a:xfrm>
            <a:off x="685800" y="4953000"/>
            <a:ext cx="7772400" cy="1219200"/>
          </a:xfrm>
        </p:spPr>
        <p:txBody>
          <a:bodyPr>
            <a:noAutofit/>
          </a:bodyPr>
          <a:lstStyle/>
          <a:p>
            <a:r>
              <a:rPr lang="en-US" sz="2800" dirty="0" smtClean="0">
                <a:solidFill>
                  <a:schemeClr val="accent3"/>
                </a:solidFill>
              </a:rPr>
              <a:t>What happened in my pre-mortal life?</a:t>
            </a:r>
            <a:br>
              <a:rPr lang="en-US" sz="2800" dirty="0" smtClean="0">
                <a:solidFill>
                  <a:schemeClr val="accent3"/>
                </a:solidFill>
              </a:rPr>
            </a:br>
            <a:r>
              <a:rPr lang="en-US" sz="2800" dirty="0" smtClean="0">
                <a:solidFill>
                  <a:schemeClr val="accent3"/>
                </a:solidFill>
              </a:rPr>
              <a:t>What is the purpose of life?</a:t>
            </a:r>
            <a:endParaRPr lang="en-US" sz="2800" dirty="0">
              <a:solidFill>
                <a:schemeClr val="accent3"/>
              </a:solidFill>
            </a:endParaRPr>
          </a:p>
        </p:txBody>
      </p:sp>
    </p:spTree>
    <p:extLst>
      <p:ext uri="{BB962C8B-B14F-4D97-AF65-F5344CB8AC3E}">
        <p14:creationId xmlns:p14="http://schemas.microsoft.com/office/powerpoint/2010/main" val="70477581"/>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9660"/>
            <a:ext cx="8229600" cy="1020359"/>
          </a:xfrm>
        </p:spPr>
        <p:txBody>
          <a:bodyPr/>
          <a:lstStyle/>
          <a:p>
            <a:r>
              <a:rPr lang="en-US" dirty="0" err="1" smtClean="0">
                <a:latin typeface="+mj-lt"/>
              </a:rPr>
              <a:t>Premortal</a:t>
            </a:r>
            <a:r>
              <a:rPr lang="en-US" dirty="0" smtClean="0">
                <a:latin typeface="+mj-lt"/>
              </a:rPr>
              <a:t> Life</a:t>
            </a:r>
            <a:endParaRPr lang="en-US" dirty="0">
              <a:latin typeface="+mj-lt"/>
            </a:endParaRPr>
          </a:p>
        </p:txBody>
      </p:sp>
      <p:sp>
        <p:nvSpPr>
          <p:cNvPr id="3" name="Content Placeholder 2"/>
          <p:cNvSpPr>
            <a:spLocks noGrp="1"/>
          </p:cNvSpPr>
          <p:nvPr>
            <p:ph idx="1"/>
          </p:nvPr>
        </p:nvSpPr>
        <p:spPr>
          <a:xfrm>
            <a:off x="457200" y="1090020"/>
            <a:ext cx="8229600" cy="3162148"/>
          </a:xfrm>
        </p:spPr>
        <p:txBody>
          <a:bodyPr>
            <a:normAutofit lnSpcReduction="10000"/>
          </a:bodyPr>
          <a:lstStyle/>
          <a:p>
            <a:pPr marL="0" indent="0" algn="ctr">
              <a:buNone/>
            </a:pPr>
            <a:r>
              <a:rPr lang="en-US" dirty="0" smtClean="0">
                <a:solidFill>
                  <a:srgbClr val="2F5897"/>
                </a:solidFill>
              </a:rPr>
              <a:t>Quote #2</a:t>
            </a:r>
            <a:br>
              <a:rPr lang="en-US" dirty="0" smtClean="0">
                <a:solidFill>
                  <a:srgbClr val="2F5897"/>
                </a:solidFill>
              </a:rPr>
            </a:br>
            <a:r>
              <a:rPr lang="en-US" dirty="0" smtClean="0">
                <a:solidFill>
                  <a:srgbClr val="2F5897"/>
                </a:solidFill>
              </a:rPr>
              <a:t>Throughout </a:t>
            </a:r>
            <a:r>
              <a:rPr lang="en-US" dirty="0">
                <a:solidFill>
                  <a:srgbClr val="2F5897"/>
                </a:solidFill>
              </a:rPr>
              <a:t>your </a:t>
            </a:r>
            <a:r>
              <a:rPr lang="en-US" dirty="0" err="1">
                <a:solidFill>
                  <a:srgbClr val="2F5897"/>
                </a:solidFill>
              </a:rPr>
              <a:t>premortal</a:t>
            </a:r>
            <a:r>
              <a:rPr lang="en-US" dirty="0">
                <a:solidFill>
                  <a:srgbClr val="2F5897"/>
                </a:solidFill>
              </a:rPr>
              <a:t> life, you developed your identity and increased your spiritual capabilities. Blessed with the gift of agency, you made important decisions, such as the decision to follow Heavenly Father’s plan. These decisions affected your life then and now. You grew in intelligence and learned to love the truth, and you prepared to come to the earth, where you could continue to progress.</a:t>
            </a:r>
          </a:p>
          <a:p>
            <a:endParaRPr lang="en-US" dirty="0">
              <a:solidFill>
                <a:srgbClr val="2F5897"/>
              </a:solidFill>
            </a:endParaRPr>
          </a:p>
        </p:txBody>
      </p:sp>
      <p:sp>
        <p:nvSpPr>
          <p:cNvPr id="4" name="TextBox 3"/>
          <p:cNvSpPr txBox="1"/>
          <p:nvPr/>
        </p:nvSpPr>
        <p:spPr>
          <a:xfrm>
            <a:off x="1366682" y="4680145"/>
            <a:ext cx="6322630" cy="461665"/>
          </a:xfrm>
          <a:prstGeom prst="rect">
            <a:avLst/>
          </a:prstGeom>
          <a:noFill/>
        </p:spPr>
        <p:txBody>
          <a:bodyPr wrap="square" rtlCol="0">
            <a:spAutoFit/>
          </a:bodyPr>
          <a:lstStyle/>
          <a:p>
            <a:pPr algn="ctr"/>
            <a:r>
              <a:rPr lang="en-US" sz="2400" dirty="0" smtClean="0">
                <a:solidFill>
                  <a:schemeClr val="accent3"/>
                </a:solidFill>
                <a:latin typeface="+mj-lt"/>
              </a:rPr>
              <a:t>Abraham 3:22-23</a:t>
            </a:r>
            <a:endParaRPr lang="en-US" sz="2400" dirty="0">
              <a:solidFill>
                <a:schemeClr val="accent3"/>
              </a:solidFill>
              <a:latin typeface="+mj-lt"/>
            </a:endParaRPr>
          </a:p>
        </p:txBody>
      </p:sp>
    </p:spTree>
    <p:extLst>
      <p:ext uri="{BB962C8B-B14F-4D97-AF65-F5344CB8AC3E}">
        <p14:creationId xmlns:p14="http://schemas.microsoft.com/office/powerpoint/2010/main" val="3820650166"/>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331337"/>
            <a:ext cx="8229600" cy="1116999"/>
          </a:xfrm>
        </p:spPr>
        <p:txBody>
          <a:bodyPr/>
          <a:lstStyle/>
          <a:p>
            <a:r>
              <a:rPr lang="en-US" sz="4800" dirty="0" smtClean="0">
                <a:latin typeface="Century Gothic"/>
                <a:cs typeface="Century Gothic"/>
              </a:rPr>
              <a:t>Choices: Then &amp; Now</a:t>
            </a:r>
            <a:endParaRPr lang="en-US" sz="4800" dirty="0">
              <a:latin typeface="Century Gothic"/>
              <a:cs typeface="Century Gothic"/>
            </a:endParaRPr>
          </a:p>
        </p:txBody>
      </p:sp>
      <p:sp>
        <p:nvSpPr>
          <p:cNvPr id="5" name="Content Placeholder 4"/>
          <p:cNvSpPr>
            <a:spLocks noGrp="1"/>
          </p:cNvSpPr>
          <p:nvPr>
            <p:ph idx="1"/>
          </p:nvPr>
        </p:nvSpPr>
        <p:spPr/>
        <p:txBody>
          <a:bodyPr/>
          <a:lstStyle/>
          <a:p>
            <a:r>
              <a:rPr lang="en-US" dirty="0">
                <a:solidFill>
                  <a:schemeClr val="tx2"/>
                </a:solidFill>
              </a:rPr>
              <a:t>T</a:t>
            </a:r>
            <a:r>
              <a:rPr lang="en-US" dirty="0" smtClean="0">
                <a:solidFill>
                  <a:schemeClr val="tx2"/>
                </a:solidFill>
              </a:rPr>
              <a:t>hink </a:t>
            </a:r>
            <a:r>
              <a:rPr lang="en-US" dirty="0">
                <a:solidFill>
                  <a:schemeClr val="tx2"/>
                </a:solidFill>
              </a:rPr>
              <a:t>about </a:t>
            </a:r>
            <a:r>
              <a:rPr lang="en-US" dirty="0" smtClean="0">
                <a:solidFill>
                  <a:schemeClr val="tx2"/>
                </a:solidFill>
              </a:rPr>
              <a:t>any </a:t>
            </a:r>
            <a:r>
              <a:rPr lang="en-US" dirty="0">
                <a:solidFill>
                  <a:schemeClr val="tx2"/>
                </a:solidFill>
              </a:rPr>
              <a:t>righteous choices </a:t>
            </a:r>
            <a:r>
              <a:rPr lang="en-US" dirty="0" smtClean="0">
                <a:solidFill>
                  <a:schemeClr val="tx2"/>
                </a:solidFill>
              </a:rPr>
              <a:t>you </a:t>
            </a:r>
            <a:r>
              <a:rPr lang="en-US" dirty="0">
                <a:solidFill>
                  <a:schemeClr val="tx2"/>
                </a:solidFill>
              </a:rPr>
              <a:t>have made in the past and how those decisions bless </a:t>
            </a:r>
            <a:r>
              <a:rPr lang="en-US" dirty="0" smtClean="0">
                <a:solidFill>
                  <a:schemeClr val="tx2"/>
                </a:solidFill>
              </a:rPr>
              <a:t>your life </a:t>
            </a:r>
            <a:r>
              <a:rPr lang="en-US" dirty="0">
                <a:solidFill>
                  <a:schemeClr val="tx2"/>
                </a:solidFill>
              </a:rPr>
              <a:t>now. </a:t>
            </a:r>
            <a:r>
              <a:rPr lang="en-US" dirty="0" smtClean="0">
                <a:solidFill>
                  <a:schemeClr val="tx2"/>
                </a:solidFill>
              </a:rPr>
              <a:t/>
            </a:r>
            <a:br>
              <a:rPr lang="en-US" dirty="0" smtClean="0">
                <a:solidFill>
                  <a:schemeClr val="tx2"/>
                </a:solidFill>
              </a:rPr>
            </a:br>
            <a:endParaRPr lang="en-US" dirty="0" smtClean="0">
              <a:solidFill>
                <a:schemeClr val="tx2"/>
              </a:solidFill>
            </a:endParaRPr>
          </a:p>
          <a:p>
            <a:r>
              <a:rPr lang="en-US" dirty="0">
                <a:solidFill>
                  <a:schemeClr val="tx2"/>
                </a:solidFill>
              </a:rPr>
              <a:t>N</a:t>
            </a:r>
            <a:r>
              <a:rPr lang="en-US" dirty="0" smtClean="0">
                <a:solidFill>
                  <a:schemeClr val="tx2"/>
                </a:solidFill>
              </a:rPr>
              <a:t>ame </a:t>
            </a:r>
            <a:r>
              <a:rPr lang="en-US" dirty="0">
                <a:solidFill>
                  <a:schemeClr val="tx2"/>
                </a:solidFill>
              </a:rPr>
              <a:t>a choice </a:t>
            </a:r>
            <a:r>
              <a:rPr lang="en-US" dirty="0" smtClean="0">
                <a:solidFill>
                  <a:schemeClr val="tx2"/>
                </a:solidFill>
              </a:rPr>
              <a:t>you </a:t>
            </a:r>
            <a:r>
              <a:rPr lang="en-US" dirty="0">
                <a:solidFill>
                  <a:schemeClr val="tx2"/>
                </a:solidFill>
              </a:rPr>
              <a:t>made before </a:t>
            </a:r>
            <a:r>
              <a:rPr lang="en-US" dirty="0" smtClean="0">
                <a:solidFill>
                  <a:schemeClr val="tx2"/>
                </a:solidFill>
              </a:rPr>
              <a:t>you </a:t>
            </a:r>
            <a:r>
              <a:rPr lang="en-US" dirty="0">
                <a:solidFill>
                  <a:schemeClr val="tx2"/>
                </a:solidFill>
              </a:rPr>
              <a:t>were born. How has this choice affected </a:t>
            </a:r>
            <a:r>
              <a:rPr lang="en-US" dirty="0" smtClean="0">
                <a:solidFill>
                  <a:schemeClr val="tx2"/>
                </a:solidFill>
              </a:rPr>
              <a:t>your life?</a:t>
            </a:r>
          </a:p>
          <a:p>
            <a:endParaRPr lang="en-US" dirty="0">
              <a:solidFill>
                <a:schemeClr val="tx2"/>
              </a:solidFill>
            </a:endParaRPr>
          </a:p>
          <a:p>
            <a:r>
              <a:rPr lang="en-US" dirty="0">
                <a:solidFill>
                  <a:schemeClr val="tx2"/>
                </a:solidFill>
              </a:rPr>
              <a:t>How can a knowledge of the </a:t>
            </a:r>
            <a:r>
              <a:rPr lang="en-US" dirty="0" err="1">
                <a:solidFill>
                  <a:schemeClr val="tx2"/>
                </a:solidFill>
              </a:rPr>
              <a:t>premortal</a:t>
            </a:r>
            <a:r>
              <a:rPr lang="en-US" dirty="0">
                <a:solidFill>
                  <a:schemeClr val="tx2"/>
                </a:solidFill>
              </a:rPr>
              <a:t> life affect the choices </a:t>
            </a:r>
            <a:r>
              <a:rPr lang="en-US" dirty="0" smtClean="0">
                <a:solidFill>
                  <a:schemeClr val="tx2"/>
                </a:solidFill>
              </a:rPr>
              <a:t>you </a:t>
            </a:r>
            <a:r>
              <a:rPr lang="en-US" dirty="0">
                <a:solidFill>
                  <a:schemeClr val="tx2"/>
                </a:solidFill>
              </a:rPr>
              <a:t>make in this life?</a:t>
            </a:r>
          </a:p>
          <a:p>
            <a:endParaRPr lang="en-US" dirty="0">
              <a:solidFill>
                <a:schemeClr val="tx2"/>
              </a:solidFill>
            </a:endParaRPr>
          </a:p>
        </p:txBody>
      </p:sp>
    </p:spTree>
    <p:extLst>
      <p:ext uri="{BB962C8B-B14F-4D97-AF65-F5344CB8AC3E}">
        <p14:creationId xmlns:p14="http://schemas.microsoft.com/office/powerpoint/2010/main" val="1476969337"/>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17492"/>
          </a:xfrm>
        </p:spPr>
        <p:txBody>
          <a:bodyPr/>
          <a:lstStyle/>
          <a:p>
            <a:r>
              <a:rPr lang="en-US" dirty="0" smtClean="0">
                <a:latin typeface="+mj-lt"/>
              </a:rPr>
              <a:t>Mortal Life</a:t>
            </a:r>
            <a:endParaRPr lang="en-US" dirty="0">
              <a:latin typeface="+mj-lt"/>
            </a:endParaRPr>
          </a:p>
        </p:txBody>
      </p:sp>
      <p:sp>
        <p:nvSpPr>
          <p:cNvPr id="3" name="Content Placeholder 2"/>
          <p:cNvSpPr>
            <a:spLocks noGrp="1"/>
          </p:cNvSpPr>
          <p:nvPr>
            <p:ph idx="1"/>
          </p:nvPr>
        </p:nvSpPr>
        <p:spPr>
          <a:xfrm>
            <a:off x="457200" y="1117492"/>
            <a:ext cx="8229600" cy="1729119"/>
          </a:xfrm>
        </p:spPr>
        <p:txBody>
          <a:bodyPr>
            <a:normAutofit/>
          </a:bodyPr>
          <a:lstStyle/>
          <a:p>
            <a:pPr marL="0" indent="0" algn="ctr">
              <a:buNone/>
            </a:pPr>
            <a:r>
              <a:rPr lang="en-US" dirty="0" smtClean="0">
                <a:solidFill>
                  <a:schemeClr val="accent1"/>
                </a:solidFill>
              </a:rPr>
              <a:t>You </a:t>
            </a:r>
            <a:r>
              <a:rPr lang="en-US" dirty="0">
                <a:solidFill>
                  <a:schemeClr val="accent1"/>
                </a:solidFill>
              </a:rPr>
              <a:t>are now experiencing mortal life. </a:t>
            </a:r>
            <a:r>
              <a:rPr lang="en-US" dirty="0" smtClean="0">
                <a:solidFill>
                  <a:schemeClr val="accent1"/>
                </a:solidFill>
              </a:rPr>
              <a:t/>
            </a:r>
            <a:br>
              <a:rPr lang="en-US" dirty="0" smtClean="0">
                <a:solidFill>
                  <a:schemeClr val="accent1"/>
                </a:solidFill>
              </a:rPr>
            </a:br>
            <a:r>
              <a:rPr lang="en-US" dirty="0" smtClean="0">
                <a:solidFill>
                  <a:schemeClr val="accent1"/>
                </a:solidFill>
              </a:rPr>
              <a:t>Your </a:t>
            </a:r>
            <a:r>
              <a:rPr lang="en-US" dirty="0">
                <a:solidFill>
                  <a:schemeClr val="accent1"/>
                </a:solidFill>
              </a:rPr>
              <a:t>spirit is </a:t>
            </a:r>
            <a:r>
              <a:rPr lang="en-US" dirty="0" smtClean="0">
                <a:solidFill>
                  <a:schemeClr val="accent1"/>
                </a:solidFill>
              </a:rPr>
              <a:t>united with </a:t>
            </a:r>
            <a:r>
              <a:rPr lang="en-US" dirty="0">
                <a:solidFill>
                  <a:schemeClr val="accent1"/>
                </a:solidFill>
              </a:rPr>
              <a:t>your body, giving you opportunities to grow </a:t>
            </a:r>
            <a:r>
              <a:rPr lang="en-US" dirty="0" smtClean="0">
                <a:solidFill>
                  <a:schemeClr val="accent1"/>
                </a:solidFill>
              </a:rPr>
              <a:t>&amp; develop in </a:t>
            </a:r>
            <a:r>
              <a:rPr lang="en-US" dirty="0">
                <a:solidFill>
                  <a:schemeClr val="accent1"/>
                </a:solidFill>
              </a:rPr>
              <a:t>ways that were not possible in your </a:t>
            </a:r>
            <a:r>
              <a:rPr lang="en-US" dirty="0" err="1">
                <a:solidFill>
                  <a:schemeClr val="accent1"/>
                </a:solidFill>
              </a:rPr>
              <a:t>premortal</a:t>
            </a:r>
            <a:r>
              <a:rPr lang="en-US" dirty="0">
                <a:solidFill>
                  <a:schemeClr val="accent1"/>
                </a:solidFill>
              </a:rPr>
              <a:t> life. </a:t>
            </a:r>
          </a:p>
        </p:txBody>
      </p:sp>
      <p:pic>
        <p:nvPicPr>
          <p:cNvPr id="4" name="Picture 3" descr="Earth-icon.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5122" y="2846611"/>
            <a:ext cx="3888812" cy="3888812"/>
          </a:xfrm>
          <a:prstGeom prst="rect">
            <a:avLst/>
          </a:prstGeom>
        </p:spPr>
      </p:pic>
      <p:sp>
        <p:nvSpPr>
          <p:cNvPr id="5" name="TextBox 4"/>
          <p:cNvSpPr txBox="1"/>
          <p:nvPr/>
        </p:nvSpPr>
        <p:spPr>
          <a:xfrm>
            <a:off x="4058631" y="3161514"/>
            <a:ext cx="4817900" cy="3693319"/>
          </a:xfrm>
          <a:prstGeom prst="rect">
            <a:avLst/>
          </a:prstGeom>
          <a:noFill/>
        </p:spPr>
        <p:txBody>
          <a:bodyPr wrap="square" rtlCol="0">
            <a:spAutoFit/>
          </a:bodyPr>
          <a:lstStyle/>
          <a:p>
            <a:pPr algn="ctr"/>
            <a:r>
              <a:rPr lang="en-US" sz="2400" dirty="0">
                <a:solidFill>
                  <a:schemeClr val="accent1"/>
                </a:solidFill>
                <a:latin typeface="+mj-lt"/>
              </a:rPr>
              <a:t>This part of your existence is a </a:t>
            </a:r>
            <a:r>
              <a:rPr lang="en-US" sz="2400" b="1" dirty="0">
                <a:solidFill>
                  <a:schemeClr val="accent1"/>
                </a:solidFill>
                <a:latin typeface="+mj-lt"/>
              </a:rPr>
              <a:t>time of learning</a:t>
            </a:r>
            <a:r>
              <a:rPr lang="en-US" sz="2400" dirty="0">
                <a:solidFill>
                  <a:schemeClr val="accent1"/>
                </a:solidFill>
                <a:latin typeface="+mj-lt"/>
              </a:rPr>
              <a:t> in which you can </a:t>
            </a:r>
            <a:r>
              <a:rPr lang="en-US" sz="2400" b="1" dirty="0">
                <a:solidFill>
                  <a:schemeClr val="accent1"/>
                </a:solidFill>
                <a:latin typeface="+mj-lt"/>
              </a:rPr>
              <a:t>prove yourself</a:t>
            </a:r>
            <a:r>
              <a:rPr lang="en-US" sz="2400" dirty="0">
                <a:solidFill>
                  <a:schemeClr val="accent1"/>
                </a:solidFill>
                <a:latin typeface="+mj-lt"/>
              </a:rPr>
              <a:t>, </a:t>
            </a:r>
            <a:r>
              <a:rPr lang="en-US" sz="2400" b="1" dirty="0">
                <a:solidFill>
                  <a:schemeClr val="accent1"/>
                </a:solidFill>
                <a:latin typeface="+mj-lt"/>
              </a:rPr>
              <a:t>choose to come unto Christ, &amp; prepare to be worthy of eternal life. </a:t>
            </a:r>
            <a:r>
              <a:rPr lang="en-US" sz="2400" dirty="0">
                <a:solidFill>
                  <a:schemeClr val="accent1"/>
                </a:solidFill>
                <a:latin typeface="+mj-lt"/>
              </a:rPr>
              <a:t>It is also a time when you can </a:t>
            </a:r>
            <a:r>
              <a:rPr lang="en-US" sz="2400" b="1" dirty="0">
                <a:solidFill>
                  <a:schemeClr val="accent1"/>
                </a:solidFill>
                <a:latin typeface="+mj-lt"/>
              </a:rPr>
              <a:t>help others find the truth</a:t>
            </a:r>
            <a:r>
              <a:rPr lang="en-US" sz="2400" dirty="0">
                <a:solidFill>
                  <a:schemeClr val="accent1"/>
                </a:solidFill>
                <a:latin typeface="+mj-lt"/>
              </a:rPr>
              <a:t> &amp; gain a testimony of the plan of salvation.</a:t>
            </a:r>
          </a:p>
          <a:p>
            <a:endParaRPr lang="en-US" dirty="0"/>
          </a:p>
        </p:txBody>
      </p:sp>
    </p:spTree>
    <p:extLst>
      <p:ext uri="{BB962C8B-B14F-4D97-AF65-F5344CB8AC3E}">
        <p14:creationId xmlns:p14="http://schemas.microsoft.com/office/powerpoint/2010/main" val="3066717244"/>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35430"/>
          </a:xfrm>
        </p:spPr>
        <p:txBody>
          <a:bodyPr/>
          <a:lstStyle/>
          <a:p>
            <a:r>
              <a:rPr lang="en-US" sz="4800" dirty="0" smtClean="0">
                <a:latin typeface="Century Gothic"/>
                <a:cs typeface="Century Gothic"/>
              </a:rPr>
              <a:t>What is the purpose of life?</a:t>
            </a:r>
            <a:endParaRPr lang="en-US" sz="4800" dirty="0">
              <a:latin typeface="Century Gothic"/>
              <a:cs typeface="Century Gothic"/>
            </a:endParaRPr>
          </a:p>
        </p:txBody>
      </p:sp>
      <p:sp>
        <p:nvSpPr>
          <p:cNvPr id="3" name="Content Placeholder 2"/>
          <p:cNvSpPr>
            <a:spLocks noGrp="1"/>
          </p:cNvSpPr>
          <p:nvPr>
            <p:ph idx="1"/>
          </p:nvPr>
        </p:nvSpPr>
        <p:spPr>
          <a:xfrm>
            <a:off x="457200" y="1035431"/>
            <a:ext cx="8229600" cy="2098471"/>
          </a:xfrm>
        </p:spPr>
        <p:txBody>
          <a:bodyPr>
            <a:normAutofit fontScale="85000" lnSpcReduction="10000"/>
          </a:bodyPr>
          <a:lstStyle/>
          <a:p>
            <a:pPr marL="0" indent="0" algn="ctr">
              <a:buNone/>
            </a:pPr>
            <a:r>
              <a:rPr lang="en-US" sz="2800" dirty="0">
                <a:solidFill>
                  <a:srgbClr val="2F5897"/>
                </a:solidFill>
              </a:rPr>
              <a:t>During this life we obtain physical bodies </a:t>
            </a:r>
            <a:r>
              <a:rPr lang="en-US" sz="2800" dirty="0" smtClean="0">
                <a:solidFill>
                  <a:srgbClr val="2F5897"/>
                </a:solidFill>
              </a:rPr>
              <a:t>&amp; </a:t>
            </a:r>
            <a:r>
              <a:rPr lang="en-US" sz="2800" dirty="0">
                <a:solidFill>
                  <a:srgbClr val="2F5897"/>
                </a:solidFill>
              </a:rPr>
              <a:t>are tested to see if we will obey God’s commandments. We came to earth to prepare to have an eternal family, bless God’s children, </a:t>
            </a:r>
            <a:r>
              <a:rPr lang="en-US" sz="2800" dirty="0" smtClean="0">
                <a:solidFill>
                  <a:srgbClr val="2F5897"/>
                </a:solidFill>
              </a:rPr>
              <a:t>&amp; </a:t>
            </a:r>
            <a:r>
              <a:rPr lang="en-US" sz="2800" dirty="0">
                <a:solidFill>
                  <a:srgbClr val="2F5897"/>
                </a:solidFill>
              </a:rPr>
              <a:t>build His kingdom. Our experiences during mortality are meant to help us become more like our Heavenly Father.</a:t>
            </a:r>
          </a:p>
        </p:txBody>
      </p:sp>
      <p:pic>
        <p:nvPicPr>
          <p:cNvPr id="5" name="Picture 4" descr="family-portrait-argentina-1081159-gallery.jpg"/>
          <p:cNvPicPr>
            <a:picLocks noChangeAspect="1"/>
          </p:cNvPicPr>
          <p:nvPr/>
        </p:nvPicPr>
        <p:blipFill rotWithShape="1">
          <a:blip r:embed="rId2">
            <a:extLst>
              <a:ext uri="{28A0092B-C50C-407E-A947-70E740481C1C}">
                <a14:useLocalDpi xmlns:a14="http://schemas.microsoft.com/office/drawing/2010/main" val="0"/>
              </a:ext>
            </a:extLst>
          </a:blip>
          <a:srcRect l="9975" t="13722" r="13453"/>
          <a:stretch/>
        </p:blipFill>
        <p:spPr>
          <a:xfrm>
            <a:off x="151853" y="3492851"/>
            <a:ext cx="3603071" cy="2702473"/>
          </a:xfrm>
          <a:prstGeom prst="rect">
            <a:avLst/>
          </a:prstGeom>
          <a:ln>
            <a:noFill/>
          </a:ln>
          <a:effectLst>
            <a:softEdge rad="112500"/>
          </a:effectLst>
        </p:spPr>
      </p:pic>
      <p:pic>
        <p:nvPicPr>
          <p:cNvPr id="6" name="Picture 5" descr="parents-daughter-268699-gallery.jpg"/>
          <p:cNvPicPr>
            <a:picLocks noChangeAspect="1"/>
          </p:cNvPicPr>
          <p:nvPr/>
        </p:nvPicPr>
        <p:blipFill rotWithShape="1">
          <a:blip r:embed="rId3">
            <a:extLst>
              <a:ext uri="{28A0092B-C50C-407E-A947-70E740481C1C}">
                <a14:useLocalDpi xmlns:a14="http://schemas.microsoft.com/office/drawing/2010/main" val="0"/>
              </a:ext>
            </a:extLst>
          </a:blip>
          <a:srcRect l="15949" r="8860"/>
          <a:stretch/>
        </p:blipFill>
        <p:spPr>
          <a:xfrm>
            <a:off x="5811849" y="3479045"/>
            <a:ext cx="3068219" cy="2716279"/>
          </a:xfrm>
          <a:prstGeom prst="rect">
            <a:avLst/>
          </a:prstGeom>
          <a:ln>
            <a:noFill/>
          </a:ln>
          <a:effectLst>
            <a:softEdge rad="112500"/>
          </a:effectLst>
        </p:spPr>
      </p:pic>
      <p:pic>
        <p:nvPicPr>
          <p:cNvPr id="4" name="Picture 3" descr="portrait-mother-children-argentina-1080296-gallery.jpg"/>
          <p:cNvPicPr>
            <a:picLocks noChangeAspect="1"/>
          </p:cNvPicPr>
          <p:nvPr/>
        </p:nvPicPr>
        <p:blipFill rotWithShape="1">
          <a:blip r:embed="rId4">
            <a:extLst>
              <a:ext uri="{28A0092B-C50C-407E-A947-70E740481C1C}">
                <a14:useLocalDpi xmlns:a14="http://schemas.microsoft.com/office/drawing/2010/main" val="0"/>
              </a:ext>
            </a:extLst>
          </a:blip>
          <a:srcRect l="9302" t="14469" r="8837" b="3941"/>
          <a:stretch/>
        </p:blipFill>
        <p:spPr>
          <a:xfrm>
            <a:off x="3575460" y="3133902"/>
            <a:ext cx="2429657" cy="3644715"/>
          </a:xfrm>
          <a:prstGeom prst="rect">
            <a:avLst/>
          </a:prstGeom>
          <a:ln>
            <a:noFill/>
          </a:ln>
          <a:effectLst>
            <a:softEdge rad="112500"/>
          </a:effectLst>
        </p:spPr>
      </p:pic>
    </p:spTree>
    <p:extLst>
      <p:ext uri="{BB962C8B-B14F-4D97-AF65-F5344CB8AC3E}">
        <p14:creationId xmlns:p14="http://schemas.microsoft.com/office/powerpoint/2010/main" val="824965566"/>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73488"/>
          </a:xfrm>
        </p:spPr>
        <p:txBody>
          <a:bodyPr/>
          <a:lstStyle/>
          <a:p>
            <a:r>
              <a:rPr lang="en-US" sz="4800" dirty="0" smtClean="0">
                <a:latin typeface="+mj-lt"/>
              </a:rPr>
              <a:t>What is the purpose of life?</a:t>
            </a:r>
            <a:endParaRPr lang="en-US" sz="4800" dirty="0">
              <a:latin typeface="+mj-lt"/>
            </a:endParaRPr>
          </a:p>
        </p:txBody>
      </p:sp>
      <p:sp>
        <p:nvSpPr>
          <p:cNvPr id="6" name="Text Placeholder 5"/>
          <p:cNvSpPr>
            <a:spLocks noGrp="1"/>
          </p:cNvSpPr>
          <p:nvPr>
            <p:ph type="body" idx="1"/>
          </p:nvPr>
        </p:nvSpPr>
        <p:spPr>
          <a:xfrm>
            <a:off x="457200" y="1295400"/>
            <a:ext cx="4040188" cy="609600"/>
          </a:xfrm>
        </p:spPr>
        <p:txBody>
          <a:bodyPr/>
          <a:lstStyle/>
          <a:p>
            <a:r>
              <a:rPr lang="en-US" u="sng" dirty="0" smtClean="0">
                <a:solidFill>
                  <a:srgbClr val="2F5897"/>
                </a:solidFill>
              </a:rPr>
              <a:t>World’s View</a:t>
            </a:r>
            <a:endParaRPr lang="en-US" u="sng" dirty="0">
              <a:solidFill>
                <a:srgbClr val="2F5897"/>
              </a:solidFill>
            </a:endParaRPr>
          </a:p>
        </p:txBody>
      </p:sp>
      <p:sp>
        <p:nvSpPr>
          <p:cNvPr id="7" name="Text Placeholder 6"/>
          <p:cNvSpPr>
            <a:spLocks noGrp="1"/>
          </p:cNvSpPr>
          <p:nvPr>
            <p:ph type="body" sz="quarter" idx="3"/>
          </p:nvPr>
        </p:nvSpPr>
        <p:spPr>
          <a:xfrm>
            <a:off x="4645025" y="1295400"/>
            <a:ext cx="4041775" cy="609600"/>
          </a:xfrm>
        </p:spPr>
        <p:txBody>
          <a:bodyPr/>
          <a:lstStyle/>
          <a:p>
            <a:r>
              <a:rPr lang="en-US" u="sng" dirty="0" smtClean="0">
                <a:solidFill>
                  <a:srgbClr val="2F5897"/>
                </a:solidFill>
              </a:rPr>
              <a:t>Gospel’s View</a:t>
            </a:r>
            <a:endParaRPr lang="en-US" u="sng" dirty="0">
              <a:solidFill>
                <a:srgbClr val="2F5897"/>
              </a:solidFill>
            </a:endParaRPr>
          </a:p>
        </p:txBody>
      </p:sp>
      <p:sp>
        <p:nvSpPr>
          <p:cNvPr id="8" name="Content Placeholder 7"/>
          <p:cNvSpPr>
            <a:spLocks noGrp="1"/>
          </p:cNvSpPr>
          <p:nvPr>
            <p:ph sz="quarter" idx="13"/>
          </p:nvPr>
        </p:nvSpPr>
        <p:spPr>
          <a:xfrm>
            <a:off x="457200" y="1908930"/>
            <a:ext cx="4041648" cy="4217550"/>
          </a:xfrm>
        </p:spPr>
        <p:txBody>
          <a:bodyPr/>
          <a:lstStyle/>
          <a:p>
            <a:r>
              <a:rPr lang="en-US" dirty="0" smtClean="0">
                <a:solidFill>
                  <a:srgbClr val="2F5897"/>
                </a:solidFill>
              </a:rPr>
              <a:t>Eat, drink &amp; be merry</a:t>
            </a:r>
          </a:p>
          <a:p>
            <a:r>
              <a:rPr lang="en-US" dirty="0" smtClean="0">
                <a:solidFill>
                  <a:srgbClr val="2F5897"/>
                </a:solidFill>
              </a:rPr>
              <a:t>Have fun</a:t>
            </a:r>
          </a:p>
          <a:p>
            <a:r>
              <a:rPr lang="en-US" dirty="0" smtClean="0">
                <a:solidFill>
                  <a:srgbClr val="2F5897"/>
                </a:solidFill>
              </a:rPr>
              <a:t>Be wealthy</a:t>
            </a:r>
          </a:p>
          <a:p>
            <a:r>
              <a:rPr lang="en-US" dirty="0" smtClean="0">
                <a:solidFill>
                  <a:srgbClr val="2F5897"/>
                </a:solidFill>
              </a:rPr>
              <a:t>Be popular</a:t>
            </a:r>
          </a:p>
          <a:p>
            <a:r>
              <a:rPr lang="en-US" dirty="0" smtClean="0">
                <a:solidFill>
                  <a:srgbClr val="2F5897"/>
                </a:solidFill>
              </a:rPr>
              <a:t>Look attractive</a:t>
            </a:r>
          </a:p>
          <a:p>
            <a:r>
              <a:rPr lang="en-US" dirty="0" smtClean="0">
                <a:solidFill>
                  <a:srgbClr val="2F5897"/>
                </a:solidFill>
              </a:rPr>
              <a:t>Stay in fashion</a:t>
            </a:r>
          </a:p>
          <a:p>
            <a:r>
              <a:rPr lang="en-US" dirty="0" smtClean="0">
                <a:solidFill>
                  <a:srgbClr val="2F5897"/>
                </a:solidFill>
              </a:rPr>
              <a:t>Experience everything</a:t>
            </a:r>
          </a:p>
          <a:p>
            <a:r>
              <a:rPr lang="en-US" dirty="0" smtClean="0">
                <a:solidFill>
                  <a:srgbClr val="2F5897"/>
                </a:solidFill>
              </a:rPr>
              <a:t>Just relax</a:t>
            </a:r>
            <a:endParaRPr lang="en-US" dirty="0">
              <a:solidFill>
                <a:srgbClr val="2F5897"/>
              </a:solidFill>
            </a:endParaRPr>
          </a:p>
        </p:txBody>
      </p:sp>
      <p:sp>
        <p:nvSpPr>
          <p:cNvPr id="9" name="Content Placeholder 8"/>
          <p:cNvSpPr>
            <a:spLocks noGrp="1"/>
          </p:cNvSpPr>
          <p:nvPr>
            <p:ph sz="quarter" idx="14"/>
          </p:nvPr>
        </p:nvSpPr>
        <p:spPr>
          <a:xfrm>
            <a:off x="4645025" y="1908930"/>
            <a:ext cx="4041648" cy="4217550"/>
          </a:xfrm>
        </p:spPr>
        <p:txBody>
          <a:bodyPr/>
          <a:lstStyle/>
          <a:p>
            <a:r>
              <a:rPr lang="en-US" dirty="0" smtClean="0">
                <a:solidFill>
                  <a:srgbClr val="2F5897"/>
                </a:solidFill>
              </a:rPr>
              <a:t>Have joy  </a:t>
            </a:r>
            <a:br>
              <a:rPr lang="en-US" dirty="0" smtClean="0">
                <a:solidFill>
                  <a:srgbClr val="2F5897"/>
                </a:solidFill>
              </a:rPr>
            </a:br>
            <a:r>
              <a:rPr lang="en-US" sz="1600" dirty="0" smtClean="0">
                <a:solidFill>
                  <a:srgbClr val="2F5897"/>
                </a:solidFill>
              </a:rPr>
              <a:t>(2 Nephi 2:25)</a:t>
            </a:r>
          </a:p>
          <a:p>
            <a:r>
              <a:rPr lang="en-US" dirty="0" smtClean="0">
                <a:solidFill>
                  <a:srgbClr val="2F5897"/>
                </a:solidFill>
              </a:rPr>
              <a:t>Prepare to meet God</a:t>
            </a:r>
            <a:br>
              <a:rPr lang="en-US" dirty="0" smtClean="0">
                <a:solidFill>
                  <a:srgbClr val="2F5897"/>
                </a:solidFill>
              </a:rPr>
            </a:br>
            <a:r>
              <a:rPr lang="en-US" sz="1600" dirty="0" smtClean="0">
                <a:solidFill>
                  <a:srgbClr val="2F5897"/>
                </a:solidFill>
              </a:rPr>
              <a:t>(Alma 34:32)</a:t>
            </a:r>
          </a:p>
          <a:p>
            <a:r>
              <a:rPr lang="en-US" dirty="0" smtClean="0">
                <a:solidFill>
                  <a:srgbClr val="2F5897"/>
                </a:solidFill>
              </a:rPr>
              <a:t>Keep commandments</a:t>
            </a:r>
            <a:br>
              <a:rPr lang="en-US" dirty="0" smtClean="0">
                <a:solidFill>
                  <a:srgbClr val="2F5897"/>
                </a:solidFill>
              </a:rPr>
            </a:br>
            <a:r>
              <a:rPr lang="en-US" sz="1600" dirty="0" smtClean="0">
                <a:solidFill>
                  <a:srgbClr val="2F5897"/>
                </a:solidFill>
              </a:rPr>
              <a:t>(Abraham 3:25-26)</a:t>
            </a:r>
          </a:p>
          <a:p>
            <a:r>
              <a:rPr lang="en-US" dirty="0" smtClean="0">
                <a:solidFill>
                  <a:srgbClr val="2F5897"/>
                </a:solidFill>
              </a:rPr>
              <a:t>Learn to be </a:t>
            </a:r>
            <a:r>
              <a:rPr lang="en-US" dirty="0" err="1" smtClean="0">
                <a:solidFill>
                  <a:srgbClr val="2F5897"/>
                </a:solidFill>
              </a:rPr>
              <a:t>Christlike</a:t>
            </a:r>
            <a:r>
              <a:rPr lang="en-US" dirty="0" smtClean="0">
                <a:solidFill>
                  <a:srgbClr val="2F5897"/>
                </a:solidFill>
              </a:rPr>
              <a:t/>
            </a:r>
            <a:br>
              <a:rPr lang="en-US" dirty="0" smtClean="0">
                <a:solidFill>
                  <a:srgbClr val="2F5897"/>
                </a:solidFill>
              </a:rPr>
            </a:br>
            <a:r>
              <a:rPr lang="en-US" sz="1600" dirty="0" smtClean="0">
                <a:solidFill>
                  <a:srgbClr val="2F5897"/>
                </a:solidFill>
              </a:rPr>
              <a:t>(3 Nephi 12:48)</a:t>
            </a:r>
          </a:p>
          <a:p>
            <a:r>
              <a:rPr lang="en-US" dirty="0" smtClean="0">
                <a:solidFill>
                  <a:srgbClr val="2F5897"/>
                </a:solidFill>
              </a:rPr>
              <a:t>Build God’s Kingdom</a:t>
            </a:r>
            <a:br>
              <a:rPr lang="en-US" dirty="0" smtClean="0">
                <a:solidFill>
                  <a:srgbClr val="2F5897"/>
                </a:solidFill>
              </a:rPr>
            </a:br>
            <a:r>
              <a:rPr lang="en-US" dirty="0" smtClean="0">
                <a:solidFill>
                  <a:srgbClr val="2F5897"/>
                </a:solidFill>
              </a:rPr>
              <a:t>Serve Others</a:t>
            </a:r>
            <a:br>
              <a:rPr lang="en-US" dirty="0" smtClean="0">
                <a:solidFill>
                  <a:srgbClr val="2F5897"/>
                </a:solidFill>
              </a:rPr>
            </a:br>
            <a:r>
              <a:rPr lang="en-US" sz="1600" dirty="0" smtClean="0">
                <a:solidFill>
                  <a:srgbClr val="2F5897"/>
                </a:solidFill>
              </a:rPr>
              <a:t>(D&amp;C 138:56) </a:t>
            </a:r>
            <a:endParaRPr lang="en-US" sz="1600" dirty="0">
              <a:solidFill>
                <a:srgbClr val="2F5897"/>
              </a:solidFill>
            </a:endParaRPr>
          </a:p>
        </p:txBody>
      </p:sp>
    </p:spTree>
    <p:extLst>
      <p:ext uri="{BB962C8B-B14F-4D97-AF65-F5344CB8AC3E}">
        <p14:creationId xmlns:p14="http://schemas.microsoft.com/office/powerpoint/2010/main" val="2233735156"/>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4182875" y="467498"/>
            <a:ext cx="4762680" cy="5756856"/>
          </a:xfrm>
        </p:spPr>
        <p:txBody>
          <a:bodyPr>
            <a:noAutofit/>
          </a:bodyPr>
          <a:lstStyle/>
          <a:p>
            <a:pPr marL="0" indent="0" algn="ctr">
              <a:buNone/>
            </a:pPr>
            <a:r>
              <a:rPr lang="en-US" sz="2800" dirty="0" smtClean="0">
                <a:solidFill>
                  <a:srgbClr val="2F5897"/>
                </a:solidFill>
              </a:rPr>
              <a:t>We came to this Earth to gain a body.  We also have the opportunity to participate in sacred ordinances &amp; covenants &amp; to exercise agency</a:t>
            </a:r>
          </a:p>
          <a:p>
            <a:pPr marL="0" indent="0" algn="ctr">
              <a:buNone/>
            </a:pPr>
            <a:r>
              <a:rPr lang="en-US" sz="2800" dirty="0" smtClean="0">
                <a:solidFill>
                  <a:srgbClr val="2F5897"/>
                </a:solidFill>
              </a:rPr>
              <a:t/>
            </a:r>
            <a:br>
              <a:rPr lang="en-US" sz="2800" dirty="0" smtClean="0">
                <a:solidFill>
                  <a:srgbClr val="2F5897"/>
                </a:solidFill>
              </a:rPr>
            </a:br>
            <a:r>
              <a:rPr lang="en-US" sz="2800" dirty="0" smtClean="0">
                <a:solidFill>
                  <a:srgbClr val="2F5897"/>
                </a:solidFill>
              </a:rPr>
              <a:t/>
            </a:r>
            <a:br>
              <a:rPr lang="en-US" sz="2800" dirty="0" smtClean="0">
                <a:solidFill>
                  <a:srgbClr val="2F5897"/>
                </a:solidFill>
              </a:rPr>
            </a:br>
            <a:r>
              <a:rPr lang="en-US" sz="2800" dirty="0" smtClean="0">
                <a:solidFill>
                  <a:srgbClr val="2F5897"/>
                </a:solidFill>
              </a:rPr>
              <a:t>In addition, As </a:t>
            </a:r>
            <a:r>
              <a:rPr lang="en-US" sz="2800" dirty="0">
                <a:solidFill>
                  <a:srgbClr val="2F5897"/>
                </a:solidFill>
              </a:rPr>
              <a:t>Daughters of our Heavenly Father</a:t>
            </a:r>
            <a:br>
              <a:rPr lang="en-US" sz="2800" dirty="0">
                <a:solidFill>
                  <a:srgbClr val="2F5897"/>
                </a:solidFill>
              </a:rPr>
            </a:br>
            <a:r>
              <a:rPr lang="en-US" sz="2800" dirty="0">
                <a:solidFill>
                  <a:srgbClr val="2F5897"/>
                </a:solidFill>
              </a:rPr>
              <a:t>We </a:t>
            </a:r>
            <a:r>
              <a:rPr lang="en-US" sz="2800" dirty="0" smtClean="0">
                <a:solidFill>
                  <a:srgbClr val="2F5897"/>
                </a:solidFill>
              </a:rPr>
              <a:t>play </a:t>
            </a:r>
            <a:r>
              <a:rPr lang="en-US" sz="2800" dirty="0" smtClean="0">
                <a:solidFill>
                  <a:srgbClr val="2F5897"/>
                </a:solidFill>
              </a:rPr>
              <a:t>a very </a:t>
            </a:r>
            <a:r>
              <a:rPr lang="en-US" sz="2800" dirty="0" smtClean="0">
                <a:solidFill>
                  <a:srgbClr val="2F5897"/>
                </a:solidFill>
              </a:rPr>
              <a:t/>
            </a:r>
            <a:br>
              <a:rPr lang="en-US" sz="2800" dirty="0" smtClean="0">
                <a:solidFill>
                  <a:srgbClr val="2F5897"/>
                </a:solidFill>
              </a:rPr>
            </a:br>
            <a:r>
              <a:rPr lang="en-US" sz="2800" dirty="0" smtClean="0">
                <a:solidFill>
                  <a:srgbClr val="2F5897"/>
                </a:solidFill>
              </a:rPr>
              <a:t>special role </a:t>
            </a:r>
            <a:r>
              <a:rPr lang="en-US" sz="2800" dirty="0" smtClean="0">
                <a:solidFill>
                  <a:srgbClr val="2F5897"/>
                </a:solidFill>
              </a:rPr>
              <a:t>in </a:t>
            </a:r>
            <a:br>
              <a:rPr lang="en-US" sz="2800" dirty="0" smtClean="0">
                <a:solidFill>
                  <a:srgbClr val="2F5897"/>
                </a:solidFill>
              </a:rPr>
            </a:br>
            <a:r>
              <a:rPr lang="en-US" sz="2800" dirty="0" smtClean="0">
                <a:solidFill>
                  <a:srgbClr val="2F5897"/>
                </a:solidFill>
              </a:rPr>
              <a:t>this </a:t>
            </a:r>
            <a:r>
              <a:rPr lang="en-US" sz="2800" dirty="0" smtClean="0">
                <a:solidFill>
                  <a:srgbClr val="2F5897"/>
                </a:solidFill>
              </a:rPr>
              <a:t>mortal life.</a:t>
            </a:r>
            <a:endParaRPr lang="en-US" sz="2800" dirty="0">
              <a:solidFill>
                <a:srgbClr val="2F5897"/>
              </a:solidFill>
            </a:endParaRPr>
          </a:p>
        </p:txBody>
      </p:sp>
      <p:pic>
        <p:nvPicPr>
          <p:cNvPr id="9" name="Picture 8" descr="young-women-personal-progress-845684-gallery.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467498"/>
            <a:ext cx="3837904" cy="5756856"/>
          </a:xfrm>
          <a:prstGeom prst="rect">
            <a:avLst/>
          </a:prstGeom>
          <a:ln>
            <a:noFill/>
          </a:ln>
          <a:effectLst>
            <a:softEdge rad="112500"/>
          </a:effectLst>
        </p:spPr>
      </p:pic>
    </p:spTree>
    <p:extLst>
      <p:ext uri="{BB962C8B-B14F-4D97-AF65-F5344CB8AC3E}">
        <p14:creationId xmlns:p14="http://schemas.microsoft.com/office/powerpoint/2010/main" val="3015305768"/>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latin typeface="Century Gothic"/>
                <a:cs typeface="Century Gothic"/>
              </a:rPr>
              <a:t>We are essential to Heavenly Father’s Plan</a:t>
            </a:r>
            <a:endParaRPr lang="en-US" sz="4400" dirty="0">
              <a:latin typeface="Century Gothic"/>
              <a:cs typeface="Century Gothic"/>
            </a:endParaRPr>
          </a:p>
        </p:txBody>
      </p:sp>
      <p:sp>
        <p:nvSpPr>
          <p:cNvPr id="4" name="Rectangle 3"/>
          <p:cNvSpPr/>
          <p:nvPr/>
        </p:nvSpPr>
        <p:spPr>
          <a:xfrm>
            <a:off x="457200" y="1763584"/>
            <a:ext cx="7867136" cy="1938992"/>
          </a:xfrm>
          <a:prstGeom prst="rect">
            <a:avLst/>
          </a:prstGeom>
        </p:spPr>
        <p:txBody>
          <a:bodyPr wrap="square">
            <a:spAutoFit/>
          </a:bodyPr>
          <a:lstStyle/>
          <a:p>
            <a:pPr algn="ctr"/>
            <a:r>
              <a:rPr lang="en-US" sz="2000" dirty="0">
                <a:solidFill>
                  <a:schemeClr val="tx2"/>
                </a:solidFill>
                <a:latin typeface="Century Gothic"/>
                <a:cs typeface="Century Gothic"/>
              </a:rPr>
              <a:t>Sisters, you are an essential part of our Heavenly Father’s plan for eternal happiness; you are endowed with a divine birthright. You are the real builders of nations wherever you live, because strong homes of love and peace will bring security to any nation. I hope you understand that, and I hope the men of the Church understand it too</a:t>
            </a:r>
            <a:r>
              <a:rPr lang="en-US" sz="2000" dirty="0" smtClean="0">
                <a:solidFill>
                  <a:schemeClr val="tx2"/>
                </a:solidFill>
                <a:latin typeface="Century Gothic"/>
                <a:cs typeface="Century Gothic"/>
              </a:rPr>
              <a:t>. </a:t>
            </a:r>
            <a:r>
              <a:rPr lang="en-US" sz="1600" dirty="0" smtClean="0">
                <a:solidFill>
                  <a:schemeClr val="tx2"/>
                </a:solidFill>
                <a:latin typeface="Century Gothic"/>
                <a:cs typeface="Century Gothic"/>
              </a:rPr>
              <a:t>Pres. </a:t>
            </a:r>
            <a:r>
              <a:rPr lang="en-US" sz="1600" dirty="0" err="1" smtClean="0">
                <a:solidFill>
                  <a:schemeClr val="tx2"/>
                </a:solidFill>
                <a:latin typeface="Century Gothic"/>
                <a:cs typeface="Century Gothic"/>
              </a:rPr>
              <a:t>Uchtdorf</a:t>
            </a:r>
            <a:endParaRPr lang="en-US" sz="1600" dirty="0">
              <a:solidFill>
                <a:schemeClr val="tx2"/>
              </a:solidFill>
              <a:latin typeface="Century Gothic"/>
              <a:cs typeface="Century Gothic"/>
            </a:endParaRPr>
          </a:p>
        </p:txBody>
      </p:sp>
      <p:pic>
        <p:nvPicPr>
          <p:cNvPr id="5" name="Picture 4" descr="th.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9418" y="3702576"/>
            <a:ext cx="3254531" cy="2799556"/>
          </a:xfrm>
          <a:prstGeom prst="rect">
            <a:avLst/>
          </a:prstGeom>
          <a:ln>
            <a:noFill/>
          </a:ln>
          <a:effectLst>
            <a:softEdge rad="112500"/>
          </a:effectLst>
        </p:spPr>
      </p:pic>
      <p:pic>
        <p:nvPicPr>
          <p:cNvPr id="6" name="Picture 5" descr="female-architect-pay-les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96680" y="3803596"/>
            <a:ext cx="4251636" cy="2512330"/>
          </a:xfrm>
          <a:prstGeom prst="rect">
            <a:avLst/>
          </a:prstGeom>
          <a:ln>
            <a:noFill/>
          </a:ln>
          <a:effectLst>
            <a:softEdge rad="112500"/>
          </a:effectLst>
        </p:spPr>
      </p:pic>
    </p:spTree>
    <p:extLst>
      <p:ext uri="{BB962C8B-B14F-4D97-AF65-F5344CB8AC3E}">
        <p14:creationId xmlns:p14="http://schemas.microsoft.com/office/powerpoint/2010/main" val="854591103"/>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1318" y="371490"/>
            <a:ext cx="4019024" cy="2838574"/>
          </a:xfrm>
        </p:spPr>
        <p:txBody>
          <a:bodyPr>
            <a:normAutofit fontScale="92500" lnSpcReduction="10000"/>
          </a:bodyPr>
          <a:lstStyle/>
          <a:p>
            <a:pPr marL="0" indent="0" algn="ctr">
              <a:buNone/>
            </a:pPr>
            <a:r>
              <a:rPr lang="en-US" dirty="0">
                <a:solidFill>
                  <a:srgbClr val="2F5897"/>
                </a:solidFill>
              </a:rPr>
              <a:t>What you sisters do today will determine how the principles of the restored gospel can influence the nations of the world tomorrow. It will determine how these heavenly rays of the gospel will light every land in the future. </a:t>
            </a:r>
          </a:p>
        </p:txBody>
      </p:sp>
      <p:pic>
        <p:nvPicPr>
          <p:cNvPr id="4" name="Picture 3" descr="cutting-paper-410460-gallery.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1317" y="3210064"/>
            <a:ext cx="5231279" cy="3482267"/>
          </a:xfrm>
          <a:prstGeom prst="rect">
            <a:avLst/>
          </a:prstGeom>
          <a:ln>
            <a:noFill/>
          </a:ln>
          <a:effectLst>
            <a:softEdge rad="112500"/>
          </a:effectLst>
        </p:spPr>
      </p:pic>
      <p:pic>
        <p:nvPicPr>
          <p:cNvPr id="5" name="Picture 4" descr="blonde-mother-daughter-384717-gallery.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50341" y="371490"/>
            <a:ext cx="4553799" cy="3647936"/>
          </a:xfrm>
          <a:prstGeom prst="rect">
            <a:avLst/>
          </a:prstGeom>
          <a:ln>
            <a:noFill/>
          </a:ln>
          <a:effectLst>
            <a:softEdge rad="112500"/>
          </a:effectLst>
        </p:spPr>
      </p:pic>
      <p:sp>
        <p:nvSpPr>
          <p:cNvPr id="6" name="TextBox 5"/>
          <p:cNvSpPr txBox="1"/>
          <p:nvPr/>
        </p:nvSpPr>
        <p:spPr>
          <a:xfrm>
            <a:off x="5562596" y="4019426"/>
            <a:ext cx="3479593" cy="2677656"/>
          </a:xfrm>
          <a:prstGeom prst="rect">
            <a:avLst/>
          </a:prstGeom>
          <a:noFill/>
        </p:spPr>
        <p:txBody>
          <a:bodyPr wrap="square" rtlCol="0">
            <a:spAutoFit/>
          </a:bodyPr>
          <a:lstStyle/>
          <a:p>
            <a:pPr algn="ctr"/>
            <a:r>
              <a:rPr lang="en-US" sz="2400" dirty="0">
                <a:solidFill>
                  <a:srgbClr val="2F5897"/>
                </a:solidFill>
                <a:latin typeface="Century Gothic"/>
                <a:cs typeface="Century Gothic"/>
              </a:rPr>
              <a:t>Though we often speak of the influence of women on future generations, please do not underestimate the influence you can have today.</a:t>
            </a:r>
          </a:p>
        </p:txBody>
      </p:sp>
    </p:spTree>
    <p:extLst>
      <p:ext uri="{BB962C8B-B14F-4D97-AF65-F5344CB8AC3E}">
        <p14:creationId xmlns:p14="http://schemas.microsoft.com/office/powerpoint/2010/main" val="3151248823"/>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43246"/>
            <a:ext cx="8229600" cy="2513910"/>
          </a:xfrm>
        </p:spPr>
        <p:txBody>
          <a:bodyPr>
            <a:normAutofit/>
          </a:bodyPr>
          <a:lstStyle/>
          <a:p>
            <a:pPr marL="0" indent="0" algn="ctr">
              <a:buNone/>
            </a:pPr>
            <a:r>
              <a:rPr lang="en-US" sz="3200" dirty="0">
                <a:solidFill>
                  <a:srgbClr val="2F5897"/>
                </a:solidFill>
              </a:rPr>
              <a:t>“Some of us look forward to a time in the future—salvation &amp;</a:t>
            </a:r>
            <a:r>
              <a:rPr lang="en-US" sz="3200" dirty="0" smtClean="0">
                <a:solidFill>
                  <a:srgbClr val="2F5897"/>
                </a:solidFill>
              </a:rPr>
              <a:t> </a:t>
            </a:r>
            <a:r>
              <a:rPr lang="en-US" sz="3200" dirty="0">
                <a:solidFill>
                  <a:srgbClr val="2F5897"/>
                </a:solidFill>
              </a:rPr>
              <a:t>exaltation in the world to come</a:t>
            </a:r>
            <a:r>
              <a:rPr lang="en-US" sz="3200" dirty="0" smtClean="0">
                <a:solidFill>
                  <a:srgbClr val="2F5897"/>
                </a:solidFill>
              </a:rPr>
              <a:t>—</a:t>
            </a:r>
            <a:br>
              <a:rPr lang="en-US" sz="3200" dirty="0" smtClean="0">
                <a:solidFill>
                  <a:srgbClr val="2F5897"/>
                </a:solidFill>
              </a:rPr>
            </a:br>
            <a:r>
              <a:rPr lang="en-US" sz="3200" b="1" dirty="0" smtClean="0">
                <a:solidFill>
                  <a:srgbClr val="2F5897"/>
                </a:solidFill>
              </a:rPr>
              <a:t>but </a:t>
            </a:r>
            <a:r>
              <a:rPr lang="en-US" sz="3200" b="1" dirty="0">
                <a:solidFill>
                  <a:srgbClr val="2F5897"/>
                </a:solidFill>
              </a:rPr>
              <a:t>today is part of eternity</a:t>
            </a:r>
            <a:r>
              <a:rPr lang="en-US" sz="3200" dirty="0">
                <a:solidFill>
                  <a:srgbClr val="2F5897"/>
                </a:solidFill>
              </a:rPr>
              <a:t>.” </a:t>
            </a:r>
          </a:p>
          <a:p>
            <a:pPr marL="0" indent="0">
              <a:buNone/>
            </a:pPr>
            <a:endParaRPr lang="en-US" sz="3200" dirty="0">
              <a:solidFill>
                <a:srgbClr val="2F5897"/>
              </a:solidFill>
            </a:endParaRPr>
          </a:p>
          <a:p>
            <a:pPr marL="0" indent="0">
              <a:buNone/>
            </a:pPr>
            <a:endParaRPr lang="en-US" sz="3200" dirty="0">
              <a:solidFill>
                <a:srgbClr val="2F5897"/>
              </a:solidFill>
            </a:endParaRPr>
          </a:p>
        </p:txBody>
      </p:sp>
      <p:pic>
        <p:nvPicPr>
          <p:cNvPr id="4" name="Picture 3" descr="helping-hands-youth-service-903715-gallery.jpg"/>
          <p:cNvPicPr>
            <a:picLocks noChangeAspect="1"/>
          </p:cNvPicPr>
          <p:nvPr/>
        </p:nvPicPr>
        <p:blipFill rotWithShape="1">
          <a:blip r:embed="rId2">
            <a:extLst>
              <a:ext uri="{28A0092B-C50C-407E-A947-70E740481C1C}">
                <a14:useLocalDpi xmlns:a14="http://schemas.microsoft.com/office/drawing/2010/main" val="0"/>
              </a:ext>
            </a:extLst>
          </a:blip>
          <a:srcRect l="9993" r="16656"/>
          <a:stretch/>
        </p:blipFill>
        <p:spPr>
          <a:xfrm>
            <a:off x="565999" y="2622458"/>
            <a:ext cx="2926633" cy="2992394"/>
          </a:xfrm>
          <a:prstGeom prst="rect">
            <a:avLst/>
          </a:prstGeom>
          <a:ln>
            <a:noFill/>
          </a:ln>
          <a:effectLst>
            <a:softEdge rad="112500"/>
          </a:effectLst>
        </p:spPr>
      </p:pic>
      <p:pic>
        <p:nvPicPr>
          <p:cNvPr id="6" name="Picture 5" descr="-678911-gallery.jpg"/>
          <p:cNvPicPr>
            <a:picLocks noChangeAspect="1"/>
          </p:cNvPicPr>
          <p:nvPr/>
        </p:nvPicPr>
        <p:blipFill rotWithShape="1">
          <a:blip r:embed="rId3">
            <a:extLst>
              <a:ext uri="{28A0092B-C50C-407E-A947-70E740481C1C}">
                <a14:useLocalDpi xmlns:a14="http://schemas.microsoft.com/office/drawing/2010/main" val="0"/>
              </a:ext>
            </a:extLst>
          </a:blip>
          <a:srcRect r="27142"/>
          <a:stretch/>
        </p:blipFill>
        <p:spPr>
          <a:xfrm>
            <a:off x="5856586" y="2622458"/>
            <a:ext cx="2830214" cy="2585807"/>
          </a:xfrm>
          <a:prstGeom prst="rect">
            <a:avLst/>
          </a:prstGeom>
          <a:ln>
            <a:noFill/>
          </a:ln>
          <a:effectLst>
            <a:softEdge rad="112500"/>
          </a:effectLst>
        </p:spPr>
      </p:pic>
      <p:pic>
        <p:nvPicPr>
          <p:cNvPr id="5" name="Picture 4" descr="service-637746-gallery.jpg"/>
          <p:cNvPicPr>
            <a:picLocks noChangeAspect="1"/>
          </p:cNvPicPr>
          <p:nvPr/>
        </p:nvPicPr>
        <p:blipFill rotWithShape="1">
          <a:blip r:embed="rId4">
            <a:extLst>
              <a:ext uri="{28A0092B-C50C-407E-A947-70E740481C1C}">
                <a14:useLocalDpi xmlns:a14="http://schemas.microsoft.com/office/drawing/2010/main" val="0"/>
              </a:ext>
            </a:extLst>
          </a:blip>
          <a:srcRect l="6493" r="10028"/>
          <a:stretch/>
        </p:blipFill>
        <p:spPr>
          <a:xfrm>
            <a:off x="3202730" y="4006936"/>
            <a:ext cx="3575462" cy="2851064"/>
          </a:xfrm>
          <a:prstGeom prst="rect">
            <a:avLst/>
          </a:prstGeom>
          <a:ln>
            <a:noFill/>
          </a:ln>
          <a:effectLst>
            <a:softEdge rad="112500"/>
          </a:effectLst>
        </p:spPr>
      </p:pic>
      <p:sp>
        <p:nvSpPr>
          <p:cNvPr id="8" name="TextBox 7"/>
          <p:cNvSpPr txBox="1"/>
          <p:nvPr/>
        </p:nvSpPr>
        <p:spPr>
          <a:xfrm>
            <a:off x="3492632" y="3216737"/>
            <a:ext cx="2363954" cy="830997"/>
          </a:xfrm>
          <a:prstGeom prst="rect">
            <a:avLst/>
          </a:prstGeom>
          <a:noFill/>
        </p:spPr>
        <p:txBody>
          <a:bodyPr wrap="square" rtlCol="0">
            <a:spAutoFit/>
          </a:bodyPr>
          <a:lstStyle/>
          <a:p>
            <a:pPr algn="ctr"/>
            <a:r>
              <a:rPr lang="en-US" sz="2400" dirty="0" smtClean="0">
                <a:solidFill>
                  <a:srgbClr val="2F5897"/>
                </a:solidFill>
                <a:latin typeface="+mj-lt"/>
              </a:rPr>
              <a:t>Live each day with purpose!</a:t>
            </a:r>
            <a:endParaRPr lang="en-US" sz="2400" dirty="0">
              <a:solidFill>
                <a:srgbClr val="2F5897"/>
              </a:solidFill>
              <a:latin typeface="+mj-lt"/>
            </a:endParaRPr>
          </a:p>
        </p:txBody>
      </p:sp>
      <p:sp>
        <p:nvSpPr>
          <p:cNvPr id="9" name="TextBox 8"/>
          <p:cNvSpPr txBox="1"/>
          <p:nvPr/>
        </p:nvSpPr>
        <p:spPr>
          <a:xfrm>
            <a:off x="457200" y="5494103"/>
            <a:ext cx="2745530" cy="1200328"/>
          </a:xfrm>
          <a:prstGeom prst="rect">
            <a:avLst/>
          </a:prstGeom>
          <a:noFill/>
        </p:spPr>
        <p:txBody>
          <a:bodyPr wrap="square" rtlCol="0">
            <a:spAutoFit/>
          </a:bodyPr>
          <a:lstStyle/>
          <a:p>
            <a:pPr algn="ctr"/>
            <a:r>
              <a:rPr lang="en-US" sz="2400" dirty="0" smtClean="0">
                <a:solidFill>
                  <a:srgbClr val="2F5897"/>
                </a:solidFill>
                <a:latin typeface="Century Gothic"/>
                <a:cs typeface="Century Gothic"/>
              </a:rPr>
              <a:t>Be anxiously engaged in a good cause!</a:t>
            </a:r>
            <a:endParaRPr lang="en-US" sz="2400" dirty="0">
              <a:solidFill>
                <a:srgbClr val="2F5897"/>
              </a:solidFill>
              <a:latin typeface="Century Gothic"/>
              <a:cs typeface="Century Gothic"/>
            </a:endParaRPr>
          </a:p>
        </p:txBody>
      </p:sp>
      <p:sp>
        <p:nvSpPr>
          <p:cNvPr id="10" name="TextBox 9"/>
          <p:cNvSpPr txBox="1"/>
          <p:nvPr/>
        </p:nvSpPr>
        <p:spPr>
          <a:xfrm>
            <a:off x="6598727" y="5383657"/>
            <a:ext cx="2388243" cy="1200328"/>
          </a:xfrm>
          <a:prstGeom prst="rect">
            <a:avLst/>
          </a:prstGeom>
          <a:noFill/>
        </p:spPr>
        <p:txBody>
          <a:bodyPr wrap="square" rtlCol="0">
            <a:spAutoFit/>
          </a:bodyPr>
          <a:lstStyle/>
          <a:p>
            <a:pPr algn="ctr"/>
            <a:r>
              <a:rPr lang="en-US" sz="2400" dirty="0" smtClean="0">
                <a:solidFill>
                  <a:srgbClr val="2F5897"/>
                </a:solidFill>
                <a:latin typeface="Century Gothic"/>
                <a:cs typeface="Century Gothic"/>
              </a:rPr>
              <a:t>Have </a:t>
            </a:r>
            <a:br>
              <a:rPr lang="en-US" sz="2400" dirty="0" smtClean="0">
                <a:solidFill>
                  <a:srgbClr val="2F5897"/>
                </a:solidFill>
                <a:latin typeface="Century Gothic"/>
                <a:cs typeface="Century Gothic"/>
              </a:rPr>
            </a:br>
            <a:r>
              <a:rPr lang="en-US" sz="2400" dirty="0" smtClean="0">
                <a:solidFill>
                  <a:srgbClr val="2F5897"/>
                </a:solidFill>
                <a:latin typeface="Century Gothic"/>
                <a:cs typeface="Century Gothic"/>
              </a:rPr>
              <a:t>NO </a:t>
            </a:r>
            <a:br>
              <a:rPr lang="en-US" sz="2400" dirty="0" smtClean="0">
                <a:solidFill>
                  <a:srgbClr val="2F5897"/>
                </a:solidFill>
                <a:latin typeface="Century Gothic"/>
                <a:cs typeface="Century Gothic"/>
              </a:rPr>
            </a:br>
            <a:r>
              <a:rPr lang="en-US" sz="2400" dirty="0" smtClean="0">
                <a:solidFill>
                  <a:srgbClr val="2F5897"/>
                </a:solidFill>
                <a:latin typeface="Century Gothic"/>
                <a:cs typeface="Century Gothic"/>
              </a:rPr>
              <a:t>REGRETS!</a:t>
            </a:r>
            <a:endParaRPr lang="en-US" sz="2400" dirty="0">
              <a:solidFill>
                <a:srgbClr val="2F5897"/>
              </a:solidFill>
              <a:latin typeface="Century Gothic"/>
              <a:cs typeface="Century Gothic"/>
            </a:endParaRPr>
          </a:p>
        </p:txBody>
      </p:sp>
    </p:spTree>
    <p:extLst>
      <p:ext uri="{BB962C8B-B14F-4D97-AF65-F5344CB8AC3E}">
        <p14:creationId xmlns:p14="http://schemas.microsoft.com/office/powerpoint/2010/main" val="3458762640"/>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louds-769488-gallery.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795503"/>
            <a:ext cx="8083328" cy="6062497"/>
          </a:xfrm>
          <a:prstGeom prst="rect">
            <a:avLst/>
          </a:prstGeom>
          <a:ln>
            <a:noFill/>
          </a:ln>
          <a:effectLst>
            <a:softEdge rad="112500"/>
          </a:effectLst>
        </p:spPr>
      </p:pic>
      <p:sp>
        <p:nvSpPr>
          <p:cNvPr id="2" name="Title 1"/>
          <p:cNvSpPr>
            <a:spLocks noGrp="1"/>
          </p:cNvSpPr>
          <p:nvPr>
            <p:ph type="title"/>
          </p:nvPr>
        </p:nvSpPr>
        <p:spPr>
          <a:xfrm>
            <a:off x="457200" y="-96641"/>
            <a:ext cx="8229600" cy="1049237"/>
          </a:xfrm>
        </p:spPr>
        <p:txBody>
          <a:bodyPr/>
          <a:lstStyle/>
          <a:p>
            <a:r>
              <a:rPr lang="en-US" dirty="0" smtClean="0">
                <a:latin typeface="+mj-lt"/>
              </a:rPr>
              <a:t>Life after Death</a:t>
            </a:r>
            <a:endParaRPr lang="en-US" dirty="0">
              <a:latin typeface="+mj-lt"/>
            </a:endParaRPr>
          </a:p>
        </p:txBody>
      </p:sp>
      <p:sp>
        <p:nvSpPr>
          <p:cNvPr id="3" name="Content Placeholder 2"/>
          <p:cNvSpPr>
            <a:spLocks noGrp="1"/>
          </p:cNvSpPr>
          <p:nvPr>
            <p:ph idx="1"/>
          </p:nvPr>
        </p:nvSpPr>
        <p:spPr>
          <a:xfrm>
            <a:off x="457200" y="1173488"/>
            <a:ext cx="8229600" cy="3135168"/>
          </a:xfrm>
        </p:spPr>
        <p:txBody>
          <a:bodyPr>
            <a:normAutofit/>
          </a:bodyPr>
          <a:lstStyle/>
          <a:p>
            <a:pPr marL="0" indent="0" algn="ctr">
              <a:buNone/>
            </a:pPr>
            <a:r>
              <a:rPr lang="en-US" dirty="0" smtClean="0">
                <a:solidFill>
                  <a:schemeClr val="tx2">
                    <a:lumMod val="75000"/>
                  </a:schemeClr>
                </a:solidFill>
              </a:rPr>
              <a:t>When </a:t>
            </a:r>
            <a:r>
              <a:rPr lang="en-US" dirty="0">
                <a:solidFill>
                  <a:schemeClr val="tx2">
                    <a:lumMod val="75000"/>
                  </a:schemeClr>
                </a:solidFill>
              </a:rPr>
              <a:t>you die, your spirit will enter the spirit world </a:t>
            </a:r>
            <a:r>
              <a:rPr lang="en-US" dirty="0" smtClean="0">
                <a:solidFill>
                  <a:schemeClr val="tx2">
                    <a:lumMod val="75000"/>
                  </a:schemeClr>
                </a:solidFill>
              </a:rPr>
              <a:t>and</a:t>
            </a:r>
            <a:br>
              <a:rPr lang="en-US" dirty="0" smtClean="0">
                <a:solidFill>
                  <a:schemeClr val="tx2">
                    <a:lumMod val="75000"/>
                  </a:schemeClr>
                </a:solidFill>
              </a:rPr>
            </a:br>
            <a:r>
              <a:rPr lang="en-US" dirty="0" smtClean="0">
                <a:solidFill>
                  <a:schemeClr val="tx2">
                    <a:lumMod val="75000"/>
                  </a:schemeClr>
                </a:solidFill>
              </a:rPr>
              <a:t>await </a:t>
            </a:r>
            <a:r>
              <a:rPr lang="en-US" dirty="0">
                <a:solidFill>
                  <a:schemeClr val="tx2">
                    <a:lumMod val="75000"/>
                  </a:schemeClr>
                </a:solidFill>
              </a:rPr>
              <a:t>the resurrection. At the time of the resurrection, </a:t>
            </a:r>
            <a:r>
              <a:rPr lang="en-US" dirty="0" smtClean="0">
                <a:solidFill>
                  <a:schemeClr val="tx2">
                    <a:lumMod val="75000"/>
                  </a:schemeClr>
                </a:solidFill>
              </a:rPr>
              <a:t>your spirit </a:t>
            </a:r>
            <a:r>
              <a:rPr lang="en-US" dirty="0">
                <a:solidFill>
                  <a:schemeClr val="tx2">
                    <a:lumMod val="75000"/>
                  </a:schemeClr>
                </a:solidFill>
              </a:rPr>
              <a:t>and body will reunite, and you will be judged </a:t>
            </a:r>
            <a:r>
              <a:rPr lang="en-US" dirty="0" smtClean="0">
                <a:solidFill>
                  <a:schemeClr val="tx2">
                    <a:lumMod val="75000"/>
                  </a:schemeClr>
                </a:solidFill>
              </a:rPr>
              <a:t>and </a:t>
            </a:r>
            <a:r>
              <a:rPr lang="en-US" dirty="0">
                <a:solidFill>
                  <a:schemeClr val="tx2">
                    <a:lumMod val="75000"/>
                  </a:schemeClr>
                </a:solidFill>
              </a:rPr>
              <a:t>received into a kingdom of glory. The glory you inherit </a:t>
            </a:r>
            <a:r>
              <a:rPr lang="en-US" dirty="0" smtClean="0">
                <a:solidFill>
                  <a:schemeClr val="tx2">
                    <a:lumMod val="75000"/>
                  </a:schemeClr>
                </a:solidFill>
              </a:rPr>
              <a:t>will depend </a:t>
            </a:r>
            <a:r>
              <a:rPr lang="en-US" dirty="0">
                <a:solidFill>
                  <a:schemeClr val="tx2">
                    <a:lumMod val="75000"/>
                  </a:schemeClr>
                </a:solidFill>
              </a:rPr>
              <a:t>on the depth of your conversion and your </a:t>
            </a:r>
            <a:r>
              <a:rPr lang="en-US" dirty="0" smtClean="0">
                <a:solidFill>
                  <a:schemeClr val="tx2">
                    <a:lumMod val="75000"/>
                  </a:schemeClr>
                </a:solidFill>
              </a:rPr>
              <a:t>obedience to </a:t>
            </a:r>
            <a:r>
              <a:rPr lang="en-US" dirty="0">
                <a:solidFill>
                  <a:schemeClr val="tx2">
                    <a:lumMod val="75000"/>
                  </a:schemeClr>
                </a:solidFill>
              </a:rPr>
              <a:t>the </a:t>
            </a:r>
            <a:r>
              <a:rPr lang="en-US" dirty="0" smtClean="0">
                <a:solidFill>
                  <a:schemeClr val="tx2">
                    <a:lumMod val="75000"/>
                  </a:schemeClr>
                </a:solidFill>
              </a:rPr>
              <a:t>Lord’s commandments.  It </a:t>
            </a:r>
            <a:r>
              <a:rPr lang="en-US" dirty="0">
                <a:solidFill>
                  <a:schemeClr val="tx2">
                    <a:lumMod val="75000"/>
                  </a:schemeClr>
                </a:solidFill>
              </a:rPr>
              <a:t>will depend on the manner in which </a:t>
            </a:r>
            <a:r>
              <a:rPr lang="en-US" dirty="0" smtClean="0">
                <a:solidFill>
                  <a:schemeClr val="tx2">
                    <a:lumMod val="75000"/>
                  </a:schemeClr>
                </a:solidFill>
              </a:rPr>
              <a:t>you have </a:t>
            </a:r>
            <a:r>
              <a:rPr lang="en-US" dirty="0">
                <a:solidFill>
                  <a:schemeClr val="tx2">
                    <a:lumMod val="75000"/>
                  </a:schemeClr>
                </a:solidFill>
              </a:rPr>
              <a:t>“received the testimony of Jesus</a:t>
            </a:r>
            <a:r>
              <a:rPr lang="en-US" dirty="0" smtClean="0">
                <a:solidFill>
                  <a:schemeClr val="tx2">
                    <a:lumMod val="75000"/>
                  </a:schemeClr>
                </a:solidFill>
              </a:rPr>
              <a:t>”</a:t>
            </a:r>
            <a:endParaRPr lang="en-US" dirty="0">
              <a:solidFill>
                <a:schemeClr val="tx2">
                  <a:lumMod val="75000"/>
                </a:schemeClr>
              </a:solidFill>
            </a:endParaRPr>
          </a:p>
        </p:txBody>
      </p:sp>
    </p:spTree>
    <p:extLst>
      <p:ext uri="{BB962C8B-B14F-4D97-AF65-F5344CB8AC3E}">
        <p14:creationId xmlns:p14="http://schemas.microsoft.com/office/powerpoint/2010/main" val="952069507"/>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LOFSAL.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8488" y="88899"/>
            <a:ext cx="8710872" cy="5792345"/>
          </a:xfrm>
          <a:prstGeom prst="rect">
            <a:avLst/>
          </a:prstGeom>
          <a:ln>
            <a:noFill/>
          </a:ln>
          <a:effectLst>
            <a:softEdge rad="112500"/>
          </a:effectLst>
        </p:spPr>
      </p:pic>
      <p:sp>
        <p:nvSpPr>
          <p:cNvPr id="5" name="TextBox 4"/>
          <p:cNvSpPr txBox="1"/>
          <p:nvPr/>
        </p:nvSpPr>
        <p:spPr>
          <a:xfrm>
            <a:off x="538390" y="5356626"/>
            <a:ext cx="8006824" cy="830997"/>
          </a:xfrm>
          <a:prstGeom prst="rect">
            <a:avLst/>
          </a:prstGeom>
          <a:noFill/>
        </p:spPr>
        <p:txBody>
          <a:bodyPr wrap="square" rtlCol="0">
            <a:spAutoFit/>
          </a:bodyPr>
          <a:lstStyle/>
          <a:p>
            <a:pPr algn="ctr"/>
            <a:r>
              <a:rPr lang="en-US" sz="2400" dirty="0" smtClean="0">
                <a:solidFill>
                  <a:srgbClr val="2F5897"/>
                </a:solidFill>
                <a:latin typeface="+mj-lt"/>
              </a:rPr>
              <a:t>I bet you’ve all seen a diagram like this before…  </a:t>
            </a:r>
            <a:br>
              <a:rPr lang="en-US" sz="2400" dirty="0" smtClean="0">
                <a:solidFill>
                  <a:srgbClr val="2F5897"/>
                </a:solidFill>
                <a:latin typeface="+mj-lt"/>
              </a:rPr>
            </a:br>
            <a:r>
              <a:rPr lang="en-US" sz="2400" dirty="0" smtClean="0">
                <a:solidFill>
                  <a:srgbClr val="2F5897"/>
                </a:solidFill>
                <a:latin typeface="+mj-lt"/>
              </a:rPr>
              <a:t>BUT…Do you know how to answer these questions:</a:t>
            </a:r>
            <a:endParaRPr lang="en-US" sz="2400" dirty="0">
              <a:solidFill>
                <a:srgbClr val="2F5897"/>
              </a:solidFill>
              <a:latin typeface="+mj-lt"/>
            </a:endParaRPr>
          </a:p>
        </p:txBody>
      </p:sp>
    </p:spTree>
    <p:extLst>
      <p:ext uri="{BB962C8B-B14F-4D97-AF65-F5344CB8AC3E}">
        <p14:creationId xmlns:p14="http://schemas.microsoft.com/office/powerpoint/2010/main" val="1024939261"/>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455590"/>
            <a:ext cx="8229600" cy="6060718"/>
          </a:xfrm>
        </p:spPr>
        <p:txBody>
          <a:bodyPr>
            <a:normAutofit fontScale="92500"/>
          </a:bodyPr>
          <a:lstStyle/>
          <a:p>
            <a:pPr marL="0" indent="0">
              <a:buNone/>
            </a:pPr>
            <a:r>
              <a:rPr lang="en-US" dirty="0">
                <a:solidFill>
                  <a:srgbClr val="2F5897"/>
                </a:solidFill>
              </a:rPr>
              <a:t>My brothers and sisters, we know that death is not the end. This truth has been taught by living prophets throughout the ages. It is also found in our holy scriptures. In the Book of Mormon we read specific and comforting words</a:t>
            </a:r>
            <a:r>
              <a:rPr lang="en-US" dirty="0" smtClean="0">
                <a:solidFill>
                  <a:srgbClr val="2F5897"/>
                </a:solidFill>
              </a:rPr>
              <a:t>:</a:t>
            </a:r>
            <a:br>
              <a:rPr lang="en-US" dirty="0" smtClean="0">
                <a:solidFill>
                  <a:srgbClr val="2F5897"/>
                </a:solidFill>
              </a:rPr>
            </a:br>
            <a:endParaRPr lang="en-US" dirty="0">
              <a:solidFill>
                <a:srgbClr val="2F5897"/>
              </a:solidFill>
            </a:endParaRPr>
          </a:p>
          <a:p>
            <a:pPr marL="0" indent="0">
              <a:buNone/>
            </a:pPr>
            <a:r>
              <a:rPr lang="en-US" dirty="0">
                <a:solidFill>
                  <a:srgbClr val="2F5897"/>
                </a:solidFill>
              </a:rPr>
              <a:t>“Now, concerning the state of the soul between death and the resurrection—Behold, it has been made known unto me by an angel, that the spirits of all men, as soon as they are departed from this mortal body, yea, the spirits of all men, whether they be good or evil, are taken home to that God who gave them life</a:t>
            </a:r>
            <a:r>
              <a:rPr lang="en-US" dirty="0" smtClean="0">
                <a:solidFill>
                  <a:srgbClr val="2F5897"/>
                </a:solidFill>
              </a:rPr>
              <a:t>.</a:t>
            </a:r>
            <a:br>
              <a:rPr lang="en-US" dirty="0" smtClean="0">
                <a:solidFill>
                  <a:srgbClr val="2F5897"/>
                </a:solidFill>
              </a:rPr>
            </a:br>
            <a:r>
              <a:rPr lang="en-US" dirty="0" smtClean="0">
                <a:solidFill>
                  <a:srgbClr val="2F5897"/>
                </a:solidFill>
              </a:rPr>
              <a:t/>
            </a:r>
            <a:br>
              <a:rPr lang="en-US" dirty="0" smtClean="0">
                <a:solidFill>
                  <a:srgbClr val="2F5897"/>
                </a:solidFill>
              </a:rPr>
            </a:br>
            <a:r>
              <a:rPr lang="en-US" dirty="0" smtClean="0">
                <a:solidFill>
                  <a:srgbClr val="2F5897"/>
                </a:solidFill>
              </a:rPr>
              <a:t>“</a:t>
            </a:r>
            <a:r>
              <a:rPr lang="en-US" dirty="0">
                <a:solidFill>
                  <a:srgbClr val="2F5897"/>
                </a:solidFill>
              </a:rPr>
              <a:t>And then shall it come to pass, that the spirits of those who are righteous are received into a state of happiness, which is called paradise, a state of rest, a state of peace, where they shall rest from all their troubles and from all care, and sorrow.</a:t>
            </a:r>
            <a:r>
              <a:rPr lang="en-US" dirty="0" smtClean="0">
                <a:solidFill>
                  <a:srgbClr val="2F5897"/>
                </a:solidFill>
              </a:rPr>
              <a:t>” (President Monson)</a:t>
            </a:r>
            <a:endParaRPr lang="en-US" dirty="0">
              <a:solidFill>
                <a:srgbClr val="2F5897"/>
              </a:solidFill>
            </a:endParaRPr>
          </a:p>
        </p:txBody>
      </p:sp>
    </p:spTree>
    <p:extLst>
      <p:ext uri="{BB962C8B-B14F-4D97-AF65-F5344CB8AC3E}">
        <p14:creationId xmlns:p14="http://schemas.microsoft.com/office/powerpoint/2010/main" val="3569977517"/>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17512" y="276115"/>
            <a:ext cx="4627794" cy="5693867"/>
          </a:xfrm>
          <a:prstGeom prst="rect">
            <a:avLst/>
          </a:prstGeom>
          <a:noFill/>
        </p:spPr>
        <p:txBody>
          <a:bodyPr wrap="square" rtlCol="0">
            <a:spAutoFit/>
          </a:bodyPr>
          <a:lstStyle/>
          <a:p>
            <a:pPr algn="ctr"/>
            <a:r>
              <a:rPr lang="en-US" sz="2800" dirty="0">
                <a:solidFill>
                  <a:srgbClr val="2F5897"/>
                </a:solidFill>
                <a:latin typeface="+mj-lt"/>
              </a:rPr>
              <a:t>Many of the difficult choices </a:t>
            </a:r>
            <a:r>
              <a:rPr lang="en-US" sz="2800" dirty="0" smtClean="0">
                <a:solidFill>
                  <a:srgbClr val="2F5897"/>
                </a:solidFill>
                <a:latin typeface="+mj-lt"/>
              </a:rPr>
              <a:t>we have </a:t>
            </a:r>
            <a:r>
              <a:rPr lang="en-US" sz="2800" dirty="0">
                <a:solidFill>
                  <a:srgbClr val="2F5897"/>
                </a:solidFill>
                <a:latin typeface="+mj-lt"/>
              </a:rPr>
              <a:t>to make become easier when </a:t>
            </a:r>
            <a:r>
              <a:rPr lang="en-US" sz="2800" dirty="0" smtClean="0">
                <a:solidFill>
                  <a:srgbClr val="2F5897"/>
                </a:solidFill>
                <a:latin typeface="+mj-lt"/>
              </a:rPr>
              <a:t>we understand </a:t>
            </a:r>
            <a:r>
              <a:rPr lang="en-US" sz="2800" dirty="0">
                <a:solidFill>
                  <a:srgbClr val="2F5897"/>
                </a:solidFill>
                <a:latin typeface="+mj-lt"/>
              </a:rPr>
              <a:t>the plan of salvation. Knowing that </a:t>
            </a:r>
            <a:r>
              <a:rPr lang="en-US" sz="2800" dirty="0" smtClean="0">
                <a:solidFill>
                  <a:srgbClr val="2F5897"/>
                </a:solidFill>
                <a:latin typeface="+mj-lt"/>
              </a:rPr>
              <a:t>we </a:t>
            </a:r>
            <a:r>
              <a:rPr lang="en-US" sz="2800" dirty="0">
                <a:solidFill>
                  <a:srgbClr val="2F5897"/>
                </a:solidFill>
                <a:latin typeface="+mj-lt"/>
              </a:rPr>
              <a:t>lived with </a:t>
            </a:r>
            <a:r>
              <a:rPr lang="en-US" sz="2800" dirty="0" smtClean="0">
                <a:solidFill>
                  <a:srgbClr val="2F5897"/>
                </a:solidFill>
                <a:latin typeface="+mj-lt"/>
              </a:rPr>
              <a:t>our </a:t>
            </a:r>
            <a:r>
              <a:rPr lang="en-US" sz="2800" dirty="0">
                <a:solidFill>
                  <a:srgbClr val="2F5897"/>
                </a:solidFill>
                <a:latin typeface="+mj-lt"/>
              </a:rPr>
              <a:t>Heavenly Father before </a:t>
            </a:r>
            <a:r>
              <a:rPr lang="en-US" sz="2800" dirty="0" smtClean="0">
                <a:solidFill>
                  <a:srgbClr val="2F5897"/>
                </a:solidFill>
                <a:latin typeface="+mj-lt"/>
              </a:rPr>
              <a:t>we were </a:t>
            </a:r>
            <a:r>
              <a:rPr lang="en-US" sz="2800" dirty="0">
                <a:solidFill>
                  <a:srgbClr val="2F5897"/>
                </a:solidFill>
                <a:latin typeface="+mj-lt"/>
              </a:rPr>
              <a:t>born and that He sent </a:t>
            </a:r>
            <a:r>
              <a:rPr lang="en-US" sz="2800" dirty="0" smtClean="0">
                <a:solidFill>
                  <a:srgbClr val="2F5897"/>
                </a:solidFill>
                <a:latin typeface="+mj-lt"/>
              </a:rPr>
              <a:t>us </a:t>
            </a:r>
            <a:r>
              <a:rPr lang="en-US" sz="2800" dirty="0">
                <a:solidFill>
                  <a:srgbClr val="2F5897"/>
                </a:solidFill>
                <a:latin typeface="+mj-lt"/>
              </a:rPr>
              <a:t>here with a divine purpose can help </a:t>
            </a:r>
            <a:r>
              <a:rPr lang="en-US" sz="2800" dirty="0" smtClean="0">
                <a:solidFill>
                  <a:srgbClr val="2F5897"/>
                </a:solidFill>
                <a:latin typeface="+mj-lt"/>
              </a:rPr>
              <a:t>us </a:t>
            </a:r>
            <a:r>
              <a:rPr lang="en-US" sz="2800" dirty="0">
                <a:solidFill>
                  <a:srgbClr val="2F5897"/>
                </a:solidFill>
                <a:latin typeface="+mj-lt"/>
              </a:rPr>
              <a:t>view </a:t>
            </a:r>
            <a:r>
              <a:rPr lang="en-US" sz="2800" dirty="0" smtClean="0">
                <a:solidFill>
                  <a:srgbClr val="2F5897"/>
                </a:solidFill>
                <a:latin typeface="+mj-lt"/>
              </a:rPr>
              <a:t>our </a:t>
            </a:r>
            <a:r>
              <a:rPr lang="en-US" sz="2800" dirty="0">
                <a:solidFill>
                  <a:srgbClr val="2F5897"/>
                </a:solidFill>
                <a:latin typeface="+mj-lt"/>
              </a:rPr>
              <a:t>trials and challenges with an eternal perspective. </a:t>
            </a:r>
          </a:p>
        </p:txBody>
      </p:sp>
      <p:pic>
        <p:nvPicPr>
          <p:cNvPr id="5" name="Picture 4" descr="personal-prayer-272817-gallery.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45306" y="400366"/>
            <a:ext cx="3831428" cy="5747143"/>
          </a:xfrm>
          <a:prstGeom prst="rect">
            <a:avLst/>
          </a:prstGeom>
          <a:ln>
            <a:noFill/>
          </a:ln>
          <a:effectLst>
            <a:softEdge rad="112500"/>
          </a:effectLst>
        </p:spPr>
      </p:pic>
    </p:spTree>
    <p:extLst>
      <p:ext uri="{BB962C8B-B14F-4D97-AF65-F5344CB8AC3E}">
        <p14:creationId xmlns:p14="http://schemas.microsoft.com/office/powerpoint/2010/main" val="3651394716"/>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14146" y="345144"/>
            <a:ext cx="8476189" cy="2308324"/>
          </a:xfrm>
          <a:prstGeom prst="rect">
            <a:avLst/>
          </a:prstGeom>
          <a:noFill/>
        </p:spPr>
        <p:txBody>
          <a:bodyPr wrap="square" rtlCol="0">
            <a:spAutoFit/>
          </a:bodyPr>
          <a:lstStyle/>
          <a:p>
            <a:pPr algn="ctr"/>
            <a:r>
              <a:rPr lang="en-US" sz="2400" dirty="0" smtClean="0">
                <a:solidFill>
                  <a:srgbClr val="2F5897"/>
                </a:solidFill>
                <a:latin typeface="+mj-lt"/>
              </a:rPr>
              <a:t>The Plan of Salvation keeps our lives focused.</a:t>
            </a:r>
            <a:br>
              <a:rPr lang="en-US" sz="2400" dirty="0" smtClean="0">
                <a:solidFill>
                  <a:srgbClr val="2F5897"/>
                </a:solidFill>
                <a:latin typeface="+mj-lt"/>
              </a:rPr>
            </a:br>
            <a:r>
              <a:rPr lang="en-US" sz="2400" b="1" dirty="0" smtClean="0">
                <a:solidFill>
                  <a:srgbClr val="2F5897"/>
                </a:solidFill>
                <a:latin typeface="+mj-lt"/>
              </a:rPr>
              <a:t>We know who we are, why we are here, </a:t>
            </a:r>
            <a:br>
              <a:rPr lang="en-US" sz="2400" b="1" dirty="0" smtClean="0">
                <a:solidFill>
                  <a:srgbClr val="2F5897"/>
                </a:solidFill>
                <a:latin typeface="+mj-lt"/>
              </a:rPr>
            </a:br>
            <a:r>
              <a:rPr lang="en-US" sz="2400" b="1" dirty="0" smtClean="0">
                <a:solidFill>
                  <a:srgbClr val="2F5897"/>
                </a:solidFill>
                <a:latin typeface="+mj-lt"/>
              </a:rPr>
              <a:t>&amp; where we are going. </a:t>
            </a:r>
            <a:r>
              <a:rPr lang="en-US" sz="2400" dirty="0" smtClean="0">
                <a:solidFill>
                  <a:srgbClr val="2F5897"/>
                </a:solidFill>
                <a:latin typeface="+mj-lt"/>
              </a:rPr>
              <a:t> </a:t>
            </a:r>
            <a:br>
              <a:rPr lang="en-US" sz="2400" dirty="0" smtClean="0">
                <a:solidFill>
                  <a:srgbClr val="2F5897"/>
                </a:solidFill>
                <a:latin typeface="+mj-lt"/>
              </a:rPr>
            </a:br>
            <a:r>
              <a:rPr lang="en-US" sz="2400" dirty="0" smtClean="0">
                <a:solidFill>
                  <a:srgbClr val="2F5897"/>
                </a:solidFill>
                <a:latin typeface="+mj-lt"/>
              </a:rPr>
              <a:t>Without this knowledge we could become lost.</a:t>
            </a:r>
          </a:p>
          <a:p>
            <a:pPr algn="ctr"/>
            <a:endParaRPr lang="en-US" sz="2400" dirty="0">
              <a:solidFill>
                <a:srgbClr val="2F5897"/>
              </a:solidFill>
              <a:latin typeface="+mj-lt"/>
            </a:endParaRPr>
          </a:p>
          <a:p>
            <a:pPr algn="ctr"/>
            <a:endParaRPr lang="en-US" sz="2400" dirty="0">
              <a:solidFill>
                <a:srgbClr val="2F5897"/>
              </a:solidFill>
              <a:latin typeface="+mj-lt"/>
            </a:endParaRPr>
          </a:p>
        </p:txBody>
      </p:sp>
      <p:pic>
        <p:nvPicPr>
          <p:cNvPr id="3" name="Picture 2" descr="th.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9902" y="1971598"/>
            <a:ext cx="4741919" cy="4199567"/>
          </a:xfrm>
          <a:prstGeom prst="rect">
            <a:avLst/>
          </a:prstGeom>
          <a:ln>
            <a:noFill/>
          </a:ln>
          <a:effectLst>
            <a:softEdge rad="112500"/>
          </a:effectLst>
        </p:spPr>
      </p:pic>
      <p:pic>
        <p:nvPicPr>
          <p:cNvPr id="4" name="Picture 3" descr="th-1.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31821" y="2291752"/>
            <a:ext cx="3961997" cy="3692349"/>
          </a:xfrm>
          <a:prstGeom prst="rect">
            <a:avLst/>
          </a:prstGeom>
          <a:ln>
            <a:noFill/>
          </a:ln>
          <a:effectLst>
            <a:softEdge rad="112500"/>
          </a:effectLst>
        </p:spPr>
      </p:pic>
    </p:spTree>
    <p:extLst>
      <p:ext uri="{BB962C8B-B14F-4D97-AF65-F5344CB8AC3E}">
        <p14:creationId xmlns:p14="http://schemas.microsoft.com/office/powerpoint/2010/main" val="618655727"/>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8487" y="331338"/>
            <a:ext cx="8697067" cy="1938992"/>
          </a:xfrm>
          <a:prstGeom prst="rect">
            <a:avLst/>
          </a:prstGeom>
          <a:noFill/>
        </p:spPr>
        <p:txBody>
          <a:bodyPr wrap="square" rtlCol="0">
            <a:spAutoFit/>
          </a:bodyPr>
          <a:lstStyle/>
          <a:p>
            <a:pPr algn="ctr"/>
            <a:r>
              <a:rPr lang="en-US" sz="2400" dirty="0" smtClean="0">
                <a:solidFill>
                  <a:srgbClr val="2F5897"/>
                </a:solidFill>
                <a:latin typeface="+mj-lt"/>
              </a:rPr>
              <a:t>Because our Heavenly Father loves us, He sent us here with a very clear map back home. </a:t>
            </a:r>
            <a:br>
              <a:rPr lang="en-US" sz="2400" dirty="0" smtClean="0">
                <a:solidFill>
                  <a:srgbClr val="2F5897"/>
                </a:solidFill>
                <a:latin typeface="+mj-lt"/>
              </a:rPr>
            </a:br>
            <a:r>
              <a:rPr lang="en-US" sz="2400" dirty="0" smtClean="0">
                <a:solidFill>
                  <a:srgbClr val="2F5897"/>
                </a:solidFill>
                <a:latin typeface="+mj-lt"/>
              </a:rPr>
              <a:t>If you or someone you know feels a little lost…</a:t>
            </a:r>
            <a:br>
              <a:rPr lang="en-US" sz="2400" dirty="0" smtClean="0">
                <a:solidFill>
                  <a:srgbClr val="2F5897"/>
                </a:solidFill>
                <a:latin typeface="+mj-lt"/>
              </a:rPr>
            </a:br>
            <a:r>
              <a:rPr lang="en-US" sz="2400" dirty="0" smtClean="0">
                <a:solidFill>
                  <a:srgbClr val="2F5897"/>
                </a:solidFill>
                <a:latin typeface="+mj-lt"/>
              </a:rPr>
              <a:t>remind them about </a:t>
            </a:r>
            <a:br>
              <a:rPr lang="en-US" sz="2400" dirty="0" smtClean="0">
                <a:solidFill>
                  <a:srgbClr val="2F5897"/>
                </a:solidFill>
                <a:latin typeface="+mj-lt"/>
              </a:rPr>
            </a:br>
            <a:r>
              <a:rPr lang="en-US" sz="2400" dirty="0" smtClean="0">
                <a:solidFill>
                  <a:srgbClr val="2F5897"/>
                </a:solidFill>
                <a:latin typeface="+mj-lt"/>
              </a:rPr>
              <a:t>Heavenly Father’s GPS (</a:t>
            </a:r>
            <a:r>
              <a:rPr lang="en-US" sz="2400" b="1" dirty="0" smtClean="0">
                <a:solidFill>
                  <a:srgbClr val="2F5897"/>
                </a:solidFill>
                <a:latin typeface="+mj-lt"/>
              </a:rPr>
              <a:t>G</a:t>
            </a:r>
            <a:r>
              <a:rPr lang="en-US" sz="2400" dirty="0" smtClean="0">
                <a:solidFill>
                  <a:srgbClr val="2F5897"/>
                </a:solidFill>
                <a:latin typeface="+mj-lt"/>
              </a:rPr>
              <a:t>ospel </a:t>
            </a:r>
            <a:r>
              <a:rPr lang="en-US" sz="2400" b="1" dirty="0" smtClean="0">
                <a:solidFill>
                  <a:srgbClr val="2F5897"/>
                </a:solidFill>
                <a:latin typeface="+mj-lt"/>
              </a:rPr>
              <a:t>P</a:t>
            </a:r>
            <a:r>
              <a:rPr lang="en-US" sz="2400" dirty="0" smtClean="0">
                <a:solidFill>
                  <a:srgbClr val="2F5897"/>
                </a:solidFill>
                <a:latin typeface="+mj-lt"/>
              </a:rPr>
              <a:t>lan of </a:t>
            </a:r>
            <a:r>
              <a:rPr lang="en-US" sz="2400" b="1" dirty="0" smtClean="0">
                <a:solidFill>
                  <a:srgbClr val="2F5897"/>
                </a:solidFill>
                <a:latin typeface="+mj-lt"/>
              </a:rPr>
              <a:t>S</a:t>
            </a:r>
            <a:r>
              <a:rPr lang="en-US" sz="2400" dirty="0" smtClean="0">
                <a:solidFill>
                  <a:srgbClr val="2F5897"/>
                </a:solidFill>
                <a:latin typeface="+mj-lt"/>
              </a:rPr>
              <a:t>alvation)</a:t>
            </a:r>
            <a:endParaRPr lang="en-US" sz="2400" dirty="0">
              <a:solidFill>
                <a:srgbClr val="2F5897"/>
              </a:solidFill>
              <a:latin typeface="+mj-lt"/>
            </a:endParaRPr>
          </a:p>
        </p:txBody>
      </p:sp>
      <p:pic>
        <p:nvPicPr>
          <p:cNvPr id="3" name="Picture 2" descr="th.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2485" y="3037262"/>
            <a:ext cx="4417559" cy="3161514"/>
          </a:xfrm>
          <a:prstGeom prst="rect">
            <a:avLst/>
          </a:prstGeom>
        </p:spPr>
      </p:pic>
    </p:spTree>
    <p:extLst>
      <p:ext uri="{BB962C8B-B14F-4D97-AF65-F5344CB8AC3E}">
        <p14:creationId xmlns:p14="http://schemas.microsoft.com/office/powerpoint/2010/main" val="482117081"/>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RULost.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1659" y="566035"/>
            <a:ext cx="7758336" cy="564654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406799109"/>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0877" y="730439"/>
            <a:ext cx="8655653" cy="5468337"/>
          </a:xfrm>
        </p:spPr>
        <p:txBody>
          <a:bodyPr>
            <a:normAutofit/>
          </a:bodyPr>
          <a:lstStyle/>
          <a:p>
            <a:pPr marL="0" indent="0" algn="ctr">
              <a:buNone/>
            </a:pPr>
            <a:r>
              <a:rPr lang="en-US" sz="4800" dirty="0">
                <a:solidFill>
                  <a:srgbClr val="2F5897"/>
                </a:solidFill>
              </a:rPr>
              <a:t>What is the plan of salvation?</a:t>
            </a:r>
            <a:br>
              <a:rPr lang="en-US" sz="4800" dirty="0">
                <a:solidFill>
                  <a:srgbClr val="2F5897"/>
                </a:solidFill>
              </a:rPr>
            </a:br>
            <a:r>
              <a:rPr lang="en-US" sz="4800" dirty="0" smtClean="0">
                <a:solidFill>
                  <a:srgbClr val="2F5897"/>
                </a:solidFill>
              </a:rPr>
              <a:t/>
            </a:r>
            <a:br>
              <a:rPr lang="en-US" sz="4800" dirty="0" smtClean="0">
                <a:solidFill>
                  <a:srgbClr val="2F5897"/>
                </a:solidFill>
              </a:rPr>
            </a:br>
            <a:r>
              <a:rPr lang="en-US" sz="4800" dirty="0" smtClean="0">
                <a:solidFill>
                  <a:srgbClr val="2F5897"/>
                </a:solidFill>
              </a:rPr>
              <a:t>What </a:t>
            </a:r>
            <a:r>
              <a:rPr lang="en-US" sz="4800" dirty="0">
                <a:solidFill>
                  <a:srgbClr val="2F5897"/>
                </a:solidFill>
              </a:rPr>
              <a:t>happened in my </a:t>
            </a:r>
            <a:r>
              <a:rPr lang="en-US" sz="4800" dirty="0" smtClean="0">
                <a:solidFill>
                  <a:srgbClr val="2F5897"/>
                </a:solidFill>
              </a:rPr>
              <a:t/>
            </a:r>
            <a:br>
              <a:rPr lang="en-US" sz="4800" dirty="0" smtClean="0">
                <a:solidFill>
                  <a:srgbClr val="2F5897"/>
                </a:solidFill>
              </a:rPr>
            </a:br>
            <a:r>
              <a:rPr lang="en-US" sz="4800" dirty="0" smtClean="0">
                <a:solidFill>
                  <a:srgbClr val="2F5897"/>
                </a:solidFill>
              </a:rPr>
              <a:t>pre</a:t>
            </a:r>
            <a:r>
              <a:rPr lang="en-US" sz="4800" dirty="0">
                <a:solidFill>
                  <a:srgbClr val="2F5897"/>
                </a:solidFill>
              </a:rPr>
              <a:t>-mortal life?</a:t>
            </a:r>
            <a:br>
              <a:rPr lang="en-US" sz="4800" dirty="0">
                <a:solidFill>
                  <a:srgbClr val="2F5897"/>
                </a:solidFill>
              </a:rPr>
            </a:br>
            <a:r>
              <a:rPr lang="en-US" sz="4800" dirty="0" smtClean="0">
                <a:solidFill>
                  <a:srgbClr val="2F5897"/>
                </a:solidFill>
              </a:rPr>
              <a:t/>
            </a:r>
            <a:br>
              <a:rPr lang="en-US" sz="4800" dirty="0" smtClean="0">
                <a:solidFill>
                  <a:srgbClr val="2F5897"/>
                </a:solidFill>
              </a:rPr>
            </a:br>
            <a:r>
              <a:rPr lang="en-US" sz="4800" dirty="0" smtClean="0">
                <a:solidFill>
                  <a:srgbClr val="2F5897"/>
                </a:solidFill>
              </a:rPr>
              <a:t>What </a:t>
            </a:r>
            <a:r>
              <a:rPr lang="en-US" sz="4800" dirty="0">
                <a:solidFill>
                  <a:srgbClr val="2F5897"/>
                </a:solidFill>
              </a:rPr>
              <a:t>is the purpose of life?</a:t>
            </a:r>
          </a:p>
        </p:txBody>
      </p:sp>
    </p:spTree>
    <p:extLst>
      <p:ext uri="{BB962C8B-B14F-4D97-AF65-F5344CB8AC3E}">
        <p14:creationId xmlns:p14="http://schemas.microsoft.com/office/powerpoint/2010/main" val="2197750944"/>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3280"/>
            <a:ext cx="8229600" cy="1600200"/>
          </a:xfrm>
        </p:spPr>
        <p:txBody>
          <a:bodyPr/>
          <a:lstStyle/>
          <a:p>
            <a:r>
              <a:rPr lang="en-US" dirty="0" smtClean="0">
                <a:latin typeface="+mj-lt"/>
              </a:rPr>
              <a:t>What is the Plan of Salvation?</a:t>
            </a:r>
            <a:endParaRPr lang="en-US" dirty="0">
              <a:latin typeface="+mj-lt"/>
            </a:endParaRPr>
          </a:p>
        </p:txBody>
      </p:sp>
      <p:sp>
        <p:nvSpPr>
          <p:cNvPr id="3" name="Content Placeholder 2"/>
          <p:cNvSpPr>
            <a:spLocks noGrp="1"/>
          </p:cNvSpPr>
          <p:nvPr>
            <p:ph idx="1"/>
          </p:nvPr>
        </p:nvSpPr>
        <p:spPr>
          <a:xfrm>
            <a:off x="457200" y="1827362"/>
            <a:ext cx="8229600" cy="1533702"/>
          </a:xfrm>
        </p:spPr>
        <p:txBody>
          <a:bodyPr/>
          <a:lstStyle/>
          <a:p>
            <a:r>
              <a:rPr lang="en-US" dirty="0">
                <a:solidFill>
                  <a:schemeClr val="accent1"/>
                </a:solidFill>
              </a:rPr>
              <a:t>S</a:t>
            </a:r>
            <a:r>
              <a:rPr lang="en-US" dirty="0" smtClean="0">
                <a:solidFill>
                  <a:schemeClr val="accent1"/>
                </a:solidFill>
              </a:rPr>
              <a:t>uggest </a:t>
            </a:r>
            <a:r>
              <a:rPr lang="en-US" dirty="0">
                <a:solidFill>
                  <a:schemeClr val="accent1"/>
                </a:solidFill>
              </a:rPr>
              <a:t>some ways </a:t>
            </a:r>
            <a:r>
              <a:rPr lang="en-US" dirty="0" smtClean="0">
                <a:solidFill>
                  <a:schemeClr val="accent1"/>
                </a:solidFill>
              </a:rPr>
              <a:t>you </a:t>
            </a:r>
            <a:r>
              <a:rPr lang="en-US" dirty="0">
                <a:solidFill>
                  <a:schemeClr val="accent1"/>
                </a:solidFill>
              </a:rPr>
              <a:t>could answer this question. </a:t>
            </a:r>
            <a:endParaRPr lang="en-US" dirty="0" smtClean="0">
              <a:solidFill>
                <a:schemeClr val="accent1"/>
              </a:solidFill>
            </a:endParaRPr>
          </a:p>
          <a:p>
            <a:r>
              <a:rPr lang="en-US" dirty="0" smtClean="0">
                <a:solidFill>
                  <a:schemeClr val="accent1"/>
                </a:solidFill>
              </a:rPr>
              <a:t>Continue </a:t>
            </a:r>
            <a:r>
              <a:rPr lang="en-US" dirty="0">
                <a:solidFill>
                  <a:schemeClr val="accent1"/>
                </a:solidFill>
              </a:rPr>
              <a:t>thinking about </a:t>
            </a:r>
            <a:r>
              <a:rPr lang="en-US" dirty="0" smtClean="0">
                <a:solidFill>
                  <a:schemeClr val="accent1"/>
                </a:solidFill>
              </a:rPr>
              <a:t>your </a:t>
            </a:r>
            <a:r>
              <a:rPr lang="en-US" dirty="0">
                <a:solidFill>
                  <a:schemeClr val="accent1"/>
                </a:solidFill>
              </a:rPr>
              <a:t>answers as </a:t>
            </a:r>
            <a:r>
              <a:rPr lang="en-US" dirty="0" smtClean="0">
                <a:solidFill>
                  <a:schemeClr val="accent1"/>
                </a:solidFill>
              </a:rPr>
              <a:t>we </a:t>
            </a:r>
            <a:r>
              <a:rPr lang="en-US" dirty="0">
                <a:solidFill>
                  <a:schemeClr val="accent1"/>
                </a:solidFill>
              </a:rPr>
              <a:t>learn about the plan of salvation in today’s lesson.</a:t>
            </a:r>
          </a:p>
        </p:txBody>
      </p:sp>
      <p:pic>
        <p:nvPicPr>
          <p:cNvPr id="4" name="Picture 3" descr="confused-lady.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6461" y="3156932"/>
            <a:ext cx="5397500" cy="3581400"/>
          </a:xfrm>
          <a:prstGeom prst="rect">
            <a:avLst/>
          </a:prstGeom>
          <a:ln>
            <a:noFill/>
          </a:ln>
          <a:effectLst>
            <a:softEdge rad="112500"/>
          </a:effectLst>
        </p:spPr>
      </p:pic>
    </p:spTree>
    <p:extLst>
      <p:ext uri="{BB962C8B-B14F-4D97-AF65-F5344CB8AC3E}">
        <p14:creationId xmlns:p14="http://schemas.microsoft.com/office/powerpoint/2010/main" val="162009930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lueprints2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05326" y="234698"/>
            <a:ext cx="6539206" cy="4431641"/>
          </a:xfrm>
          <a:prstGeom prst="rect">
            <a:avLst/>
          </a:prstGeom>
        </p:spPr>
      </p:pic>
      <p:sp>
        <p:nvSpPr>
          <p:cNvPr id="5" name="TextBox 4"/>
          <p:cNvSpPr txBox="1"/>
          <p:nvPr/>
        </p:nvSpPr>
        <p:spPr>
          <a:xfrm>
            <a:off x="414146" y="4666339"/>
            <a:ext cx="8172482" cy="830997"/>
          </a:xfrm>
          <a:prstGeom prst="rect">
            <a:avLst/>
          </a:prstGeom>
          <a:noFill/>
        </p:spPr>
        <p:txBody>
          <a:bodyPr wrap="square" rtlCol="0">
            <a:spAutoFit/>
          </a:bodyPr>
          <a:lstStyle/>
          <a:p>
            <a:pPr algn="ctr"/>
            <a:r>
              <a:rPr lang="en-US" sz="2400" dirty="0" smtClean="0">
                <a:solidFill>
                  <a:schemeClr val="tx2"/>
                </a:solidFill>
                <a:latin typeface="+mj-lt"/>
              </a:rPr>
              <a:t>What is a blueprint?  </a:t>
            </a:r>
            <a:br>
              <a:rPr lang="en-US" sz="2400" dirty="0" smtClean="0">
                <a:solidFill>
                  <a:schemeClr val="tx2"/>
                </a:solidFill>
                <a:latin typeface="+mj-lt"/>
              </a:rPr>
            </a:br>
            <a:r>
              <a:rPr lang="en-US" sz="2400" dirty="0" smtClean="0">
                <a:solidFill>
                  <a:schemeClr val="tx2"/>
                </a:solidFill>
                <a:latin typeface="+mj-lt"/>
              </a:rPr>
              <a:t>How is a blueprint like the Plan of Salvation?</a:t>
            </a:r>
            <a:endParaRPr lang="en-US" sz="2400" dirty="0">
              <a:solidFill>
                <a:schemeClr val="tx2"/>
              </a:solidFill>
              <a:latin typeface="+mj-lt"/>
            </a:endParaRPr>
          </a:p>
        </p:txBody>
      </p:sp>
      <p:sp>
        <p:nvSpPr>
          <p:cNvPr id="7" name="TextBox 6"/>
          <p:cNvSpPr txBox="1"/>
          <p:nvPr/>
        </p:nvSpPr>
        <p:spPr>
          <a:xfrm>
            <a:off x="1007757" y="5820060"/>
            <a:ext cx="7178530" cy="369332"/>
          </a:xfrm>
          <a:prstGeom prst="rect">
            <a:avLst/>
          </a:prstGeom>
          <a:noFill/>
        </p:spPr>
        <p:txBody>
          <a:bodyPr wrap="square" rtlCol="0">
            <a:spAutoFit/>
          </a:bodyPr>
          <a:lstStyle/>
          <a:p>
            <a:r>
              <a:rPr lang="en-US" dirty="0" err="1">
                <a:solidFill>
                  <a:srgbClr val="2F5897"/>
                </a:solidFill>
                <a:latin typeface="+mj-lt"/>
              </a:rPr>
              <a:t>blue·print</a:t>
            </a:r>
            <a:r>
              <a:rPr lang="en-US" dirty="0">
                <a:solidFill>
                  <a:srgbClr val="2F5897"/>
                </a:solidFill>
                <a:latin typeface="+mj-lt"/>
              </a:rPr>
              <a:t> [</a:t>
            </a:r>
            <a:r>
              <a:rPr lang="en-US" b="1" dirty="0" err="1">
                <a:solidFill>
                  <a:srgbClr val="2F5897"/>
                </a:solidFill>
                <a:latin typeface="+mj-lt"/>
              </a:rPr>
              <a:t>bloo</a:t>
            </a:r>
            <a:r>
              <a:rPr lang="en-US" dirty="0">
                <a:solidFill>
                  <a:srgbClr val="2F5897"/>
                </a:solidFill>
                <a:latin typeface="+mj-lt"/>
              </a:rPr>
              <a:t>-print] </a:t>
            </a:r>
            <a:r>
              <a:rPr lang="en-US" b="1" i="1" u="sng" dirty="0" smtClean="0">
                <a:solidFill>
                  <a:srgbClr val="2F5897"/>
                </a:solidFill>
                <a:latin typeface="+mj-lt"/>
              </a:rPr>
              <a:t>noun</a:t>
            </a:r>
            <a:r>
              <a:rPr lang="en-US" u="sng" dirty="0">
                <a:solidFill>
                  <a:srgbClr val="2F5897"/>
                </a:solidFill>
                <a:latin typeface="+mj-lt"/>
              </a:rPr>
              <a:t> </a:t>
            </a:r>
            <a:r>
              <a:rPr lang="en-US" dirty="0" smtClean="0">
                <a:solidFill>
                  <a:srgbClr val="2F5897"/>
                </a:solidFill>
                <a:latin typeface="+mj-lt"/>
              </a:rPr>
              <a:t>a </a:t>
            </a:r>
            <a:r>
              <a:rPr lang="en-US" dirty="0">
                <a:solidFill>
                  <a:srgbClr val="2F5897"/>
                </a:solidFill>
                <a:latin typeface="+mj-lt"/>
              </a:rPr>
              <a:t>detailed outline or plan of </a:t>
            </a:r>
            <a:r>
              <a:rPr lang="en-US" dirty="0" smtClean="0">
                <a:solidFill>
                  <a:srgbClr val="2F5897"/>
                </a:solidFill>
                <a:latin typeface="+mj-lt"/>
              </a:rPr>
              <a:t>action</a:t>
            </a:r>
            <a:endParaRPr lang="en-US" dirty="0">
              <a:solidFill>
                <a:srgbClr val="2F5897"/>
              </a:solidFill>
              <a:latin typeface="+mj-lt"/>
            </a:endParaRPr>
          </a:p>
        </p:txBody>
      </p:sp>
    </p:spTree>
    <p:extLst>
      <p:ext uri="{BB962C8B-B14F-4D97-AF65-F5344CB8AC3E}">
        <p14:creationId xmlns:p14="http://schemas.microsoft.com/office/powerpoint/2010/main" val="412323048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600" dirty="0" smtClean="0">
                <a:latin typeface="+mj-lt"/>
              </a:rPr>
              <a:t>Why is it important to have a blueprint before you start a project?</a:t>
            </a:r>
            <a:endParaRPr lang="en-US" sz="3600" dirty="0">
              <a:latin typeface="+mj-lt"/>
            </a:endParaRPr>
          </a:p>
        </p:txBody>
      </p:sp>
      <p:sp>
        <p:nvSpPr>
          <p:cNvPr id="4" name="Content Placeholder 3"/>
          <p:cNvSpPr>
            <a:spLocks noGrp="1"/>
          </p:cNvSpPr>
          <p:nvPr>
            <p:ph idx="1"/>
          </p:nvPr>
        </p:nvSpPr>
        <p:spPr>
          <a:xfrm>
            <a:off x="457200" y="1834898"/>
            <a:ext cx="8229600" cy="4525963"/>
          </a:xfrm>
        </p:spPr>
        <p:txBody>
          <a:bodyPr>
            <a:normAutofit/>
          </a:bodyPr>
          <a:lstStyle/>
          <a:p>
            <a:pPr marL="0" indent="0" algn="ctr">
              <a:buNone/>
            </a:pPr>
            <a:r>
              <a:rPr lang="en-US" dirty="0" smtClean="0">
                <a:solidFill>
                  <a:srgbClr val="6076B4"/>
                </a:solidFill>
              </a:rPr>
              <a:t>Like </a:t>
            </a:r>
            <a:r>
              <a:rPr lang="en-US" dirty="0">
                <a:solidFill>
                  <a:srgbClr val="6076B4"/>
                </a:solidFill>
              </a:rPr>
              <a:t>the designers and builders of our time, our loving and kind Father in Heaven and His Son have prepared plans, tools, and other resources for our use so that we can </a:t>
            </a:r>
            <a:r>
              <a:rPr lang="en-US" b="1" dirty="0">
                <a:solidFill>
                  <a:srgbClr val="6076B4"/>
                </a:solidFill>
              </a:rPr>
              <a:t>build and frame our lives to be sure and unshaken. </a:t>
            </a:r>
            <a:r>
              <a:rPr lang="en-US" dirty="0">
                <a:solidFill>
                  <a:srgbClr val="6076B4"/>
                </a:solidFill>
              </a:rPr>
              <a:t>The plan is the plan of salvation, the great plan of happiness. The plan lays out for us a clear picture and understanding of the beginning and the end and the essential steps, including ordinances, which are necessary for each of Father’s children to be able to return to His presence and dwell with Him </a:t>
            </a:r>
            <a:r>
              <a:rPr lang="en-US" dirty="0" smtClean="0">
                <a:solidFill>
                  <a:srgbClr val="6076B4"/>
                </a:solidFill>
              </a:rPr>
              <a:t>forever.  </a:t>
            </a:r>
            <a:r>
              <a:rPr lang="en-US" sz="1600" dirty="0" smtClean="0">
                <a:solidFill>
                  <a:srgbClr val="6076B4"/>
                </a:solidFill>
              </a:rPr>
              <a:t>Elder Dean Davies</a:t>
            </a:r>
            <a:endParaRPr lang="en-US" sz="1600" dirty="0">
              <a:solidFill>
                <a:srgbClr val="6076B4"/>
              </a:solidFill>
            </a:endParaRPr>
          </a:p>
        </p:txBody>
      </p:sp>
    </p:spTree>
    <p:extLst>
      <p:ext uri="{BB962C8B-B14F-4D97-AF65-F5344CB8AC3E}">
        <p14:creationId xmlns:p14="http://schemas.microsoft.com/office/powerpoint/2010/main" val="917751499"/>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48502"/>
            <a:ext cx="8229600" cy="1130805"/>
          </a:xfrm>
        </p:spPr>
        <p:txBody>
          <a:bodyPr/>
          <a:lstStyle/>
          <a:p>
            <a:r>
              <a:rPr lang="en-US" dirty="0" smtClean="0">
                <a:latin typeface="+mj-lt"/>
              </a:rPr>
              <a:t>The Plan of Salvation</a:t>
            </a:r>
            <a:endParaRPr lang="en-US" dirty="0">
              <a:latin typeface="+mj-lt"/>
            </a:endParaRPr>
          </a:p>
        </p:txBody>
      </p:sp>
      <p:sp>
        <p:nvSpPr>
          <p:cNvPr id="6" name="Content Placeholder 5"/>
          <p:cNvSpPr>
            <a:spLocks noGrp="1"/>
          </p:cNvSpPr>
          <p:nvPr>
            <p:ph idx="1"/>
          </p:nvPr>
        </p:nvSpPr>
        <p:spPr>
          <a:xfrm>
            <a:off x="457200" y="1391847"/>
            <a:ext cx="8229600" cy="2101005"/>
          </a:xfrm>
        </p:spPr>
        <p:txBody>
          <a:bodyPr/>
          <a:lstStyle/>
          <a:p>
            <a:pPr marL="0" indent="0" algn="ctr">
              <a:buNone/>
            </a:pPr>
            <a:r>
              <a:rPr lang="en-US" dirty="0" smtClean="0">
                <a:solidFill>
                  <a:srgbClr val="6076B4"/>
                </a:solidFill>
              </a:rPr>
              <a:t>In </a:t>
            </a:r>
            <a:r>
              <a:rPr lang="en-US" dirty="0">
                <a:solidFill>
                  <a:srgbClr val="6076B4"/>
                </a:solidFill>
              </a:rPr>
              <a:t>the </a:t>
            </a:r>
            <a:r>
              <a:rPr lang="en-US" dirty="0" err="1">
                <a:solidFill>
                  <a:srgbClr val="6076B4"/>
                </a:solidFill>
              </a:rPr>
              <a:t>premortal</a:t>
            </a:r>
            <a:r>
              <a:rPr lang="en-US" dirty="0">
                <a:solidFill>
                  <a:srgbClr val="6076B4"/>
                </a:solidFill>
              </a:rPr>
              <a:t> existence, Heavenly Father prepared </a:t>
            </a:r>
            <a:r>
              <a:rPr lang="en-US" dirty="0" smtClean="0">
                <a:solidFill>
                  <a:srgbClr val="6076B4"/>
                </a:solidFill>
              </a:rPr>
              <a:t>a plan </a:t>
            </a:r>
            <a:r>
              <a:rPr lang="en-US" dirty="0">
                <a:solidFill>
                  <a:srgbClr val="6076B4"/>
                </a:solidFill>
              </a:rPr>
              <a:t>to enable us to </a:t>
            </a:r>
            <a:r>
              <a:rPr lang="en-US" b="1" dirty="0">
                <a:solidFill>
                  <a:srgbClr val="6076B4"/>
                </a:solidFill>
              </a:rPr>
              <a:t>become like Him </a:t>
            </a:r>
            <a:r>
              <a:rPr lang="en-US" dirty="0">
                <a:solidFill>
                  <a:srgbClr val="6076B4"/>
                </a:solidFill>
              </a:rPr>
              <a:t>and receive a </a:t>
            </a:r>
            <a:r>
              <a:rPr lang="en-US" b="1" dirty="0" err="1">
                <a:solidFill>
                  <a:srgbClr val="6076B4"/>
                </a:solidFill>
              </a:rPr>
              <a:t>fulness</a:t>
            </a:r>
            <a:r>
              <a:rPr lang="en-US" b="1" dirty="0">
                <a:solidFill>
                  <a:srgbClr val="6076B4"/>
                </a:solidFill>
              </a:rPr>
              <a:t> </a:t>
            </a:r>
            <a:r>
              <a:rPr lang="en-US" b="1" dirty="0" smtClean="0">
                <a:solidFill>
                  <a:srgbClr val="6076B4"/>
                </a:solidFill>
              </a:rPr>
              <a:t>of joy</a:t>
            </a:r>
            <a:r>
              <a:rPr lang="en-US" dirty="0">
                <a:solidFill>
                  <a:srgbClr val="6076B4"/>
                </a:solidFill>
              </a:rPr>
              <a:t>. The scriptures refer to this plan as “the plan of salvation</a:t>
            </a:r>
            <a:r>
              <a:rPr lang="en-US" dirty="0" smtClean="0">
                <a:solidFill>
                  <a:srgbClr val="6076B4"/>
                </a:solidFill>
              </a:rPr>
              <a:t>”, </a:t>
            </a:r>
            <a:r>
              <a:rPr lang="en-US" dirty="0">
                <a:solidFill>
                  <a:srgbClr val="6076B4"/>
                </a:solidFill>
              </a:rPr>
              <a:t>“the great plan of happiness</a:t>
            </a:r>
            <a:r>
              <a:rPr lang="en-US" dirty="0" smtClean="0">
                <a:solidFill>
                  <a:srgbClr val="6076B4"/>
                </a:solidFill>
              </a:rPr>
              <a:t>”, </a:t>
            </a:r>
            <a:r>
              <a:rPr lang="en-US" dirty="0">
                <a:solidFill>
                  <a:srgbClr val="6076B4"/>
                </a:solidFill>
              </a:rPr>
              <a:t>“the plan of redemption</a:t>
            </a:r>
            <a:r>
              <a:rPr lang="en-US" dirty="0" smtClean="0">
                <a:solidFill>
                  <a:srgbClr val="6076B4"/>
                </a:solidFill>
              </a:rPr>
              <a:t>”, “the plan of mercy”</a:t>
            </a:r>
            <a:endParaRPr lang="en-US" dirty="0">
              <a:solidFill>
                <a:srgbClr val="6076B4"/>
              </a:solidFill>
            </a:endParaRPr>
          </a:p>
        </p:txBody>
      </p:sp>
      <p:pic>
        <p:nvPicPr>
          <p:cNvPr id="8" name="Picture 7" descr="pre-existence-people-white-robes-153673-gallery.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5681" y="3271959"/>
            <a:ext cx="5116215" cy="3489400"/>
          </a:xfrm>
          <a:prstGeom prst="rect">
            <a:avLst/>
          </a:prstGeom>
          <a:ln>
            <a:noFill/>
          </a:ln>
          <a:effectLst>
            <a:softEdge rad="112500"/>
          </a:effectLst>
        </p:spPr>
      </p:pic>
    </p:spTree>
    <p:extLst>
      <p:ext uri="{BB962C8B-B14F-4D97-AF65-F5344CB8AC3E}">
        <p14:creationId xmlns:p14="http://schemas.microsoft.com/office/powerpoint/2010/main" val="1893376175"/>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portrait-girl-921776-gallery.jpg"/>
          <p:cNvPicPr>
            <a:picLocks noGrp="1" noChangeAspect="1"/>
          </p:cNvPicPr>
          <p:nvPr>
            <p:ph idx="1"/>
          </p:nvPr>
        </p:nvPicPr>
        <p:blipFill rotWithShape="1">
          <a:blip r:embed="rId2">
            <a:extLst>
              <a:ext uri="{28A0092B-C50C-407E-A947-70E740481C1C}">
                <a14:useLocalDpi xmlns:a14="http://schemas.microsoft.com/office/drawing/2010/main" val="0"/>
              </a:ext>
            </a:extLst>
          </a:blip>
          <a:srcRect t="8691" r="36151" b="8691"/>
          <a:stretch/>
        </p:blipFill>
        <p:spPr>
          <a:xfrm>
            <a:off x="457200" y="3126040"/>
            <a:ext cx="3739480" cy="3221015"/>
          </a:xfrm>
          <a:prstGeom prst="rect">
            <a:avLst/>
          </a:prstGeom>
          <a:ln>
            <a:noFill/>
          </a:ln>
          <a:effectLst>
            <a:softEdge rad="112500"/>
          </a:effectLst>
        </p:spPr>
      </p:pic>
      <p:sp>
        <p:nvSpPr>
          <p:cNvPr id="5" name="TextBox 4"/>
          <p:cNvSpPr txBox="1"/>
          <p:nvPr/>
        </p:nvSpPr>
        <p:spPr>
          <a:xfrm>
            <a:off x="331317" y="427978"/>
            <a:ext cx="8586628" cy="1815882"/>
          </a:xfrm>
          <a:prstGeom prst="rect">
            <a:avLst/>
          </a:prstGeom>
          <a:noFill/>
        </p:spPr>
        <p:txBody>
          <a:bodyPr wrap="square" rtlCol="0">
            <a:spAutoFit/>
          </a:bodyPr>
          <a:lstStyle/>
          <a:p>
            <a:pPr algn="ctr"/>
            <a:r>
              <a:rPr lang="en-US" sz="2800" dirty="0">
                <a:solidFill>
                  <a:srgbClr val="6076B4"/>
                </a:solidFill>
                <a:latin typeface="+mj-lt"/>
              </a:rPr>
              <a:t>You are a participant in Heavenly Father’s plan, </a:t>
            </a:r>
            <a:r>
              <a:rPr lang="en-US" sz="2800" dirty="0" smtClean="0">
                <a:solidFill>
                  <a:srgbClr val="6076B4"/>
                </a:solidFill>
                <a:latin typeface="+mj-lt"/>
              </a:rPr>
              <a:t/>
            </a:r>
            <a:br>
              <a:rPr lang="en-US" sz="2800" dirty="0" smtClean="0">
                <a:solidFill>
                  <a:srgbClr val="6076B4"/>
                </a:solidFill>
                <a:latin typeface="+mj-lt"/>
              </a:rPr>
            </a:br>
            <a:r>
              <a:rPr lang="en-US" sz="2800" dirty="0" smtClean="0">
                <a:solidFill>
                  <a:srgbClr val="6076B4"/>
                </a:solidFill>
                <a:latin typeface="+mj-lt"/>
              </a:rPr>
              <a:t>and your </a:t>
            </a:r>
            <a:r>
              <a:rPr lang="en-US" sz="2800" dirty="0">
                <a:solidFill>
                  <a:srgbClr val="6076B4"/>
                </a:solidFill>
                <a:latin typeface="+mj-lt"/>
              </a:rPr>
              <a:t>eternal experience can be divided </a:t>
            </a:r>
            <a:r>
              <a:rPr lang="en-US" sz="2800" dirty="0" smtClean="0">
                <a:solidFill>
                  <a:srgbClr val="6076B4"/>
                </a:solidFill>
                <a:latin typeface="+mj-lt"/>
              </a:rPr>
              <a:t>into three </a:t>
            </a:r>
            <a:r>
              <a:rPr lang="en-US" sz="2800" dirty="0">
                <a:solidFill>
                  <a:srgbClr val="6076B4"/>
                </a:solidFill>
                <a:latin typeface="+mj-lt"/>
              </a:rPr>
              <a:t>main parts:</a:t>
            </a:r>
          </a:p>
          <a:p>
            <a:pPr algn="ctr"/>
            <a:r>
              <a:rPr lang="en-US" sz="2800" b="1" dirty="0" err="1">
                <a:solidFill>
                  <a:schemeClr val="tx2"/>
                </a:solidFill>
                <a:latin typeface="+mj-lt"/>
              </a:rPr>
              <a:t>premortal</a:t>
            </a:r>
            <a:r>
              <a:rPr lang="en-US" sz="2800" b="1" dirty="0">
                <a:solidFill>
                  <a:schemeClr val="tx2"/>
                </a:solidFill>
                <a:latin typeface="+mj-lt"/>
              </a:rPr>
              <a:t> life, mortal life, and life after de</a:t>
            </a:r>
            <a:r>
              <a:rPr lang="en-US" sz="2800" b="1" dirty="0">
                <a:solidFill>
                  <a:schemeClr val="accent1"/>
                </a:solidFill>
                <a:latin typeface="+mj-lt"/>
              </a:rPr>
              <a:t>ath</a:t>
            </a:r>
            <a:r>
              <a:rPr lang="en-US" sz="2800" dirty="0">
                <a:solidFill>
                  <a:schemeClr val="accent1"/>
                </a:solidFill>
                <a:latin typeface="+mj-lt"/>
              </a:rPr>
              <a:t>. </a:t>
            </a:r>
            <a:endParaRPr lang="en-US" sz="2800" b="1" dirty="0">
              <a:solidFill>
                <a:schemeClr val="accent1"/>
              </a:solidFill>
              <a:latin typeface="+mj-lt"/>
            </a:endParaRPr>
          </a:p>
        </p:txBody>
      </p:sp>
      <p:sp>
        <p:nvSpPr>
          <p:cNvPr id="6" name="TextBox 5"/>
          <p:cNvSpPr txBox="1"/>
          <p:nvPr/>
        </p:nvSpPr>
        <p:spPr>
          <a:xfrm>
            <a:off x="4196680" y="2808766"/>
            <a:ext cx="4721265" cy="4062651"/>
          </a:xfrm>
          <a:prstGeom prst="rect">
            <a:avLst/>
          </a:prstGeom>
          <a:noFill/>
        </p:spPr>
        <p:txBody>
          <a:bodyPr wrap="square" rtlCol="0">
            <a:spAutoFit/>
          </a:bodyPr>
          <a:lstStyle/>
          <a:p>
            <a:pPr algn="ctr"/>
            <a:r>
              <a:rPr lang="en-US" sz="2800" dirty="0">
                <a:solidFill>
                  <a:srgbClr val="6076B4"/>
                </a:solidFill>
                <a:latin typeface="+mj-lt"/>
              </a:rPr>
              <a:t>As you come</a:t>
            </a:r>
          </a:p>
          <a:p>
            <a:pPr algn="ctr"/>
            <a:r>
              <a:rPr lang="en-US" sz="2800" dirty="0">
                <a:solidFill>
                  <a:srgbClr val="6076B4"/>
                </a:solidFill>
                <a:latin typeface="+mj-lt"/>
              </a:rPr>
              <a:t>to understand the plan, you find answers to questions asked</a:t>
            </a:r>
          </a:p>
          <a:p>
            <a:pPr algn="ctr"/>
            <a:r>
              <a:rPr lang="en-US" sz="2800" dirty="0">
                <a:solidFill>
                  <a:srgbClr val="6076B4"/>
                </a:solidFill>
                <a:latin typeface="+mj-lt"/>
              </a:rPr>
              <a:t>by so many: </a:t>
            </a:r>
            <a:br>
              <a:rPr lang="en-US" sz="2800" dirty="0">
                <a:solidFill>
                  <a:srgbClr val="6076B4"/>
                </a:solidFill>
                <a:latin typeface="+mj-lt"/>
              </a:rPr>
            </a:br>
            <a:r>
              <a:rPr lang="en-US" sz="2800" dirty="0" smtClean="0">
                <a:solidFill>
                  <a:srgbClr val="6076B4"/>
                </a:solidFill>
                <a:latin typeface="+mj-lt"/>
              </a:rPr>
              <a:t/>
            </a:r>
            <a:br>
              <a:rPr lang="en-US" sz="2800" dirty="0" smtClean="0">
                <a:solidFill>
                  <a:srgbClr val="6076B4"/>
                </a:solidFill>
                <a:latin typeface="+mj-lt"/>
              </a:rPr>
            </a:br>
            <a:r>
              <a:rPr lang="en-US" sz="2400" b="1" dirty="0" smtClean="0">
                <a:solidFill>
                  <a:srgbClr val="2F5897"/>
                </a:solidFill>
                <a:latin typeface="+mj-lt"/>
              </a:rPr>
              <a:t>Where </a:t>
            </a:r>
            <a:r>
              <a:rPr lang="en-US" sz="2400" b="1" dirty="0">
                <a:solidFill>
                  <a:srgbClr val="2F5897"/>
                </a:solidFill>
                <a:latin typeface="+mj-lt"/>
              </a:rPr>
              <a:t>did we come from? Why are we here?</a:t>
            </a:r>
          </a:p>
          <a:p>
            <a:pPr algn="ctr"/>
            <a:r>
              <a:rPr lang="en-US" sz="2400" b="1" dirty="0">
                <a:solidFill>
                  <a:srgbClr val="2F5897"/>
                </a:solidFill>
                <a:latin typeface="+mj-lt"/>
              </a:rPr>
              <a:t>Where do we go after this life?</a:t>
            </a:r>
          </a:p>
          <a:p>
            <a:endParaRPr lang="en-US" dirty="0"/>
          </a:p>
        </p:txBody>
      </p:sp>
    </p:spTree>
    <p:extLst>
      <p:ext uri="{BB962C8B-B14F-4D97-AF65-F5344CB8AC3E}">
        <p14:creationId xmlns:p14="http://schemas.microsoft.com/office/powerpoint/2010/main" val="2918121585"/>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1179"/>
          </a:xfrm>
        </p:spPr>
        <p:txBody>
          <a:bodyPr/>
          <a:lstStyle/>
          <a:p>
            <a:r>
              <a:rPr lang="en-US" dirty="0" err="1" smtClean="0">
                <a:latin typeface="+mj-lt"/>
              </a:rPr>
              <a:t>Premortal</a:t>
            </a:r>
            <a:r>
              <a:rPr lang="en-US" dirty="0" smtClean="0">
                <a:latin typeface="+mj-lt"/>
              </a:rPr>
              <a:t> Life</a:t>
            </a:r>
            <a:endParaRPr lang="en-US" dirty="0">
              <a:latin typeface="+mj-lt"/>
            </a:endParaRPr>
          </a:p>
        </p:txBody>
      </p:sp>
      <p:sp>
        <p:nvSpPr>
          <p:cNvPr id="3" name="Content Placeholder 2"/>
          <p:cNvSpPr>
            <a:spLocks noGrp="1"/>
          </p:cNvSpPr>
          <p:nvPr>
            <p:ph idx="1"/>
          </p:nvPr>
        </p:nvSpPr>
        <p:spPr>
          <a:xfrm>
            <a:off x="457200" y="923720"/>
            <a:ext cx="8229600" cy="3024722"/>
          </a:xfrm>
        </p:spPr>
        <p:txBody>
          <a:bodyPr>
            <a:noAutofit/>
          </a:bodyPr>
          <a:lstStyle/>
          <a:p>
            <a:pPr marL="0" indent="0" algn="ctr">
              <a:buNone/>
            </a:pPr>
            <a:r>
              <a:rPr lang="en-US" sz="1800" dirty="0" smtClean="0">
                <a:solidFill>
                  <a:srgbClr val="2F5897"/>
                </a:solidFill>
              </a:rPr>
              <a:t>Quote#1</a:t>
            </a:r>
            <a:br>
              <a:rPr lang="en-US" sz="1800" dirty="0" smtClean="0">
                <a:solidFill>
                  <a:srgbClr val="2F5897"/>
                </a:solidFill>
              </a:rPr>
            </a:br>
            <a:r>
              <a:rPr lang="en-US" dirty="0">
                <a:solidFill>
                  <a:srgbClr val="2F5897"/>
                </a:solidFill>
              </a:rPr>
              <a:t>Before we were born, we lived with Heavenly Father as His spirit children. In the Council in Heaven, the Father presented to us His plan of salvation, and Jesus Christ was chosen to be our Savior. Satan sought to amend the plan, taking away our agency, and he and his followers were cast out. We accepted our Father’s plan and chose to follow Jesus Christ.</a:t>
            </a:r>
          </a:p>
        </p:txBody>
      </p:sp>
      <p:sp>
        <p:nvSpPr>
          <p:cNvPr id="4" name="TextBox 3"/>
          <p:cNvSpPr txBox="1"/>
          <p:nvPr/>
        </p:nvSpPr>
        <p:spPr>
          <a:xfrm>
            <a:off x="1270047" y="4335002"/>
            <a:ext cx="6695362" cy="461665"/>
          </a:xfrm>
          <a:prstGeom prst="rect">
            <a:avLst/>
          </a:prstGeom>
          <a:noFill/>
        </p:spPr>
        <p:txBody>
          <a:bodyPr wrap="square" rtlCol="0">
            <a:spAutoFit/>
          </a:bodyPr>
          <a:lstStyle/>
          <a:p>
            <a:pPr algn="ctr"/>
            <a:r>
              <a:rPr lang="en-US" sz="2400" dirty="0" smtClean="0">
                <a:solidFill>
                  <a:srgbClr val="E68422"/>
                </a:solidFill>
                <a:latin typeface="+mj-lt"/>
              </a:rPr>
              <a:t>Revelation 12:7-9, 11</a:t>
            </a:r>
            <a:endParaRPr lang="en-US" sz="2400" dirty="0">
              <a:solidFill>
                <a:srgbClr val="E68422"/>
              </a:solidFill>
              <a:latin typeface="+mj-lt"/>
            </a:endParaRPr>
          </a:p>
        </p:txBody>
      </p:sp>
    </p:spTree>
    <p:extLst>
      <p:ext uri="{BB962C8B-B14F-4D97-AF65-F5344CB8AC3E}">
        <p14:creationId xmlns:p14="http://schemas.microsoft.com/office/powerpoint/2010/main" val="1355730422"/>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Executive.thmx</Template>
  <TotalTime>788</TotalTime>
  <Words>819</Words>
  <Application>Microsoft Macintosh PowerPoint</Application>
  <PresentationFormat>On-screen Show (4:3)</PresentationFormat>
  <Paragraphs>68</Paragraphs>
  <Slides>24</Slides>
  <Notes>0</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Executive</vt:lpstr>
      <vt:lpstr>The Plan of Salvation</vt:lpstr>
      <vt:lpstr>PowerPoint Presentation</vt:lpstr>
      <vt:lpstr>PowerPoint Presentation</vt:lpstr>
      <vt:lpstr>What is the Plan of Salvation?</vt:lpstr>
      <vt:lpstr>PowerPoint Presentation</vt:lpstr>
      <vt:lpstr>Why is it important to have a blueprint before you start a project?</vt:lpstr>
      <vt:lpstr>The Plan of Salvation</vt:lpstr>
      <vt:lpstr>PowerPoint Presentation</vt:lpstr>
      <vt:lpstr>Premortal Life</vt:lpstr>
      <vt:lpstr>Premortal Life</vt:lpstr>
      <vt:lpstr>Choices: Then &amp; Now</vt:lpstr>
      <vt:lpstr>Mortal Life</vt:lpstr>
      <vt:lpstr>What is the purpose of life?</vt:lpstr>
      <vt:lpstr>What is the purpose of life?</vt:lpstr>
      <vt:lpstr>PowerPoint Presentation</vt:lpstr>
      <vt:lpstr>We are essential to Heavenly Father’s Plan</vt:lpstr>
      <vt:lpstr>PowerPoint Presentation</vt:lpstr>
      <vt:lpstr>PowerPoint Presentation</vt:lpstr>
      <vt:lpstr>Life after Death</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is the plan of salvation? What happened in my premortal life? What is the purpose of life?</dc:title>
  <dc:creator>Jim Middelton</dc:creator>
  <cp:lastModifiedBy>Jim Middelton</cp:lastModifiedBy>
  <cp:revision>34</cp:revision>
  <dcterms:created xsi:type="dcterms:W3CDTF">2014-01-22T14:17:36Z</dcterms:created>
  <dcterms:modified xsi:type="dcterms:W3CDTF">2014-02-02T20:51:43Z</dcterms:modified>
</cp:coreProperties>
</file>