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sldIdLst>
    <p:sldId id="256" r:id="rId2"/>
    <p:sldId id="257" r:id="rId3"/>
    <p:sldId id="263" r:id="rId4"/>
    <p:sldId id="262" r:id="rId5"/>
    <p:sldId id="264" r:id="rId6"/>
    <p:sldId id="258" r:id="rId7"/>
    <p:sldId id="259" r:id="rId8"/>
    <p:sldId id="265" r:id="rId9"/>
    <p:sldId id="266" r:id="rId10"/>
    <p:sldId id="267" r:id="rId11"/>
    <p:sldId id="268" r:id="rId12"/>
    <p:sldId id="269" r:id="rId13"/>
    <p:sldId id="270" r:id="rId14"/>
    <p:sldId id="271" r:id="rId15"/>
    <p:sldId id="282"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2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90C4CEC-16D5-4229-B4DE-FDE9B679D7E2}" type="datetimeFigureOut">
              <a:rPr lang="en-US" smtClean="0"/>
              <a:t>4/18/14</a:t>
            </a:fld>
            <a:endParaRPr lang="en-US"/>
          </a:p>
        </p:txBody>
      </p:sp>
      <p:sp>
        <p:nvSpPr>
          <p:cNvPr id="8" name="Slide Number Placeholder 7"/>
          <p:cNvSpPr>
            <a:spLocks noGrp="1"/>
          </p:cNvSpPr>
          <p:nvPr>
            <p:ph type="sldNum" sz="quarter" idx="11"/>
          </p:nvPr>
        </p:nvSpPr>
        <p:spPr/>
        <p:txBody>
          <a:bodyPr/>
          <a:lstStyle/>
          <a:p>
            <a:fld id="{D8666D0F-63AC-914C-A2DD-0FA74F7FF5F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C4CEC-16D5-4229-B4DE-FDE9B679D7E2}" type="datetimeFigureOut">
              <a:rPr lang="en-US" smtClean="0"/>
              <a:t>4/18/14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C4CEC-16D5-4229-B4DE-FDE9B679D7E2}" type="datetimeFigureOut">
              <a:rPr lang="en-US" smtClean="0"/>
              <a:t>4/18/14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90C4CEC-16D5-4229-B4DE-FDE9B679D7E2}" type="datetimeFigureOut">
              <a:rPr lang="en-US" smtClean="0"/>
              <a:t>4/18/14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4/18/14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90C4CEC-16D5-4229-B4DE-FDE9B679D7E2}" type="datetimeFigureOut">
              <a:rPr lang="en-US" smtClean="0"/>
              <a:t>4/18/14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90C4CEC-16D5-4229-B4DE-FDE9B679D7E2}" type="datetimeFigureOut">
              <a:rPr lang="en-US" smtClean="0"/>
              <a:t>4/18/14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0C4CEC-16D5-4229-B4DE-FDE9B679D7E2}" type="datetimeFigureOut">
              <a:rPr lang="en-US" smtClean="0"/>
              <a:t>4/18/14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4CEC-16D5-4229-B4DE-FDE9B679D7E2}" type="datetimeFigureOut">
              <a:rPr lang="en-US" smtClean="0"/>
              <a:t>4/18/14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4/18/14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4/18/14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90C4CEC-16D5-4229-B4DE-FDE9B679D7E2}" type="datetimeFigureOut">
              <a:rPr lang="en-US" smtClean="0"/>
              <a:t>4/18/14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DBAE4E6-4D12-4A48-9B6B-6FA0B79BEE93}"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9625"/>
            <a:ext cx="7772400" cy="1470025"/>
          </a:xfrm>
        </p:spPr>
        <p:txBody>
          <a:bodyPr>
            <a:noAutofit/>
          </a:bodyPr>
          <a:lstStyle/>
          <a:p>
            <a:r>
              <a:rPr lang="en-US" sz="5400" dirty="0" smtClean="0"/>
              <a:t>Why Do We Need </a:t>
            </a:r>
            <a:br>
              <a:rPr lang="en-US" sz="5400" dirty="0" smtClean="0"/>
            </a:br>
            <a:r>
              <a:rPr lang="en-US" sz="5400" dirty="0" smtClean="0"/>
              <a:t>The Book Of Mormon?</a:t>
            </a:r>
            <a:endParaRPr lang="en-US" sz="5400" dirty="0"/>
          </a:p>
        </p:txBody>
      </p:sp>
      <p:pic>
        <p:nvPicPr>
          <p:cNvPr id="4" name="Picture 3" descr="book-of-morm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832" y="2683934"/>
            <a:ext cx="4838700" cy="3644900"/>
          </a:xfrm>
          <a:prstGeom prst="rect">
            <a:avLst/>
          </a:prstGeom>
        </p:spPr>
      </p:pic>
    </p:spTree>
    <p:extLst>
      <p:ext uri="{BB962C8B-B14F-4D97-AF65-F5344CB8AC3E}">
        <p14:creationId xmlns:p14="http://schemas.microsoft.com/office/powerpoint/2010/main" val="30214152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9067"/>
          </a:xfrm>
        </p:spPr>
        <p:txBody>
          <a:bodyPr/>
          <a:lstStyle/>
          <a:p>
            <a:pPr>
              <a:lnSpc>
                <a:spcPct val="70000"/>
              </a:lnSpc>
            </a:pPr>
            <a:r>
              <a:rPr lang="en-US" sz="3600" dirty="0"/>
              <a:t>The Book of Mormon Answers Questions of the Soul</a:t>
            </a:r>
          </a:p>
        </p:txBody>
      </p:sp>
      <p:sp>
        <p:nvSpPr>
          <p:cNvPr id="3" name="Content Placeholder 2"/>
          <p:cNvSpPr>
            <a:spLocks noGrp="1"/>
          </p:cNvSpPr>
          <p:nvPr>
            <p:ph idx="1"/>
          </p:nvPr>
        </p:nvSpPr>
        <p:spPr>
          <a:xfrm>
            <a:off x="457200" y="1151468"/>
            <a:ext cx="8229600" cy="1563157"/>
          </a:xfrm>
        </p:spPr>
        <p:txBody>
          <a:bodyPr/>
          <a:lstStyle/>
          <a:p>
            <a:pPr marL="0" indent="0">
              <a:buNone/>
            </a:pPr>
            <a:r>
              <a:rPr lang="en-US" dirty="0"/>
              <a:t>As we read the Book of Mormon, we learn about the gospel and God’s Plan of Happiness. A knowledge of these things puts our questions in an eternal perspective. </a:t>
            </a:r>
          </a:p>
        </p:txBody>
      </p:sp>
      <p:pic>
        <p:nvPicPr>
          <p:cNvPr id="5" name="Picture 4" descr="scripture-study-359271-gallery.jpg"/>
          <p:cNvPicPr>
            <a:picLocks noChangeAspect="1"/>
          </p:cNvPicPr>
          <p:nvPr/>
        </p:nvPicPr>
        <p:blipFill rotWithShape="1">
          <a:blip r:embed="rId2">
            <a:extLst>
              <a:ext uri="{28A0092B-C50C-407E-A947-70E740481C1C}">
                <a14:useLocalDpi xmlns:a14="http://schemas.microsoft.com/office/drawing/2010/main" val="0"/>
              </a:ext>
            </a:extLst>
          </a:blip>
          <a:srcRect l="17963" t="14582" r="13421" b="15022"/>
          <a:stretch/>
        </p:blipFill>
        <p:spPr>
          <a:xfrm>
            <a:off x="269876" y="2825750"/>
            <a:ext cx="5365750" cy="3714750"/>
          </a:xfrm>
          <a:prstGeom prst="rect">
            <a:avLst/>
          </a:prstGeom>
          <a:ln>
            <a:noFill/>
          </a:ln>
          <a:effectLst>
            <a:softEdge rad="112500"/>
          </a:effectLst>
        </p:spPr>
      </p:pic>
      <p:sp>
        <p:nvSpPr>
          <p:cNvPr id="6" name="TextBox 5"/>
          <p:cNvSpPr txBox="1"/>
          <p:nvPr/>
        </p:nvSpPr>
        <p:spPr>
          <a:xfrm>
            <a:off x="5635626" y="3079750"/>
            <a:ext cx="3222624" cy="3170099"/>
          </a:xfrm>
          <a:prstGeom prst="rect">
            <a:avLst/>
          </a:prstGeom>
          <a:noFill/>
        </p:spPr>
        <p:txBody>
          <a:bodyPr wrap="square" rtlCol="0">
            <a:spAutoFit/>
          </a:bodyPr>
          <a:lstStyle/>
          <a:p>
            <a:pPr algn="ctr"/>
            <a:r>
              <a:rPr lang="en-US" sz="2000" dirty="0">
                <a:solidFill>
                  <a:srgbClr val="758085"/>
                </a:solidFill>
                <a:latin typeface="+mj-lt"/>
              </a:rPr>
              <a:t>From the scripture that says this life is "a time to prepare to meet God," for example, we learn that we will continue to exist after we die, and that by keeping the commandments we can return to heaven (Alma 12:24). </a:t>
            </a:r>
          </a:p>
        </p:txBody>
      </p:sp>
    </p:spTree>
    <p:extLst>
      <p:ext uri="{BB962C8B-B14F-4D97-AF65-F5344CB8AC3E}">
        <p14:creationId xmlns:p14="http://schemas.microsoft.com/office/powerpoint/2010/main" val="34845180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6133"/>
          </a:xfrm>
        </p:spPr>
        <p:txBody>
          <a:bodyPr/>
          <a:lstStyle/>
          <a:p>
            <a:pPr>
              <a:lnSpc>
                <a:spcPct val="70000"/>
              </a:lnSpc>
            </a:pPr>
            <a:r>
              <a:rPr lang="en-US" sz="4000" dirty="0"/>
              <a:t>The Book of Mormon Answers Questions of the Soul</a:t>
            </a:r>
          </a:p>
        </p:txBody>
      </p:sp>
      <p:sp>
        <p:nvSpPr>
          <p:cNvPr id="3" name="Content Placeholder 2"/>
          <p:cNvSpPr>
            <a:spLocks noGrp="1"/>
          </p:cNvSpPr>
          <p:nvPr>
            <p:ph idx="1"/>
          </p:nvPr>
        </p:nvSpPr>
        <p:spPr>
          <a:xfrm>
            <a:off x="457200" y="1600200"/>
            <a:ext cx="4352925" cy="5089918"/>
          </a:xfrm>
        </p:spPr>
        <p:txBody>
          <a:bodyPr>
            <a:normAutofit/>
          </a:bodyPr>
          <a:lstStyle/>
          <a:p>
            <a:pPr marL="0" indent="0" algn="ctr">
              <a:buNone/>
            </a:pPr>
            <a:r>
              <a:rPr lang="en-US" dirty="0"/>
              <a:t>We also learn that repentance, forgiveness and the covenant to serve others are essential to our eternal salvation. Any of these questions of the soul can be answered by applying the gospel of Jesus Christ as it’s written in the Book of Mormon.</a:t>
            </a:r>
          </a:p>
        </p:txBody>
      </p:sp>
      <p:pic>
        <p:nvPicPr>
          <p:cNvPr id="4" name="Picture 3" descr="personal-prayer-462681-gallery.jpg"/>
          <p:cNvPicPr>
            <a:picLocks noChangeAspect="1"/>
          </p:cNvPicPr>
          <p:nvPr/>
        </p:nvPicPr>
        <p:blipFill rotWithShape="1">
          <a:blip r:embed="rId2">
            <a:extLst>
              <a:ext uri="{28A0092B-C50C-407E-A947-70E740481C1C}">
                <a14:useLocalDpi xmlns:a14="http://schemas.microsoft.com/office/drawing/2010/main" val="0"/>
              </a:ext>
            </a:extLst>
          </a:blip>
          <a:srcRect t="21435"/>
          <a:stretch/>
        </p:blipFill>
        <p:spPr>
          <a:xfrm>
            <a:off x="4987925" y="1600200"/>
            <a:ext cx="3831428" cy="4515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36168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85333"/>
          </a:xfrm>
        </p:spPr>
        <p:txBody>
          <a:bodyPr/>
          <a:lstStyle/>
          <a:p>
            <a:pPr>
              <a:lnSpc>
                <a:spcPct val="70000"/>
              </a:lnSpc>
            </a:pPr>
            <a:r>
              <a:rPr lang="en-US" sz="4000" dirty="0" smtClean="0"/>
              <a:t>The Book of Mormon Draws People Closer to God.</a:t>
            </a:r>
            <a:endParaRPr lang="en-US" sz="4000" dirty="0"/>
          </a:p>
        </p:txBody>
      </p:sp>
      <p:sp>
        <p:nvSpPr>
          <p:cNvPr id="3" name="Content Placeholder 2"/>
          <p:cNvSpPr>
            <a:spLocks noGrp="1"/>
          </p:cNvSpPr>
          <p:nvPr>
            <p:ph idx="1"/>
          </p:nvPr>
        </p:nvSpPr>
        <p:spPr>
          <a:xfrm>
            <a:off x="44450" y="1823508"/>
            <a:ext cx="4937125" cy="4145492"/>
          </a:xfrm>
        </p:spPr>
        <p:txBody>
          <a:bodyPr>
            <a:normAutofit/>
          </a:bodyPr>
          <a:lstStyle/>
          <a:p>
            <a:pPr marL="0" indent="0" algn="ctr">
              <a:buNone/>
            </a:pPr>
            <a:r>
              <a:rPr lang="en-US" sz="2300" dirty="0"/>
              <a:t>Some descriptions of God make Him sound abstract </a:t>
            </a:r>
            <a:r>
              <a:rPr lang="en-US" sz="2300" dirty="0" smtClean="0"/>
              <a:t>&amp; </a:t>
            </a:r>
            <a:r>
              <a:rPr lang="en-US" sz="2300" dirty="0"/>
              <a:t>unapproachable, or angry </a:t>
            </a:r>
            <a:r>
              <a:rPr lang="en-US" sz="2300" dirty="0" smtClean="0"/>
              <a:t>&amp; </a:t>
            </a:r>
            <a:r>
              <a:rPr lang="en-US" sz="2300" dirty="0"/>
              <a:t>vengeful, but we learn in the Book of Mormon that "God is mindful of every people" (Alma 26:37) </a:t>
            </a:r>
            <a:r>
              <a:rPr lang="en-US" sz="2300" dirty="0" smtClean="0"/>
              <a:t>&amp; </a:t>
            </a:r>
            <a:r>
              <a:rPr lang="en-US" sz="2300" dirty="0"/>
              <a:t>that like the Book of Mormon prophet </a:t>
            </a:r>
            <a:r>
              <a:rPr lang="en-US" sz="2300" dirty="0" err="1"/>
              <a:t>Lehi</a:t>
            </a:r>
            <a:r>
              <a:rPr lang="en-US" sz="2300" dirty="0"/>
              <a:t>, we can be "encircled about eternally in the arms of his love" </a:t>
            </a:r>
            <a:r>
              <a:rPr lang="en-US" sz="2300" dirty="0" smtClean="0"/>
              <a:t/>
            </a:r>
            <a:br>
              <a:rPr lang="en-US" sz="2300" dirty="0" smtClean="0"/>
            </a:br>
            <a:r>
              <a:rPr lang="en-US" sz="2300" dirty="0" smtClean="0"/>
              <a:t>(</a:t>
            </a:r>
            <a:r>
              <a:rPr lang="en-US" sz="2300" dirty="0"/>
              <a:t>2 Nephi 1:15).</a:t>
            </a:r>
          </a:p>
        </p:txBody>
      </p:sp>
      <p:pic>
        <p:nvPicPr>
          <p:cNvPr id="4" name="Picture 3" descr="In-Your-Arms-Dad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575" y="1666874"/>
            <a:ext cx="3927475" cy="4602163"/>
          </a:xfrm>
          <a:prstGeom prst="rect">
            <a:avLst/>
          </a:prstGeom>
          <a:ln>
            <a:noFill/>
          </a:ln>
          <a:effectLst>
            <a:softEdge rad="112500"/>
          </a:effectLst>
        </p:spPr>
      </p:pic>
    </p:spTree>
    <p:extLst>
      <p:ext uri="{BB962C8B-B14F-4D97-AF65-F5344CB8AC3E}">
        <p14:creationId xmlns:p14="http://schemas.microsoft.com/office/powerpoint/2010/main" val="14037162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3067"/>
          </a:xfrm>
        </p:spPr>
        <p:txBody>
          <a:bodyPr/>
          <a:lstStyle/>
          <a:p>
            <a:pPr>
              <a:lnSpc>
                <a:spcPct val="70000"/>
              </a:lnSpc>
            </a:pPr>
            <a:r>
              <a:rPr lang="en-US" sz="4000" dirty="0" smtClean="0"/>
              <a:t>The Book of Mormon Draws People Closer to God.</a:t>
            </a:r>
            <a:endParaRPr lang="en-US" sz="4000" dirty="0"/>
          </a:p>
        </p:txBody>
      </p:sp>
      <p:sp>
        <p:nvSpPr>
          <p:cNvPr id="3" name="Content Placeholder 2"/>
          <p:cNvSpPr>
            <a:spLocks noGrp="1"/>
          </p:cNvSpPr>
          <p:nvPr>
            <p:ph idx="1"/>
          </p:nvPr>
        </p:nvSpPr>
        <p:spPr>
          <a:xfrm>
            <a:off x="457200" y="1432453"/>
            <a:ext cx="8229600" cy="4247091"/>
          </a:xfrm>
        </p:spPr>
        <p:txBody>
          <a:bodyPr>
            <a:normAutofit lnSpcReduction="10000"/>
          </a:bodyPr>
          <a:lstStyle/>
          <a:p>
            <a:pPr marL="0" indent="0">
              <a:buNone/>
            </a:pPr>
            <a:r>
              <a:rPr lang="en-US" sz="2300" dirty="0"/>
              <a:t>Though we might not get to speak with God face-to-face in this life, He has given us the scriptures to help us draw closer to Him. Of the Book of Mormon, Joseph Smith said, "a man would get nearer to God by abiding by its precepts, than by any other book." </a:t>
            </a:r>
            <a:endParaRPr lang="en-US" sz="2300" dirty="0" smtClean="0"/>
          </a:p>
          <a:p>
            <a:pPr marL="0" indent="0">
              <a:buNone/>
            </a:pPr>
            <a:r>
              <a:rPr lang="en-US" sz="2300" dirty="0" smtClean="0"/>
              <a:t/>
            </a:r>
            <a:br>
              <a:rPr lang="en-US" sz="2300" dirty="0" smtClean="0"/>
            </a:br>
            <a:r>
              <a:rPr lang="en-US" sz="2300" dirty="0" smtClean="0"/>
              <a:t>We </a:t>
            </a:r>
            <a:r>
              <a:rPr lang="en-US" sz="2300" dirty="0"/>
              <a:t>get nearer to God by </a:t>
            </a:r>
            <a:endParaRPr lang="en-US" sz="2300" dirty="0" smtClean="0"/>
          </a:p>
          <a:p>
            <a:pPr marL="0" indent="0">
              <a:buNone/>
            </a:pPr>
            <a:r>
              <a:rPr lang="en-US" sz="2300" dirty="0" smtClean="0"/>
              <a:t>building </a:t>
            </a:r>
            <a:r>
              <a:rPr lang="en-US" sz="2300" dirty="0"/>
              <a:t>faith in Him</a:t>
            </a:r>
            <a:r>
              <a:rPr lang="en-US" sz="2300" dirty="0" smtClean="0"/>
              <a:t>, &amp; we </a:t>
            </a:r>
          </a:p>
          <a:p>
            <a:pPr marL="0" indent="0">
              <a:buNone/>
            </a:pPr>
            <a:r>
              <a:rPr lang="en-US" sz="2300" dirty="0" smtClean="0"/>
              <a:t>build </a:t>
            </a:r>
            <a:r>
              <a:rPr lang="en-US" sz="2300" dirty="0"/>
              <a:t>faith in Him when we </a:t>
            </a:r>
            <a:endParaRPr lang="en-US" sz="2300" dirty="0" smtClean="0"/>
          </a:p>
          <a:p>
            <a:pPr marL="0" indent="0">
              <a:buNone/>
            </a:pPr>
            <a:r>
              <a:rPr lang="en-US" sz="2300" dirty="0" smtClean="0"/>
              <a:t>learn </a:t>
            </a:r>
            <a:r>
              <a:rPr lang="en-US" sz="2300" dirty="0"/>
              <a:t>about His plan and </a:t>
            </a:r>
            <a:endParaRPr lang="en-US" sz="2300" dirty="0" smtClean="0"/>
          </a:p>
          <a:p>
            <a:pPr marL="0" indent="0">
              <a:buNone/>
            </a:pPr>
            <a:r>
              <a:rPr lang="en-US" sz="2300" dirty="0" smtClean="0"/>
              <a:t>keep </a:t>
            </a:r>
            <a:r>
              <a:rPr lang="en-US" sz="2300" dirty="0"/>
              <a:t>His commandments.</a:t>
            </a:r>
          </a:p>
        </p:txBody>
      </p:sp>
      <p:pic>
        <p:nvPicPr>
          <p:cNvPr id="4" name="Picture 3" descr="scriptu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825" y="3555999"/>
            <a:ext cx="4244975" cy="3032125"/>
          </a:xfrm>
          <a:prstGeom prst="rect">
            <a:avLst/>
          </a:prstGeom>
          <a:ln>
            <a:noFill/>
          </a:ln>
          <a:effectLst>
            <a:softEdge rad="112500"/>
          </a:effectLst>
        </p:spPr>
      </p:pic>
    </p:spTree>
    <p:extLst>
      <p:ext uri="{BB962C8B-B14F-4D97-AF65-F5344CB8AC3E}">
        <p14:creationId xmlns:p14="http://schemas.microsoft.com/office/powerpoint/2010/main" val="41702397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134533"/>
          </a:xfrm>
        </p:spPr>
        <p:txBody>
          <a:bodyPr/>
          <a:lstStyle/>
          <a:p>
            <a:pPr>
              <a:lnSpc>
                <a:spcPct val="70000"/>
              </a:lnSpc>
            </a:pPr>
            <a:r>
              <a:rPr lang="en-US" sz="4000" dirty="0"/>
              <a:t>The Book of Mormon Draws People Closer to God.</a:t>
            </a:r>
          </a:p>
        </p:txBody>
      </p:sp>
      <p:sp>
        <p:nvSpPr>
          <p:cNvPr id="3" name="Content Placeholder 2"/>
          <p:cNvSpPr>
            <a:spLocks noGrp="1"/>
          </p:cNvSpPr>
          <p:nvPr>
            <p:ph idx="1"/>
          </p:nvPr>
        </p:nvSpPr>
        <p:spPr>
          <a:xfrm>
            <a:off x="4714874" y="1452698"/>
            <a:ext cx="4318001" cy="5110419"/>
          </a:xfrm>
        </p:spPr>
        <p:txBody>
          <a:bodyPr>
            <a:normAutofit/>
          </a:bodyPr>
          <a:lstStyle/>
          <a:p>
            <a:pPr marL="0" indent="0" algn="ctr">
              <a:buNone/>
            </a:pPr>
            <a:r>
              <a:rPr lang="en-US" dirty="0"/>
              <a:t>The Book of Mormon teaches us God's plan and shows us how those who live according to His counsel are blessed in this life and the next. When we read prayerfully, the Holy Ghost can teach us, deep in our hearts, that the words in the Book of Mormon are a message to us from our Heavenly Father, sent to help us through this life.</a:t>
            </a:r>
          </a:p>
        </p:txBody>
      </p:sp>
      <p:pic>
        <p:nvPicPr>
          <p:cNvPr id="4" name="Picture 3" descr="companionship-study-356659-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99" y="1765692"/>
            <a:ext cx="4511675" cy="4511675"/>
          </a:xfrm>
          <a:prstGeom prst="rect">
            <a:avLst/>
          </a:prstGeom>
          <a:ln>
            <a:noFill/>
          </a:ln>
          <a:effectLst>
            <a:softEdge rad="112500"/>
          </a:effectLst>
        </p:spPr>
      </p:pic>
    </p:spTree>
    <p:extLst>
      <p:ext uri="{BB962C8B-B14F-4D97-AF65-F5344CB8AC3E}">
        <p14:creationId xmlns:p14="http://schemas.microsoft.com/office/powerpoint/2010/main" val="22009939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of Mormon Video</a:t>
            </a:r>
            <a:endParaRPr lang="en-US" dirty="0"/>
          </a:p>
        </p:txBody>
      </p:sp>
    </p:spTree>
    <p:extLst>
      <p:ext uri="{BB962C8B-B14F-4D97-AF65-F5344CB8AC3E}">
        <p14:creationId xmlns:p14="http://schemas.microsoft.com/office/powerpoint/2010/main" val="27042825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68400"/>
          </a:xfrm>
        </p:spPr>
        <p:txBody>
          <a:bodyPr/>
          <a:lstStyle/>
          <a:p>
            <a:pPr>
              <a:lnSpc>
                <a:spcPct val="70000"/>
              </a:lnSpc>
            </a:pPr>
            <a:r>
              <a:rPr lang="en-US" sz="4000" dirty="0" smtClean="0"/>
              <a:t>How Can We Know </a:t>
            </a:r>
            <a:br>
              <a:rPr lang="en-US" sz="4000" dirty="0" smtClean="0"/>
            </a:br>
            <a:r>
              <a:rPr lang="en-US" sz="4000" dirty="0" smtClean="0"/>
              <a:t>The Book of Mormon Is True?</a:t>
            </a:r>
            <a:endParaRPr lang="en-US" sz="4000" dirty="0"/>
          </a:p>
        </p:txBody>
      </p:sp>
      <p:sp>
        <p:nvSpPr>
          <p:cNvPr id="3" name="Content Placeholder 2"/>
          <p:cNvSpPr>
            <a:spLocks noGrp="1"/>
          </p:cNvSpPr>
          <p:nvPr>
            <p:ph idx="1"/>
          </p:nvPr>
        </p:nvSpPr>
        <p:spPr>
          <a:xfrm>
            <a:off x="457200" y="1168401"/>
            <a:ext cx="8229600" cy="2038350"/>
          </a:xfrm>
        </p:spPr>
        <p:txBody>
          <a:bodyPr>
            <a:noAutofit/>
          </a:bodyPr>
          <a:lstStyle/>
          <a:p>
            <a:pPr marL="0" indent="0">
              <a:buNone/>
            </a:pPr>
            <a:r>
              <a:rPr lang="en-US" dirty="0" smtClean="0"/>
              <a:t>Of </a:t>
            </a:r>
            <a:r>
              <a:rPr lang="en-US" dirty="0"/>
              <a:t>course it's one thing to read the Book of Mormon and another to believe deep in our hearts that what it says is true. This sincere belief, or testimony, in the truth of the Book of Mormon comes when God sends His Spirit to confirm the truth of what we </a:t>
            </a:r>
            <a:r>
              <a:rPr lang="en-US" dirty="0" smtClean="0"/>
              <a:t>read.</a:t>
            </a:r>
            <a:r>
              <a:rPr lang="en-US" dirty="0"/>
              <a:t/>
            </a:r>
            <a:br>
              <a:rPr lang="en-US" dirty="0"/>
            </a:br>
            <a:endParaRPr lang="en-US" dirty="0"/>
          </a:p>
        </p:txBody>
      </p:sp>
      <p:sp>
        <p:nvSpPr>
          <p:cNvPr id="4" name="TextBox 3"/>
          <p:cNvSpPr txBox="1"/>
          <p:nvPr/>
        </p:nvSpPr>
        <p:spPr>
          <a:xfrm>
            <a:off x="206375" y="3889376"/>
            <a:ext cx="3571875" cy="2308324"/>
          </a:xfrm>
          <a:prstGeom prst="rect">
            <a:avLst/>
          </a:prstGeom>
          <a:noFill/>
        </p:spPr>
        <p:txBody>
          <a:bodyPr wrap="square" rtlCol="0">
            <a:spAutoFit/>
          </a:bodyPr>
          <a:lstStyle/>
          <a:p>
            <a:pPr algn="ctr"/>
            <a:r>
              <a:rPr lang="en-US" sz="2400" dirty="0">
                <a:solidFill>
                  <a:srgbClr val="758085"/>
                </a:solidFill>
                <a:latin typeface="+mj-lt"/>
              </a:rPr>
              <a:t>Through honest study and humble prayer, we can each know for ourselves that the Book of Mormon really is the word of God.</a:t>
            </a:r>
          </a:p>
        </p:txBody>
      </p:sp>
      <p:pic>
        <p:nvPicPr>
          <p:cNvPr id="5" name="Picture 4" descr="scripture-study-428836-gallery.jpg"/>
          <p:cNvPicPr>
            <a:picLocks noChangeAspect="1"/>
          </p:cNvPicPr>
          <p:nvPr/>
        </p:nvPicPr>
        <p:blipFill rotWithShape="1">
          <a:blip r:embed="rId2">
            <a:extLst>
              <a:ext uri="{28A0092B-C50C-407E-A947-70E740481C1C}">
                <a14:useLocalDpi xmlns:a14="http://schemas.microsoft.com/office/drawing/2010/main" val="0"/>
              </a:ext>
            </a:extLst>
          </a:blip>
          <a:srcRect l="11640" t="3129" r="8400" b="9714"/>
          <a:stretch/>
        </p:blipFill>
        <p:spPr>
          <a:xfrm>
            <a:off x="3903722" y="3206751"/>
            <a:ext cx="4922778" cy="3571876"/>
          </a:xfrm>
          <a:prstGeom prst="rect">
            <a:avLst/>
          </a:prstGeom>
          <a:ln>
            <a:noFill/>
          </a:ln>
          <a:effectLst>
            <a:softEdge rad="112500"/>
          </a:effectLst>
        </p:spPr>
      </p:pic>
    </p:spTree>
    <p:extLst>
      <p:ext uri="{BB962C8B-B14F-4D97-AF65-F5344CB8AC3E}">
        <p14:creationId xmlns:p14="http://schemas.microsoft.com/office/powerpoint/2010/main" val="17888318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7600"/>
          </a:xfrm>
        </p:spPr>
        <p:txBody>
          <a:bodyPr/>
          <a:lstStyle/>
          <a:p>
            <a:pPr>
              <a:lnSpc>
                <a:spcPct val="70000"/>
              </a:lnSpc>
            </a:pPr>
            <a:r>
              <a:rPr lang="en-US" sz="4000" dirty="0"/>
              <a:t>How Can We Know </a:t>
            </a:r>
            <a:br>
              <a:rPr lang="en-US" sz="4000" dirty="0"/>
            </a:br>
            <a:r>
              <a:rPr lang="en-US" sz="4000" dirty="0"/>
              <a:t>The Book of Mormon Is True?</a:t>
            </a:r>
          </a:p>
        </p:txBody>
      </p:sp>
      <p:sp>
        <p:nvSpPr>
          <p:cNvPr id="3" name="Content Placeholder 2"/>
          <p:cNvSpPr>
            <a:spLocks noGrp="1"/>
          </p:cNvSpPr>
          <p:nvPr>
            <p:ph idx="1"/>
          </p:nvPr>
        </p:nvSpPr>
        <p:spPr>
          <a:xfrm>
            <a:off x="287867" y="1117600"/>
            <a:ext cx="8585200" cy="5008563"/>
          </a:xfrm>
        </p:spPr>
        <p:txBody>
          <a:bodyPr/>
          <a:lstStyle/>
          <a:p>
            <a:r>
              <a:rPr lang="en-US" dirty="0"/>
              <a:t>We can feel </a:t>
            </a:r>
            <a:r>
              <a:rPr lang="en-US" dirty="0" smtClean="0"/>
              <a:t>a confirmation from the Holy Ghost </a:t>
            </a:r>
            <a:r>
              <a:rPr lang="en-US" dirty="0"/>
              <a:t>when we study the Book of Mormon with diligence and faith, as we are promised in the following scripture:</a:t>
            </a:r>
          </a:p>
          <a:p>
            <a:endParaRPr lang="en-US" dirty="0"/>
          </a:p>
          <a:p>
            <a:r>
              <a:rPr lang="en-US" dirty="0">
                <a:solidFill>
                  <a:schemeClr val="accent1"/>
                </a:solidFill>
              </a:rPr>
              <a:t>"And when ye shall receive these things, I would exhort you that ye would ask God, the Eternal Father, in the name of Christ, if these things are not true; and if ye shall ask with a sincere heart, with real intent, having faith in Christ, he will manifest the truth of it unto you, by the power of the Holy Ghost. " (</a:t>
            </a:r>
            <a:r>
              <a:rPr lang="en-US" dirty="0" err="1">
                <a:solidFill>
                  <a:schemeClr val="accent1"/>
                </a:solidFill>
              </a:rPr>
              <a:t>Moroni</a:t>
            </a:r>
            <a:r>
              <a:rPr lang="en-US" dirty="0">
                <a:solidFill>
                  <a:schemeClr val="accent1"/>
                </a:solidFill>
              </a:rPr>
              <a:t> 10:4)</a:t>
            </a:r>
          </a:p>
        </p:txBody>
      </p:sp>
    </p:spTree>
    <p:extLst>
      <p:ext uri="{BB962C8B-B14F-4D97-AF65-F5344CB8AC3E}">
        <p14:creationId xmlns:p14="http://schemas.microsoft.com/office/powerpoint/2010/main" val="29099655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00667"/>
          </a:xfrm>
        </p:spPr>
        <p:txBody>
          <a:bodyPr/>
          <a:lstStyle/>
          <a:p>
            <a:pPr>
              <a:lnSpc>
                <a:spcPct val="70000"/>
              </a:lnSpc>
            </a:pPr>
            <a:r>
              <a:rPr lang="en-US" sz="4000" dirty="0" smtClean="0"/>
              <a:t>Heavenly Father’s Method</a:t>
            </a:r>
            <a:endParaRPr lang="en-US" sz="4000" dirty="0"/>
          </a:p>
        </p:txBody>
      </p:sp>
      <p:sp>
        <p:nvSpPr>
          <p:cNvPr id="3" name="Content Placeholder 2"/>
          <p:cNvSpPr>
            <a:spLocks noGrp="1"/>
          </p:cNvSpPr>
          <p:nvPr>
            <p:ph idx="1"/>
          </p:nvPr>
        </p:nvSpPr>
        <p:spPr>
          <a:xfrm>
            <a:off x="4120352" y="1984374"/>
            <a:ext cx="4566447" cy="4141789"/>
          </a:xfrm>
        </p:spPr>
        <p:txBody>
          <a:bodyPr/>
          <a:lstStyle/>
          <a:p>
            <a:pPr marL="0" indent="0" algn="ctr">
              <a:buNone/>
            </a:pPr>
            <a:r>
              <a:rPr lang="en-US" dirty="0"/>
              <a:t>God's method is simple: we read the Book of Mormon; we pray and ask Him to tell us that what we've read is true and He answers us through feelings of peace and assurance given by the Holy Ghost.</a:t>
            </a:r>
          </a:p>
        </p:txBody>
      </p:sp>
      <p:pic>
        <p:nvPicPr>
          <p:cNvPr id="5" name="Picture 4" descr="personal-prayer-308136-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25" y="1100667"/>
            <a:ext cx="3831428" cy="5747143"/>
          </a:xfrm>
          <a:prstGeom prst="rect">
            <a:avLst/>
          </a:prstGeom>
          <a:ln>
            <a:noFill/>
          </a:ln>
          <a:effectLst>
            <a:softEdge rad="112500"/>
          </a:effectLst>
        </p:spPr>
      </p:pic>
    </p:spTree>
    <p:extLst>
      <p:ext uri="{BB962C8B-B14F-4D97-AF65-F5344CB8AC3E}">
        <p14:creationId xmlns:p14="http://schemas.microsoft.com/office/powerpoint/2010/main" val="36757787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2267"/>
          </a:xfrm>
        </p:spPr>
        <p:txBody>
          <a:bodyPr/>
          <a:lstStyle/>
          <a:p>
            <a:pPr>
              <a:lnSpc>
                <a:spcPct val="70000"/>
              </a:lnSpc>
            </a:pPr>
            <a:r>
              <a:rPr lang="en-US" sz="4000" dirty="0"/>
              <a:t>How Can We Know The Book of Mormon Is True?</a:t>
            </a:r>
          </a:p>
        </p:txBody>
      </p:sp>
      <p:sp>
        <p:nvSpPr>
          <p:cNvPr id="3" name="Content Placeholder 2"/>
          <p:cNvSpPr>
            <a:spLocks noGrp="1"/>
          </p:cNvSpPr>
          <p:nvPr>
            <p:ph idx="1"/>
          </p:nvPr>
        </p:nvSpPr>
        <p:spPr>
          <a:xfrm>
            <a:off x="457200" y="1202267"/>
            <a:ext cx="8229600" cy="4923897"/>
          </a:xfrm>
        </p:spPr>
        <p:txBody>
          <a:bodyPr/>
          <a:lstStyle/>
          <a:p>
            <a:r>
              <a:rPr lang="en-US" dirty="0"/>
              <a:t>First of all, we have to study the Book of Mormon diligently, applying its principles to our own lives and doing our best to understand the lessons that God wants us to learn. </a:t>
            </a:r>
          </a:p>
        </p:txBody>
      </p:sp>
      <p:pic>
        <p:nvPicPr>
          <p:cNvPr id="4" name="Picture 3" descr="companionship-study-365769-gallery.jpg"/>
          <p:cNvPicPr>
            <a:picLocks noChangeAspect="1"/>
          </p:cNvPicPr>
          <p:nvPr/>
        </p:nvPicPr>
        <p:blipFill rotWithShape="1">
          <a:blip r:embed="rId2">
            <a:extLst>
              <a:ext uri="{28A0092B-C50C-407E-A947-70E740481C1C}">
                <a14:useLocalDpi xmlns:a14="http://schemas.microsoft.com/office/drawing/2010/main" val="0"/>
              </a:ext>
            </a:extLst>
          </a:blip>
          <a:srcRect l="7922" t="3687" b="4966"/>
          <a:stretch/>
        </p:blipFill>
        <p:spPr>
          <a:xfrm>
            <a:off x="2032000" y="2839524"/>
            <a:ext cx="5844742" cy="3859725"/>
          </a:xfrm>
          <a:prstGeom prst="rect">
            <a:avLst/>
          </a:prstGeom>
          <a:ln>
            <a:noFill/>
          </a:ln>
          <a:effectLst>
            <a:softEdge rad="112500"/>
          </a:effectLst>
        </p:spPr>
      </p:pic>
    </p:spTree>
    <p:extLst>
      <p:ext uri="{BB962C8B-B14F-4D97-AF65-F5344CB8AC3E}">
        <p14:creationId xmlns:p14="http://schemas.microsoft.com/office/powerpoint/2010/main" val="6283645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5333"/>
          </a:xfrm>
        </p:spPr>
        <p:txBody>
          <a:bodyPr/>
          <a:lstStyle/>
          <a:p>
            <a:r>
              <a:rPr lang="en-US" dirty="0" smtClean="0"/>
              <a:t>The Book of Mormon</a:t>
            </a:r>
            <a:endParaRPr lang="en-US" dirty="0"/>
          </a:p>
        </p:txBody>
      </p:sp>
      <p:sp>
        <p:nvSpPr>
          <p:cNvPr id="3" name="Content Placeholder 2"/>
          <p:cNvSpPr>
            <a:spLocks noGrp="1"/>
          </p:cNvSpPr>
          <p:nvPr>
            <p:ph idx="1"/>
          </p:nvPr>
        </p:nvSpPr>
        <p:spPr>
          <a:xfrm>
            <a:off x="220133" y="1439335"/>
            <a:ext cx="4487334" cy="5158710"/>
          </a:xfrm>
        </p:spPr>
        <p:txBody>
          <a:bodyPr>
            <a:normAutofit/>
          </a:bodyPr>
          <a:lstStyle/>
          <a:p>
            <a:pPr marL="0" indent="0">
              <a:buNone/>
            </a:pPr>
            <a:r>
              <a:rPr lang="en-US" dirty="0"/>
              <a:t>The Book of Mormon was written for our day. It testifies of Jesus Christ, contains the </a:t>
            </a:r>
            <a:r>
              <a:rPr lang="en-US" dirty="0" smtClean="0"/>
              <a:t>fullness </a:t>
            </a:r>
            <a:r>
              <a:rPr lang="en-US" dirty="0"/>
              <a:t>of His gospel, and restores truths lost through the Apostasy. Joseph Smith taught that the Book of Mormon is “the keystone of our religion, and a man would get nearer to God by abiding by its precepts, than by any other book” </a:t>
            </a:r>
          </a:p>
        </p:txBody>
      </p:sp>
      <p:pic>
        <p:nvPicPr>
          <p:cNvPr id="4" name="Picture 3" descr="siblings-reading-scriptures-557249-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665" y="1303868"/>
            <a:ext cx="3573195" cy="5158710"/>
          </a:xfrm>
          <a:prstGeom prst="rect">
            <a:avLst/>
          </a:prstGeom>
          <a:ln>
            <a:noFill/>
          </a:ln>
          <a:effectLst>
            <a:softEdge rad="112500"/>
          </a:effectLst>
        </p:spPr>
      </p:pic>
    </p:spTree>
    <p:extLst>
      <p:ext uri="{BB962C8B-B14F-4D97-AF65-F5344CB8AC3E}">
        <p14:creationId xmlns:p14="http://schemas.microsoft.com/office/powerpoint/2010/main" val="24761414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2267"/>
          </a:xfrm>
        </p:spPr>
        <p:txBody>
          <a:bodyPr/>
          <a:lstStyle/>
          <a:p>
            <a:pPr>
              <a:lnSpc>
                <a:spcPct val="70000"/>
              </a:lnSpc>
            </a:pPr>
            <a:r>
              <a:rPr lang="en-US" sz="4000" dirty="0"/>
              <a:t>How Can We Know </a:t>
            </a:r>
            <a:r>
              <a:rPr lang="en-US" sz="4000" dirty="0" smtClean="0"/>
              <a:t/>
            </a:r>
            <a:br>
              <a:rPr lang="en-US" sz="4000" dirty="0" smtClean="0"/>
            </a:br>
            <a:r>
              <a:rPr lang="en-US" sz="4000" dirty="0" smtClean="0"/>
              <a:t>The </a:t>
            </a:r>
            <a:r>
              <a:rPr lang="en-US" sz="4000" dirty="0"/>
              <a:t>Book of Mormon Is True?</a:t>
            </a:r>
          </a:p>
        </p:txBody>
      </p:sp>
      <p:sp>
        <p:nvSpPr>
          <p:cNvPr id="3" name="Content Placeholder 2"/>
          <p:cNvSpPr>
            <a:spLocks noGrp="1"/>
          </p:cNvSpPr>
          <p:nvPr>
            <p:ph idx="1"/>
          </p:nvPr>
        </p:nvSpPr>
        <p:spPr>
          <a:xfrm>
            <a:off x="5083148" y="2238375"/>
            <a:ext cx="3902102" cy="3887788"/>
          </a:xfrm>
        </p:spPr>
        <p:txBody>
          <a:bodyPr/>
          <a:lstStyle/>
          <a:p>
            <a:pPr marL="0" indent="0" algn="ctr">
              <a:buNone/>
            </a:pPr>
            <a:r>
              <a:rPr lang="en-US" dirty="0"/>
              <a:t>Second, we have to pray "with a sincere heart, with real intent, having faith in Christ." We need to hope and believe that God will answer us, and we may have to pray more than once. </a:t>
            </a:r>
          </a:p>
        </p:txBody>
      </p:sp>
      <p:pic>
        <p:nvPicPr>
          <p:cNvPr id="4" name="Picture 3" descr="personal-prayer-581962-gallery.jpg"/>
          <p:cNvPicPr>
            <a:picLocks noChangeAspect="1"/>
          </p:cNvPicPr>
          <p:nvPr/>
        </p:nvPicPr>
        <p:blipFill rotWithShape="1">
          <a:blip r:embed="rId2">
            <a:extLst>
              <a:ext uri="{28A0092B-C50C-407E-A947-70E740481C1C}">
                <a14:useLocalDpi xmlns:a14="http://schemas.microsoft.com/office/drawing/2010/main" val="0"/>
              </a:ext>
            </a:extLst>
          </a:blip>
          <a:srcRect l="13383" t="9454" r="15144" b="-2659"/>
          <a:stretch/>
        </p:blipFill>
        <p:spPr>
          <a:xfrm>
            <a:off x="457200" y="1841499"/>
            <a:ext cx="4625948" cy="4524375"/>
          </a:xfrm>
          <a:prstGeom prst="rect">
            <a:avLst/>
          </a:prstGeom>
          <a:ln>
            <a:noFill/>
          </a:ln>
          <a:effectLst>
            <a:softEdge rad="112500"/>
          </a:effectLst>
        </p:spPr>
      </p:pic>
    </p:spTree>
    <p:extLst>
      <p:ext uri="{BB962C8B-B14F-4D97-AF65-F5344CB8AC3E}">
        <p14:creationId xmlns:p14="http://schemas.microsoft.com/office/powerpoint/2010/main" val="4860784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7600"/>
          </a:xfrm>
        </p:spPr>
        <p:txBody>
          <a:bodyPr/>
          <a:lstStyle/>
          <a:p>
            <a:pPr>
              <a:lnSpc>
                <a:spcPct val="70000"/>
              </a:lnSpc>
            </a:pPr>
            <a:r>
              <a:rPr lang="en-US" sz="4000" dirty="0"/>
              <a:t>How Can We Know </a:t>
            </a:r>
            <a:br>
              <a:rPr lang="en-US" sz="4000" dirty="0"/>
            </a:br>
            <a:r>
              <a:rPr lang="en-US" sz="4000" dirty="0"/>
              <a:t>The Book of Mormon Is True?</a:t>
            </a:r>
          </a:p>
        </p:txBody>
      </p:sp>
      <p:sp>
        <p:nvSpPr>
          <p:cNvPr id="3" name="Content Placeholder 2"/>
          <p:cNvSpPr>
            <a:spLocks noGrp="1"/>
          </p:cNvSpPr>
          <p:nvPr>
            <p:ph idx="1"/>
          </p:nvPr>
        </p:nvSpPr>
        <p:spPr>
          <a:xfrm>
            <a:off x="457200" y="1117600"/>
            <a:ext cx="8229600" cy="1962150"/>
          </a:xfrm>
        </p:spPr>
        <p:txBody>
          <a:bodyPr>
            <a:normAutofit/>
          </a:bodyPr>
          <a:lstStyle/>
          <a:p>
            <a:pPr marL="0" indent="0" algn="ctr">
              <a:buNone/>
            </a:pPr>
            <a:r>
              <a:rPr lang="en-US" dirty="0"/>
              <a:t>Last, we need to be willing to accept the answer when it comes, however it may come. Believing that the Book of Mormon really contains the word of God means that we will be willing to live up to the standards of faith and obedience He describes in it. </a:t>
            </a:r>
          </a:p>
        </p:txBody>
      </p:sp>
      <p:sp>
        <p:nvSpPr>
          <p:cNvPr id="5" name="TextBox 4"/>
          <p:cNvSpPr txBox="1"/>
          <p:nvPr/>
        </p:nvSpPr>
        <p:spPr>
          <a:xfrm>
            <a:off x="4873778" y="3689955"/>
            <a:ext cx="3587597" cy="1938992"/>
          </a:xfrm>
          <a:prstGeom prst="rect">
            <a:avLst/>
          </a:prstGeom>
          <a:noFill/>
        </p:spPr>
        <p:txBody>
          <a:bodyPr wrap="square" rtlCol="0">
            <a:spAutoFit/>
          </a:bodyPr>
          <a:lstStyle/>
          <a:p>
            <a:pPr algn="ctr"/>
            <a:r>
              <a:rPr lang="en-US" sz="2400" dirty="0">
                <a:solidFill>
                  <a:srgbClr val="758085"/>
                </a:solidFill>
                <a:latin typeface="+mj-lt"/>
              </a:rPr>
              <a:t>God has promised that He will bless us with much more than it takes to live up to His high standards.</a:t>
            </a:r>
          </a:p>
        </p:txBody>
      </p:sp>
      <p:pic>
        <p:nvPicPr>
          <p:cNvPr id="6" name="Picture 5" descr="young-women-group-822132-gallery.jpg"/>
          <p:cNvPicPr>
            <a:picLocks noChangeAspect="1"/>
          </p:cNvPicPr>
          <p:nvPr/>
        </p:nvPicPr>
        <p:blipFill rotWithShape="1">
          <a:blip r:embed="rId2">
            <a:extLst>
              <a:ext uri="{28A0092B-C50C-407E-A947-70E740481C1C}">
                <a14:useLocalDpi xmlns:a14="http://schemas.microsoft.com/office/drawing/2010/main" val="0"/>
              </a:ext>
            </a:extLst>
          </a:blip>
          <a:srcRect t="16435" b="15728"/>
          <a:stretch/>
        </p:blipFill>
        <p:spPr>
          <a:xfrm>
            <a:off x="457200" y="3079750"/>
            <a:ext cx="4193487" cy="3571875"/>
          </a:xfrm>
          <a:prstGeom prst="rect">
            <a:avLst/>
          </a:prstGeom>
          <a:ln>
            <a:noFill/>
          </a:ln>
          <a:effectLst>
            <a:softEdge rad="112500"/>
          </a:effectLst>
        </p:spPr>
      </p:pic>
    </p:spTree>
    <p:extLst>
      <p:ext uri="{BB962C8B-B14F-4D97-AF65-F5344CB8AC3E}">
        <p14:creationId xmlns:p14="http://schemas.microsoft.com/office/powerpoint/2010/main" val="4545737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5842"/>
          </a:xfrm>
        </p:spPr>
        <p:txBody>
          <a:bodyPr/>
          <a:lstStyle/>
          <a:p>
            <a:r>
              <a:rPr lang="en-US" sz="4000" dirty="0" smtClean="0"/>
              <a:t>Power in the Book of Mormon</a:t>
            </a:r>
            <a:endParaRPr lang="en-US" sz="4000" dirty="0"/>
          </a:p>
        </p:txBody>
      </p:sp>
      <p:sp>
        <p:nvSpPr>
          <p:cNvPr id="3" name="Content Placeholder 2"/>
          <p:cNvSpPr>
            <a:spLocks noGrp="1"/>
          </p:cNvSpPr>
          <p:nvPr>
            <p:ph idx="1"/>
          </p:nvPr>
        </p:nvSpPr>
        <p:spPr>
          <a:xfrm>
            <a:off x="457200" y="975842"/>
            <a:ext cx="8229600" cy="5150321"/>
          </a:xfrm>
        </p:spPr>
        <p:txBody>
          <a:bodyPr/>
          <a:lstStyle/>
          <a:p>
            <a:pPr marL="0" indent="0" algn="ctr">
              <a:buNone/>
            </a:pPr>
            <a:r>
              <a:rPr lang="en-US" dirty="0"/>
              <a:t>There is a power in the book which will begin to flow into your lives the moment you begin a serious study of the book. You will find greater power to resist temptation. You will find the power to avoid deception. You will find the power to stay on the strait and narrow </a:t>
            </a:r>
            <a:r>
              <a:rPr lang="en-US" dirty="0" smtClean="0"/>
              <a:t>path</a:t>
            </a:r>
            <a:r>
              <a:rPr lang="en-US" sz="1800" dirty="0" smtClean="0"/>
              <a:t>.  Ezra </a:t>
            </a:r>
            <a:r>
              <a:rPr lang="en-US" sz="1800" dirty="0"/>
              <a:t>Taft Benson</a:t>
            </a:r>
          </a:p>
        </p:txBody>
      </p:sp>
      <p:pic>
        <p:nvPicPr>
          <p:cNvPr id="4" name="Picture 3" descr="power.jpg"/>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7892" r="71025"/>
                    </a14:imgEffect>
                  </a14:imgLayer>
                </a14:imgProps>
              </a:ext>
              <a:ext uri="{28A0092B-C50C-407E-A947-70E740481C1C}">
                <a14:useLocalDpi xmlns:a14="http://schemas.microsoft.com/office/drawing/2010/main" val="0"/>
              </a:ext>
            </a:extLst>
          </a:blip>
          <a:srcRect r="21083"/>
          <a:stretch/>
        </p:blipFill>
        <p:spPr>
          <a:xfrm>
            <a:off x="918741" y="3020463"/>
            <a:ext cx="3449004" cy="4370420"/>
          </a:xfrm>
          <a:prstGeom prst="rect">
            <a:avLst/>
          </a:prstGeom>
        </p:spPr>
      </p:pic>
      <p:pic>
        <p:nvPicPr>
          <p:cNvPr id="6" name="Picture 5" descr="narrowpathway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934" y="3345744"/>
            <a:ext cx="3281231" cy="3392212"/>
          </a:xfrm>
          <a:prstGeom prst="rect">
            <a:avLst/>
          </a:prstGeom>
          <a:ln>
            <a:noFill/>
          </a:ln>
          <a:effectLst>
            <a:softEdge rad="112500"/>
          </a:effectLst>
        </p:spPr>
      </p:pic>
    </p:spTree>
    <p:extLst>
      <p:ext uri="{BB962C8B-B14F-4D97-AF65-F5344CB8AC3E}">
        <p14:creationId xmlns:p14="http://schemas.microsoft.com/office/powerpoint/2010/main" val="21715495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7415"/>
          </a:xfrm>
        </p:spPr>
        <p:txBody>
          <a:bodyPr/>
          <a:lstStyle/>
          <a:p>
            <a:r>
              <a:rPr lang="en-US" sz="4000" dirty="0" smtClean="0"/>
              <a:t>Book of Mormon vs. Cell Phones</a:t>
            </a:r>
            <a:endParaRPr lang="en-US" sz="4000" dirty="0"/>
          </a:p>
        </p:txBody>
      </p:sp>
      <p:sp>
        <p:nvSpPr>
          <p:cNvPr id="3" name="Content Placeholder 2"/>
          <p:cNvSpPr>
            <a:spLocks noGrp="1"/>
          </p:cNvSpPr>
          <p:nvPr>
            <p:ph idx="1"/>
          </p:nvPr>
        </p:nvSpPr>
        <p:spPr>
          <a:xfrm>
            <a:off x="457200" y="1068779"/>
            <a:ext cx="8229600" cy="5204490"/>
          </a:xfrm>
        </p:spPr>
        <p:txBody>
          <a:bodyPr>
            <a:normAutofit/>
          </a:bodyPr>
          <a:lstStyle/>
          <a:p>
            <a:pPr marL="0" indent="0">
              <a:buNone/>
            </a:pPr>
            <a:r>
              <a:rPr lang="en-US" dirty="0" smtClean="0"/>
              <a:t>I wonder </a:t>
            </a:r>
            <a:r>
              <a:rPr lang="en-US" dirty="0"/>
              <a:t>what would happen if we treated our Book of Mormon like our cell phones?  </a:t>
            </a:r>
            <a:r>
              <a:rPr lang="en-US" sz="2000" dirty="0"/>
              <a:t>What if we carried it around in our purses or pockets?</a:t>
            </a:r>
            <a:r>
              <a:rPr lang="en-US" sz="2000" dirty="0" smtClean="0"/>
              <a:t> What </a:t>
            </a:r>
            <a:r>
              <a:rPr lang="en-US" sz="2000" dirty="0"/>
              <a:t>if we turned back to get it if we forgot it</a:t>
            </a:r>
            <a:r>
              <a:rPr lang="en-US" sz="2000" dirty="0" smtClean="0"/>
              <a:t>? </a:t>
            </a:r>
            <a:r>
              <a:rPr lang="en-US" sz="2000" dirty="0"/>
              <a:t>What if we flipped through it </a:t>
            </a:r>
            <a:r>
              <a:rPr lang="en-US" sz="2000" dirty="0" smtClean="0"/>
              <a:t>whenever we had a free second? What </a:t>
            </a:r>
            <a:r>
              <a:rPr lang="en-US" sz="2000" dirty="0"/>
              <a:t>if we spent an hour or more using it each day?</a:t>
            </a:r>
            <a:r>
              <a:rPr lang="en-US" sz="2000" dirty="0" smtClean="0"/>
              <a:t> What </a:t>
            </a:r>
            <a:r>
              <a:rPr lang="en-US" sz="2000" dirty="0"/>
              <a:t>if we used it to receive </a:t>
            </a:r>
            <a:r>
              <a:rPr lang="en-US" sz="2000" dirty="0" smtClean="0"/>
              <a:t>answers and ask questions? What </a:t>
            </a:r>
            <a:r>
              <a:rPr lang="en-US" sz="2000" dirty="0"/>
              <a:t>if we treated it like we couldn't live without it?</a:t>
            </a:r>
            <a:r>
              <a:rPr lang="en-US" sz="2000" dirty="0" smtClean="0"/>
              <a:t> What </a:t>
            </a:r>
            <a:r>
              <a:rPr lang="en-US" sz="2000" dirty="0"/>
              <a:t>if we used it as we traveled?</a:t>
            </a:r>
            <a:r>
              <a:rPr lang="en-US" sz="2000" dirty="0" smtClean="0"/>
              <a:t> What </a:t>
            </a:r>
            <a:r>
              <a:rPr lang="en-US" sz="2000" dirty="0"/>
              <a:t>if we used it in case of an emergency?</a:t>
            </a:r>
            <a:r>
              <a:rPr lang="en-US" sz="2000" dirty="0" smtClean="0"/>
              <a:t> What if we felt lost without it!</a:t>
            </a:r>
            <a:endParaRPr lang="en-US" sz="2000" dirty="0"/>
          </a:p>
        </p:txBody>
      </p:sp>
      <p:pic>
        <p:nvPicPr>
          <p:cNvPr id="5" name="Picture 4" descr="ph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75783">
            <a:off x="6493637" y="3926530"/>
            <a:ext cx="2689625" cy="2689625"/>
          </a:xfrm>
          <a:prstGeom prst="rect">
            <a:avLst/>
          </a:prstGeom>
        </p:spPr>
      </p:pic>
    </p:spTree>
    <p:extLst>
      <p:ext uri="{BB962C8B-B14F-4D97-AF65-F5344CB8AC3E}">
        <p14:creationId xmlns:p14="http://schemas.microsoft.com/office/powerpoint/2010/main" val="20101718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7591"/>
          </a:xfrm>
        </p:spPr>
        <p:txBody>
          <a:bodyPr/>
          <a:lstStyle/>
          <a:p>
            <a:pPr>
              <a:lnSpc>
                <a:spcPct val="70000"/>
              </a:lnSpc>
            </a:pPr>
            <a:r>
              <a:rPr lang="en-US" sz="4000" dirty="0" smtClean="0"/>
              <a:t>You should feel lost without the Book of Mormon!</a:t>
            </a:r>
            <a:endParaRPr lang="en-US" sz="4000" dirty="0"/>
          </a:p>
        </p:txBody>
      </p:sp>
      <p:sp>
        <p:nvSpPr>
          <p:cNvPr id="3" name="Content Placeholder 2"/>
          <p:cNvSpPr>
            <a:spLocks noGrp="1"/>
          </p:cNvSpPr>
          <p:nvPr>
            <p:ph idx="1"/>
          </p:nvPr>
        </p:nvSpPr>
        <p:spPr>
          <a:xfrm>
            <a:off x="457200" y="1347592"/>
            <a:ext cx="8229600" cy="4778572"/>
          </a:xfrm>
        </p:spPr>
        <p:txBody>
          <a:bodyPr/>
          <a:lstStyle/>
          <a:p>
            <a:pPr marL="0" indent="0" algn="ctr">
              <a:buNone/>
            </a:pPr>
            <a:r>
              <a:rPr lang="en-US" dirty="0" smtClean="0"/>
              <a:t>In </a:t>
            </a:r>
            <a:r>
              <a:rPr lang="en-US" dirty="0" err="1" smtClean="0"/>
              <a:t>Lehi’s</a:t>
            </a:r>
            <a:r>
              <a:rPr lang="en-US" dirty="0" smtClean="0"/>
              <a:t> vision of the tree of life we learn that the </a:t>
            </a:r>
            <a:br>
              <a:rPr lang="en-US" dirty="0" smtClean="0"/>
            </a:br>
            <a:r>
              <a:rPr lang="en-US" dirty="0" smtClean="0"/>
              <a:t>IRON ROD represents the word of God.</a:t>
            </a:r>
            <a:br>
              <a:rPr lang="en-US" dirty="0" smtClean="0"/>
            </a:br>
            <a:endParaRPr lang="en-US" dirty="0" smtClean="0"/>
          </a:p>
          <a:p>
            <a:pPr marL="0" indent="0" algn="ctr">
              <a:buNone/>
            </a:pPr>
            <a:r>
              <a:rPr lang="en-US" dirty="0" smtClean="0"/>
              <a:t>We know that by clinging to the rod we can avoid being lost in the mists of darkness.</a:t>
            </a:r>
            <a:br>
              <a:rPr lang="en-US" dirty="0" smtClean="0"/>
            </a:br>
            <a:endParaRPr lang="en-US" dirty="0" smtClean="0"/>
          </a:p>
          <a:p>
            <a:pPr marL="0" indent="0" algn="ctr">
              <a:buNone/>
            </a:pPr>
            <a:r>
              <a:rPr lang="en-US" dirty="0" smtClean="0"/>
              <a:t>The Book of Mormon and the Bible are the word of God. “Get A Grip!”  Hang onto the rod like your life depends on it!</a:t>
            </a:r>
            <a:br>
              <a:rPr lang="en-US" dirty="0" smtClean="0"/>
            </a:br>
            <a:r>
              <a:rPr lang="en-US" dirty="0" smtClean="0"/>
              <a:t/>
            </a:r>
            <a:br>
              <a:rPr lang="en-US" dirty="0" smtClean="0"/>
            </a:br>
            <a:r>
              <a:rPr lang="en-US" sz="3200" b="1" dirty="0" smtClean="0">
                <a:solidFill>
                  <a:srgbClr val="2F5897"/>
                </a:solidFill>
              </a:rPr>
              <a:t>Because it does!!!!</a:t>
            </a:r>
            <a:endParaRPr lang="en-US" sz="3200" b="1" dirty="0">
              <a:solidFill>
                <a:srgbClr val="2F5897"/>
              </a:solidFill>
            </a:endParaRPr>
          </a:p>
        </p:txBody>
      </p:sp>
    </p:spTree>
    <p:extLst>
      <p:ext uri="{BB962C8B-B14F-4D97-AF65-F5344CB8AC3E}">
        <p14:creationId xmlns:p14="http://schemas.microsoft.com/office/powerpoint/2010/main" val="40616610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ronRodHandou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47" y="402728"/>
            <a:ext cx="8425722" cy="6040925"/>
          </a:xfrm>
          <a:prstGeom prst="rect">
            <a:avLst/>
          </a:prstGeom>
        </p:spPr>
      </p:pic>
    </p:spTree>
    <p:extLst>
      <p:ext uri="{BB962C8B-B14F-4D97-AF65-F5344CB8AC3E}">
        <p14:creationId xmlns:p14="http://schemas.microsoft.com/office/powerpoint/2010/main" val="26780580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6933"/>
          </a:xfrm>
        </p:spPr>
        <p:txBody>
          <a:bodyPr/>
          <a:lstStyle/>
          <a:p>
            <a:pPr>
              <a:lnSpc>
                <a:spcPct val="70000"/>
              </a:lnSpc>
            </a:pPr>
            <a:r>
              <a:rPr lang="en-US" sz="4000" dirty="0" smtClean="0"/>
              <a:t>The Book of Mormon </a:t>
            </a:r>
            <a:br>
              <a:rPr lang="en-US" sz="4000" dirty="0" smtClean="0"/>
            </a:br>
            <a:r>
              <a:rPr lang="en-US" sz="4000" dirty="0" smtClean="0"/>
              <a:t>Testifies of Christ</a:t>
            </a:r>
            <a:endParaRPr lang="en-US" sz="4000" dirty="0"/>
          </a:p>
        </p:txBody>
      </p:sp>
      <p:sp>
        <p:nvSpPr>
          <p:cNvPr id="3" name="Content Placeholder 2"/>
          <p:cNvSpPr>
            <a:spLocks noGrp="1"/>
          </p:cNvSpPr>
          <p:nvPr>
            <p:ph idx="1"/>
          </p:nvPr>
        </p:nvSpPr>
        <p:spPr>
          <a:xfrm>
            <a:off x="4413250" y="2302934"/>
            <a:ext cx="4400550" cy="3666066"/>
          </a:xfrm>
        </p:spPr>
        <p:txBody>
          <a:bodyPr/>
          <a:lstStyle/>
          <a:p>
            <a:pPr marL="0" indent="0" algn="ctr">
              <a:buNone/>
            </a:pPr>
            <a:r>
              <a:rPr lang="en-US" dirty="0"/>
              <a:t>How can we come to believe that Jesus Christ is our Savior if we don't know who He is or what He did? We can develop faith in Jesus Christ by reading about Him in the scriptures and praying to know if what we've read is true.</a:t>
            </a:r>
          </a:p>
        </p:txBody>
      </p:sp>
      <p:pic>
        <p:nvPicPr>
          <p:cNvPr id="4" name="Picture 3" descr="scripture-study-243080-gallery.jpg"/>
          <p:cNvPicPr>
            <a:picLocks noChangeAspect="1"/>
          </p:cNvPicPr>
          <p:nvPr/>
        </p:nvPicPr>
        <p:blipFill rotWithShape="1">
          <a:blip r:embed="rId2">
            <a:extLst>
              <a:ext uri="{28A0092B-C50C-407E-A947-70E740481C1C}">
                <a14:useLocalDpi xmlns:a14="http://schemas.microsoft.com/office/drawing/2010/main" val="0"/>
              </a:ext>
            </a:extLst>
          </a:blip>
          <a:srcRect t="12872"/>
          <a:stretch/>
        </p:blipFill>
        <p:spPr>
          <a:xfrm>
            <a:off x="320675" y="1666875"/>
            <a:ext cx="3831428" cy="5007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99028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70000"/>
          </a:xfrm>
        </p:spPr>
        <p:txBody>
          <a:bodyPr/>
          <a:lstStyle/>
          <a:p>
            <a:pPr>
              <a:lnSpc>
                <a:spcPct val="70000"/>
              </a:lnSpc>
            </a:pPr>
            <a:r>
              <a:rPr lang="en-US" sz="4000" dirty="0" smtClean="0"/>
              <a:t>The Book of Mormon </a:t>
            </a:r>
            <a:br>
              <a:rPr lang="en-US" sz="4000" dirty="0" smtClean="0"/>
            </a:br>
            <a:r>
              <a:rPr lang="en-US" sz="4000" dirty="0" smtClean="0"/>
              <a:t>Testifies of Christ</a:t>
            </a:r>
            <a:endParaRPr lang="en-US" sz="4000" dirty="0"/>
          </a:p>
        </p:txBody>
      </p:sp>
      <p:sp>
        <p:nvSpPr>
          <p:cNvPr id="3" name="Content Placeholder 2"/>
          <p:cNvSpPr>
            <a:spLocks noGrp="1"/>
          </p:cNvSpPr>
          <p:nvPr>
            <p:ph idx="1"/>
          </p:nvPr>
        </p:nvSpPr>
        <p:spPr>
          <a:xfrm>
            <a:off x="238125" y="1270000"/>
            <a:ext cx="5191125" cy="4856163"/>
          </a:xfrm>
        </p:spPr>
        <p:txBody>
          <a:bodyPr/>
          <a:lstStyle/>
          <a:p>
            <a:pPr marL="0" indent="0">
              <a:buNone/>
            </a:pPr>
            <a:r>
              <a:rPr lang="en-US" dirty="0"/>
              <a:t>The title page states that the Book of Mormon’s purpose is to convince all of us </a:t>
            </a:r>
            <a:r>
              <a:rPr lang="en-US" i="1" dirty="0">
                <a:solidFill>
                  <a:srgbClr val="6076B4"/>
                </a:solidFill>
              </a:rPr>
              <a:t>"that JESUS is the CHRIST, the ETERNAL GOD, manifesting himself unto all nations."</a:t>
            </a:r>
            <a:r>
              <a:rPr lang="en-US" dirty="0">
                <a:solidFill>
                  <a:srgbClr val="6076B4"/>
                </a:solidFill>
              </a:rPr>
              <a:t> </a:t>
            </a:r>
            <a:r>
              <a:rPr lang="en-US" dirty="0"/>
              <a:t>It was written to help us develop a true knowledge of Jesus Christ and His mission on earth</a:t>
            </a:r>
            <a:r>
              <a:rPr lang="en-US" dirty="0" smtClean="0"/>
              <a:t>.</a:t>
            </a:r>
            <a:r>
              <a:rPr lang="en-US" dirty="0"/>
              <a:t> The Book of Mormon reaffirms what we learn from the Bible, that Jesus Christ is the Son of God who came to earth to help us overcome our sins.</a:t>
            </a:r>
          </a:p>
        </p:txBody>
      </p:sp>
      <p:pic>
        <p:nvPicPr>
          <p:cNvPr id="4" name="Picture 3" descr="jesus-nephites-859163-gallery.jpg"/>
          <p:cNvPicPr>
            <a:picLocks noChangeAspect="1"/>
          </p:cNvPicPr>
          <p:nvPr/>
        </p:nvPicPr>
        <p:blipFill rotWithShape="1">
          <a:blip r:embed="rId2">
            <a:extLst>
              <a:ext uri="{28A0092B-C50C-407E-A947-70E740481C1C}">
                <a14:useLocalDpi xmlns:a14="http://schemas.microsoft.com/office/drawing/2010/main" val="0"/>
              </a:ext>
            </a:extLst>
          </a:blip>
          <a:srcRect l="16377"/>
          <a:stretch/>
        </p:blipFill>
        <p:spPr>
          <a:xfrm>
            <a:off x="5286375" y="1270000"/>
            <a:ext cx="3654424" cy="5276850"/>
          </a:xfrm>
          <a:prstGeom prst="rect">
            <a:avLst/>
          </a:prstGeom>
          <a:ln>
            <a:noFill/>
          </a:ln>
          <a:effectLst>
            <a:softEdge rad="112500"/>
          </a:effectLst>
        </p:spPr>
      </p:pic>
    </p:spTree>
    <p:extLst>
      <p:ext uri="{BB962C8B-B14F-4D97-AF65-F5344CB8AC3E}">
        <p14:creationId xmlns:p14="http://schemas.microsoft.com/office/powerpoint/2010/main" val="4155236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68400"/>
          </a:xfrm>
        </p:spPr>
        <p:txBody>
          <a:bodyPr/>
          <a:lstStyle/>
          <a:p>
            <a:pPr>
              <a:lnSpc>
                <a:spcPct val="70000"/>
              </a:lnSpc>
            </a:pPr>
            <a:r>
              <a:rPr lang="en-US" sz="4000" dirty="0"/>
              <a:t>The Book of Mormon </a:t>
            </a:r>
            <a:r>
              <a:rPr lang="en-US" sz="4000" dirty="0" smtClean="0"/>
              <a:t>&amp; The Bible Support Each Other</a:t>
            </a:r>
            <a:endParaRPr lang="en-US" sz="4000" dirty="0"/>
          </a:p>
        </p:txBody>
      </p:sp>
      <p:sp>
        <p:nvSpPr>
          <p:cNvPr id="3" name="Content Placeholder 2"/>
          <p:cNvSpPr>
            <a:spLocks noGrp="1"/>
          </p:cNvSpPr>
          <p:nvPr>
            <p:ph idx="1"/>
          </p:nvPr>
        </p:nvSpPr>
        <p:spPr>
          <a:xfrm>
            <a:off x="457200" y="1168401"/>
            <a:ext cx="8229600" cy="2036987"/>
          </a:xfrm>
        </p:spPr>
        <p:txBody>
          <a:bodyPr/>
          <a:lstStyle/>
          <a:p>
            <a:pPr marL="0" indent="0">
              <a:buNone/>
            </a:pPr>
            <a:r>
              <a:rPr lang="en-US" dirty="0"/>
              <a:t>Some people think that because we read the Book of Mormon, we don't read the Bible. That's just not true. It's like saying that we don't eat oranges because we eat apples. Both are good fruit! </a:t>
            </a:r>
            <a:r>
              <a:rPr lang="en-US" u="sng" dirty="0"/>
              <a:t>The Book of Mormon is not a replacement for the Bible. </a:t>
            </a:r>
          </a:p>
        </p:txBody>
      </p:sp>
      <p:pic>
        <p:nvPicPr>
          <p:cNvPr id="4" name="Picture 3" descr="apples-and-oran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4" y="3540125"/>
            <a:ext cx="4188297" cy="2825638"/>
          </a:xfrm>
          <a:prstGeom prst="rect">
            <a:avLst/>
          </a:prstGeom>
          <a:ln>
            <a:noFill/>
          </a:ln>
          <a:effectLst>
            <a:softEdge rad="112500"/>
          </a:effectLst>
        </p:spPr>
      </p:pic>
      <p:sp>
        <p:nvSpPr>
          <p:cNvPr id="5" name="TextBox 4"/>
          <p:cNvSpPr txBox="1"/>
          <p:nvPr/>
        </p:nvSpPr>
        <p:spPr>
          <a:xfrm>
            <a:off x="253999" y="3205388"/>
            <a:ext cx="4968875" cy="3477875"/>
          </a:xfrm>
          <a:prstGeom prst="rect">
            <a:avLst/>
          </a:prstGeom>
          <a:noFill/>
        </p:spPr>
        <p:txBody>
          <a:bodyPr wrap="square" rtlCol="0">
            <a:spAutoFit/>
          </a:bodyPr>
          <a:lstStyle/>
          <a:p>
            <a:pPr algn="ctr"/>
            <a:r>
              <a:rPr lang="en-US" sz="2200" dirty="0">
                <a:solidFill>
                  <a:schemeClr val="accent6"/>
                </a:solidFill>
                <a:latin typeface="+mj-lt"/>
              </a:rPr>
              <a:t>In fact, because the Book of Mormon and the Bible </a:t>
            </a:r>
            <a:r>
              <a:rPr lang="en-US" sz="2200" u="sng" dirty="0">
                <a:solidFill>
                  <a:schemeClr val="accent6"/>
                </a:solidFill>
                <a:latin typeface="+mj-lt"/>
              </a:rPr>
              <a:t>both </a:t>
            </a:r>
            <a:r>
              <a:rPr lang="en-US" sz="2200" dirty="0">
                <a:solidFill>
                  <a:schemeClr val="accent6"/>
                </a:solidFill>
                <a:latin typeface="+mj-lt"/>
              </a:rPr>
              <a:t>contain the gospel of Jesus Christ as it was revealed to different civilizations, studying them together can clarify some concepts that are difficult to understand. The Book of Mormon tells us to read the Bible and affirms that its </a:t>
            </a:r>
            <a:r>
              <a:rPr lang="en-US" sz="2200" dirty="0" smtClean="0">
                <a:solidFill>
                  <a:schemeClr val="accent6"/>
                </a:solidFill>
                <a:latin typeface="+mj-lt"/>
              </a:rPr>
              <a:t>message is true.</a:t>
            </a:r>
            <a:endParaRPr lang="en-US" sz="2200" dirty="0">
              <a:solidFill>
                <a:schemeClr val="accent6"/>
              </a:solidFill>
              <a:latin typeface="+mj-lt"/>
            </a:endParaRPr>
          </a:p>
        </p:txBody>
      </p:sp>
    </p:spTree>
    <p:extLst>
      <p:ext uri="{BB962C8B-B14F-4D97-AF65-F5344CB8AC3E}">
        <p14:creationId xmlns:p14="http://schemas.microsoft.com/office/powerpoint/2010/main" val="12271773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9"/>
            <a:ext cx="8229600" cy="920751"/>
          </a:xfrm>
        </p:spPr>
        <p:txBody>
          <a:bodyPr/>
          <a:lstStyle/>
          <a:p>
            <a:pPr>
              <a:lnSpc>
                <a:spcPct val="70000"/>
              </a:lnSpc>
            </a:pPr>
            <a:r>
              <a:rPr lang="en-US" sz="3800" dirty="0" smtClean="0"/>
              <a:t>The Book of Mormon &amp; The Bible Support Each Other</a:t>
            </a:r>
            <a:endParaRPr lang="en-US" sz="3800" dirty="0"/>
          </a:p>
        </p:txBody>
      </p:sp>
      <p:sp>
        <p:nvSpPr>
          <p:cNvPr id="3" name="Content Placeholder 2"/>
          <p:cNvSpPr>
            <a:spLocks noGrp="1"/>
          </p:cNvSpPr>
          <p:nvPr>
            <p:ph idx="1"/>
          </p:nvPr>
        </p:nvSpPr>
        <p:spPr>
          <a:xfrm>
            <a:off x="253999" y="1412875"/>
            <a:ext cx="8669867" cy="5072591"/>
          </a:xfrm>
        </p:spPr>
        <p:txBody>
          <a:bodyPr>
            <a:normAutofit/>
          </a:bodyPr>
          <a:lstStyle/>
          <a:p>
            <a:pPr marL="0" indent="0" algn="ctr">
              <a:buNone/>
            </a:pPr>
            <a:r>
              <a:rPr lang="en-US" b="1" dirty="0" smtClean="0"/>
              <a:t>The </a:t>
            </a:r>
            <a:r>
              <a:rPr lang="en-US" b="1" dirty="0"/>
              <a:t>Book of Mormon is another witness of Jesus Christ and confirms the truths found in the Holy Bible. </a:t>
            </a:r>
            <a:r>
              <a:rPr lang="en-US" b="1" dirty="0" smtClean="0"/>
              <a:t/>
            </a:r>
            <a:br>
              <a:rPr lang="en-US" b="1" dirty="0" smtClean="0"/>
            </a:br>
            <a:r>
              <a:rPr lang="en-US" dirty="0" smtClean="0"/>
              <a:t/>
            </a:r>
            <a:br>
              <a:rPr lang="en-US" dirty="0" smtClean="0"/>
            </a:br>
            <a:r>
              <a:rPr lang="en-US" dirty="0" smtClean="0"/>
              <a:t>Far </a:t>
            </a:r>
            <a:r>
              <a:rPr lang="en-US" dirty="0"/>
              <a:t>from undermining the Bible, the Book of Mormon supports its testimony of Jesus Christ. One passage says that the Book of Mormon “shall establish the truth” of the Bible “and shall make known to all </a:t>
            </a:r>
            <a:r>
              <a:rPr lang="en-US" dirty="0" err="1"/>
              <a:t>kindreds</a:t>
            </a:r>
            <a:r>
              <a:rPr lang="en-US" dirty="0"/>
              <a:t>, tongues, and people, that the Lamb of God is the Son of the Eternal Father, and the Savior of the world; and that all men must come unto him, or they cannot be saved” </a:t>
            </a:r>
            <a:r>
              <a:rPr lang="en-US" dirty="0" smtClean="0"/>
              <a:t/>
            </a:r>
            <a:br>
              <a:rPr lang="en-US" dirty="0" smtClean="0"/>
            </a:br>
            <a:r>
              <a:rPr lang="en-US" dirty="0" smtClean="0"/>
              <a:t>( </a:t>
            </a:r>
            <a:r>
              <a:rPr lang="en-US" dirty="0"/>
              <a:t>1 Nephi 13:40).</a:t>
            </a:r>
          </a:p>
        </p:txBody>
      </p:sp>
    </p:spTree>
    <p:extLst>
      <p:ext uri="{BB962C8B-B14F-4D97-AF65-F5344CB8AC3E}">
        <p14:creationId xmlns:p14="http://schemas.microsoft.com/office/powerpoint/2010/main" val="28591755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0"/>
            <a:ext cx="8754534" cy="897467"/>
          </a:xfrm>
        </p:spPr>
        <p:txBody>
          <a:bodyPr/>
          <a:lstStyle/>
          <a:p>
            <a:r>
              <a:rPr lang="en-US" sz="3600" dirty="0" smtClean="0"/>
              <a:t>The Book of Mormon &amp; the Bible</a:t>
            </a:r>
            <a:endParaRPr lang="en-US" sz="3600" dirty="0"/>
          </a:p>
        </p:txBody>
      </p:sp>
      <p:sp>
        <p:nvSpPr>
          <p:cNvPr id="3" name="Content Placeholder 2"/>
          <p:cNvSpPr>
            <a:spLocks noGrp="1"/>
          </p:cNvSpPr>
          <p:nvPr>
            <p:ph idx="1"/>
          </p:nvPr>
        </p:nvSpPr>
        <p:spPr>
          <a:xfrm>
            <a:off x="457200" y="897468"/>
            <a:ext cx="8229600" cy="5228696"/>
          </a:xfrm>
        </p:spPr>
        <p:txBody>
          <a:bodyPr/>
          <a:lstStyle/>
          <a:p>
            <a:r>
              <a:rPr lang="en-US" dirty="0"/>
              <a:t>Both volumes of scripture are a compilation of teachings as recorded by ancient prophets. While the Bible details events in the eastern hemisphere, the Book of Mormon documents the lives of the inhabitants of the ancient Americas.</a:t>
            </a:r>
          </a:p>
          <a:p>
            <a:r>
              <a:rPr lang="en-US" dirty="0"/>
              <a:t>The book was written by many ancient prophets by the spirit of prophecy and revelation. “Their words, written on gold plates, were quoted and abridged by a prophet-historian named Mormon.</a:t>
            </a:r>
          </a:p>
        </p:txBody>
      </p:sp>
      <p:pic>
        <p:nvPicPr>
          <p:cNvPr id="4" name="Picture 3" descr="boo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034" y="4381500"/>
            <a:ext cx="3124200" cy="2476500"/>
          </a:xfrm>
          <a:prstGeom prst="rect">
            <a:avLst/>
          </a:prstGeom>
          <a:ln>
            <a:noFill/>
          </a:ln>
          <a:effectLst>
            <a:softEdge rad="112500"/>
          </a:effectLst>
        </p:spPr>
      </p:pic>
    </p:spTree>
    <p:extLst>
      <p:ext uri="{BB962C8B-B14F-4D97-AF65-F5344CB8AC3E}">
        <p14:creationId xmlns:p14="http://schemas.microsoft.com/office/powerpoint/2010/main" val="1722882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25"/>
          </a:xfrm>
        </p:spPr>
        <p:txBody>
          <a:bodyPr/>
          <a:lstStyle/>
          <a:p>
            <a:pPr>
              <a:lnSpc>
                <a:spcPct val="60000"/>
              </a:lnSpc>
            </a:pPr>
            <a:r>
              <a:rPr lang="en-US" sz="4000" dirty="0"/>
              <a:t>The Book of Mormon &amp; The Bible Support Each Other</a:t>
            </a:r>
          </a:p>
        </p:txBody>
      </p:sp>
      <p:sp>
        <p:nvSpPr>
          <p:cNvPr id="3" name="Content Placeholder 2"/>
          <p:cNvSpPr>
            <a:spLocks noGrp="1"/>
          </p:cNvSpPr>
          <p:nvPr>
            <p:ph idx="1"/>
          </p:nvPr>
        </p:nvSpPr>
        <p:spPr>
          <a:xfrm>
            <a:off x="238125" y="1000125"/>
            <a:ext cx="8651875" cy="5126039"/>
          </a:xfrm>
        </p:spPr>
        <p:txBody>
          <a:bodyPr/>
          <a:lstStyle/>
          <a:p>
            <a:pPr marL="0" indent="0" algn="ctr">
              <a:buNone/>
            </a:pPr>
            <a:r>
              <a:rPr lang="en-US" dirty="0"/>
              <a:t>The Book of Mormon makes it clear that Jesus Christ's message and His atonement are not for one group of people at one time. They are for everyone, everywhere, from the beginning of the earth to the end. Having the Book of Mormon as another testament of Jesus Christ reminds us that He is mindful of every one of us.</a:t>
            </a:r>
          </a:p>
        </p:txBody>
      </p:sp>
      <p:pic>
        <p:nvPicPr>
          <p:cNvPr id="4" name="Picture 3" descr="christ-blessing-nephite-children-451708-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770" y="3365499"/>
            <a:ext cx="5042598" cy="3349075"/>
          </a:xfrm>
          <a:prstGeom prst="rect">
            <a:avLst/>
          </a:prstGeom>
          <a:ln>
            <a:noFill/>
          </a:ln>
          <a:effectLst>
            <a:softEdge rad="112500"/>
          </a:effectLst>
        </p:spPr>
      </p:pic>
    </p:spTree>
    <p:extLst>
      <p:ext uri="{BB962C8B-B14F-4D97-AF65-F5344CB8AC3E}">
        <p14:creationId xmlns:p14="http://schemas.microsoft.com/office/powerpoint/2010/main" val="8791645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2133"/>
          </a:xfrm>
        </p:spPr>
        <p:txBody>
          <a:bodyPr/>
          <a:lstStyle/>
          <a:p>
            <a:pPr>
              <a:lnSpc>
                <a:spcPct val="70000"/>
              </a:lnSpc>
            </a:pPr>
            <a:r>
              <a:rPr lang="en-US" sz="3600" dirty="0" smtClean="0"/>
              <a:t>The Book of Mormon Answers Questions of the Soul</a:t>
            </a:r>
            <a:endParaRPr lang="en-US" sz="3600" dirty="0"/>
          </a:p>
        </p:txBody>
      </p:sp>
      <p:sp>
        <p:nvSpPr>
          <p:cNvPr id="3" name="Content Placeholder 2"/>
          <p:cNvSpPr>
            <a:spLocks noGrp="1"/>
          </p:cNvSpPr>
          <p:nvPr>
            <p:ph idx="1"/>
          </p:nvPr>
        </p:nvSpPr>
        <p:spPr>
          <a:xfrm>
            <a:off x="457200" y="982134"/>
            <a:ext cx="8229600" cy="1676399"/>
          </a:xfrm>
        </p:spPr>
        <p:txBody>
          <a:bodyPr/>
          <a:lstStyle/>
          <a:p>
            <a:r>
              <a:rPr lang="en-US" dirty="0"/>
              <a:t>Most of us have some hard questions in the back of our minds — the kind no one else can really answer for us. Some are far-reaching questions about the nature of our existence like the following</a:t>
            </a:r>
            <a:r>
              <a:rPr lang="en-US" dirty="0" smtClean="0"/>
              <a:t>:</a:t>
            </a:r>
          </a:p>
          <a:p>
            <a:endParaRPr lang="en-US" dirty="0"/>
          </a:p>
        </p:txBody>
      </p:sp>
      <p:sp>
        <p:nvSpPr>
          <p:cNvPr id="4" name="TextBox 3"/>
          <p:cNvSpPr txBox="1"/>
          <p:nvPr/>
        </p:nvSpPr>
        <p:spPr>
          <a:xfrm>
            <a:off x="643468" y="3302000"/>
            <a:ext cx="4605866" cy="1938992"/>
          </a:xfrm>
          <a:prstGeom prst="rect">
            <a:avLst/>
          </a:prstGeom>
          <a:noFill/>
        </p:spPr>
        <p:txBody>
          <a:bodyPr wrap="square" rtlCol="0">
            <a:spAutoFit/>
          </a:bodyPr>
          <a:lstStyle/>
          <a:p>
            <a:r>
              <a:rPr lang="en-US" sz="2400" b="1" dirty="0" smtClean="0">
                <a:solidFill>
                  <a:schemeClr val="tx2"/>
                </a:solidFill>
                <a:latin typeface="+mj-lt"/>
              </a:rPr>
              <a:t>Is there really a God?</a:t>
            </a:r>
          </a:p>
          <a:p>
            <a:r>
              <a:rPr lang="en-US" sz="2400" b="1" dirty="0" smtClean="0">
                <a:solidFill>
                  <a:schemeClr val="tx2"/>
                </a:solidFill>
                <a:latin typeface="+mj-lt"/>
              </a:rPr>
              <a:t>Does God love me?</a:t>
            </a:r>
          </a:p>
          <a:p>
            <a:r>
              <a:rPr lang="en-US" sz="2400" b="1" dirty="0" smtClean="0">
                <a:solidFill>
                  <a:schemeClr val="tx2"/>
                </a:solidFill>
                <a:latin typeface="+mj-lt"/>
              </a:rPr>
              <a:t>Does my life have purpose?</a:t>
            </a:r>
          </a:p>
          <a:p>
            <a:r>
              <a:rPr lang="en-US" sz="2400" b="1" dirty="0" smtClean="0">
                <a:solidFill>
                  <a:schemeClr val="tx2"/>
                </a:solidFill>
                <a:latin typeface="+mj-lt"/>
              </a:rPr>
              <a:t>Did I exist before I was born?</a:t>
            </a:r>
          </a:p>
          <a:p>
            <a:r>
              <a:rPr lang="en-US" sz="2400" b="1" dirty="0" smtClean="0">
                <a:solidFill>
                  <a:schemeClr val="tx2"/>
                </a:solidFill>
                <a:latin typeface="+mj-lt"/>
              </a:rPr>
              <a:t>What happens after I die?</a:t>
            </a:r>
            <a:endParaRPr lang="en-US" sz="2400" b="1" dirty="0">
              <a:solidFill>
                <a:schemeClr val="tx2"/>
              </a:solidFill>
              <a:latin typeface="+mj-lt"/>
            </a:endParaRPr>
          </a:p>
        </p:txBody>
      </p:sp>
      <p:pic>
        <p:nvPicPr>
          <p:cNvPr id="10" name="Picture 9" descr="scripture-study-299902-gallery.jpg"/>
          <p:cNvPicPr>
            <a:picLocks noChangeAspect="1"/>
          </p:cNvPicPr>
          <p:nvPr/>
        </p:nvPicPr>
        <p:blipFill rotWithShape="1">
          <a:blip r:embed="rId2">
            <a:extLst>
              <a:ext uri="{28A0092B-C50C-407E-A947-70E740481C1C}">
                <a14:useLocalDpi xmlns:a14="http://schemas.microsoft.com/office/drawing/2010/main" val="0"/>
              </a:ext>
            </a:extLst>
          </a:blip>
          <a:srcRect r="5752" b="7262"/>
          <a:stretch/>
        </p:blipFill>
        <p:spPr>
          <a:xfrm>
            <a:off x="5448300" y="2810933"/>
            <a:ext cx="3001433" cy="3945467"/>
          </a:xfrm>
          <a:prstGeom prst="rect">
            <a:avLst/>
          </a:prstGeom>
          <a:ln>
            <a:noFill/>
          </a:ln>
          <a:effectLst>
            <a:softEdge rad="112500"/>
          </a:effectLst>
        </p:spPr>
      </p:pic>
    </p:spTree>
    <p:extLst>
      <p:ext uri="{BB962C8B-B14F-4D97-AF65-F5344CB8AC3E}">
        <p14:creationId xmlns:p14="http://schemas.microsoft.com/office/powerpoint/2010/main" val="3386224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299</TotalTime>
  <Words>1629</Words>
  <Application>Microsoft Macintosh PowerPoint</Application>
  <PresentationFormat>On-screen Show (4:3)</PresentationFormat>
  <Paragraphs>65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Why Do We Need  The Book Of Mormon?</vt:lpstr>
      <vt:lpstr>The Book of Mormon</vt:lpstr>
      <vt:lpstr>The Book of Mormon  Testifies of Christ</vt:lpstr>
      <vt:lpstr>The Book of Mormon  Testifies of Christ</vt:lpstr>
      <vt:lpstr>The Book of Mormon &amp; The Bible Support Each Other</vt:lpstr>
      <vt:lpstr>The Book of Mormon &amp; The Bible Support Each Other</vt:lpstr>
      <vt:lpstr>The Book of Mormon &amp; the Bible</vt:lpstr>
      <vt:lpstr>The Book of Mormon &amp; The Bible Support Each Other</vt:lpstr>
      <vt:lpstr>The Book of Mormon Answers Questions of the Soul</vt:lpstr>
      <vt:lpstr>The Book of Mormon Answers Questions of the Soul</vt:lpstr>
      <vt:lpstr>The Book of Mormon Answers Questions of the Soul</vt:lpstr>
      <vt:lpstr>The Book of Mormon Draws People Closer to God.</vt:lpstr>
      <vt:lpstr>The Book of Mormon Draws People Closer to God.</vt:lpstr>
      <vt:lpstr>The Book of Mormon Draws People Closer to God.</vt:lpstr>
      <vt:lpstr>Book of Mormon Video</vt:lpstr>
      <vt:lpstr>How Can We Know  The Book of Mormon Is True?</vt:lpstr>
      <vt:lpstr>How Can We Know  The Book of Mormon Is True?</vt:lpstr>
      <vt:lpstr>Heavenly Father’s Method</vt:lpstr>
      <vt:lpstr>How Can We Know The Book of Mormon Is True?</vt:lpstr>
      <vt:lpstr>How Can We Know  The Book of Mormon Is True?</vt:lpstr>
      <vt:lpstr>How Can We Know  The Book of Mormon Is True?</vt:lpstr>
      <vt:lpstr>Power in the Book of Mormon</vt:lpstr>
      <vt:lpstr>Book of Mormon vs. Cell Phones</vt:lpstr>
      <vt:lpstr>You should feel lost without the Book of Mormon!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Need  The Book Of Mormon?</dc:title>
  <dc:creator>Jennifer Middleton</dc:creator>
  <cp:lastModifiedBy>Jennifer Middleton</cp:lastModifiedBy>
  <cp:revision>20</cp:revision>
  <dcterms:created xsi:type="dcterms:W3CDTF">2014-04-14T17:34:28Z</dcterms:created>
  <dcterms:modified xsi:type="dcterms:W3CDTF">2014-04-18T18:32:51Z</dcterms:modified>
</cp:coreProperties>
</file>