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 id="262" r:id="rId8"/>
    <p:sldId id="263" r:id="rId9"/>
    <p:sldId id="264" r:id="rId10"/>
    <p:sldId id="277" r:id="rId11"/>
    <p:sldId id="267" r:id="rId12"/>
    <p:sldId id="270" r:id="rId13"/>
    <p:sldId id="271" r:id="rId14"/>
    <p:sldId id="272" r:id="rId15"/>
    <p:sldId id="273" r:id="rId16"/>
    <p:sldId id="274" r:id="rId17"/>
    <p:sldId id="276" r:id="rId18"/>
    <p:sldId id="275"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3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F0292D-1797-49A5-8D2D-8D50C72EF3CC}" type="datetimeFigureOut">
              <a:rPr lang="en-US" smtClean="0"/>
              <a:t>7/29/14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0292D-1797-49A5-8D2D-8D50C72EF3CC}" type="datetimeFigureOut">
              <a:rPr lang="en-US" smtClean="0"/>
              <a:t>7/29/14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0292D-1797-49A5-8D2D-8D50C72EF3CC}" type="datetimeFigureOut">
              <a:rPr lang="en-US" smtClean="0"/>
              <a:t>7/29/14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0292D-1797-49A5-8D2D-8D50C72EF3CC}" type="datetimeFigureOut">
              <a:rPr lang="en-US" smtClean="0"/>
              <a:t>7/29/14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F0292D-1797-49A5-8D2D-8D50C72EF3CC}" type="datetimeFigureOut">
              <a:rPr lang="en-US" smtClean="0"/>
              <a:t>7/29/14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F0292D-1797-49A5-8D2D-8D50C72EF3CC}" type="datetimeFigureOut">
              <a:rPr lang="en-US" smtClean="0"/>
              <a:t>7/29/14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F0292D-1797-49A5-8D2D-8D50C72EF3CC}" type="datetimeFigureOut">
              <a:rPr lang="en-US" smtClean="0"/>
              <a:t>7/29/14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F0292D-1797-49A5-8D2D-8D50C72EF3CC}" type="datetimeFigureOut">
              <a:rPr lang="en-US" smtClean="0"/>
              <a:t>7/29/14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0292D-1797-49A5-8D2D-8D50C72EF3CC}" type="datetimeFigureOut">
              <a:rPr lang="en-US" smtClean="0"/>
              <a:t>7/29/14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7/29/14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2F0292D-1797-49A5-8D2D-8D50C72EF3CC}" type="datetimeFigureOut">
              <a:rPr lang="en-US" smtClean="0"/>
              <a:t>7/29/14</a:t>
            </a:fld>
            <a:endParaRPr lang="en-US"/>
          </a:p>
        </p:txBody>
      </p:sp>
      <p:sp>
        <p:nvSpPr>
          <p:cNvPr id="9" name="Slide Number Placeholder 8"/>
          <p:cNvSpPr>
            <a:spLocks noGrp="1"/>
          </p:cNvSpPr>
          <p:nvPr>
            <p:ph type="sldNum" sz="quarter" idx="11"/>
          </p:nvPr>
        </p:nvSpPr>
        <p:spPr/>
        <p:txBody>
          <a:bodyPr/>
          <a:lstStyle/>
          <a:p>
            <a:fld id="{D6CC888B-D9F9-4E54-B722-F151A9F45E95}"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6CC888B-D9F9-4E54-B722-F151A9F45E95}"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2F0292D-1797-49A5-8D2D-8D50C72EF3CC}" type="datetimeFigureOut">
              <a:rPr lang="en-US" smtClean="0"/>
              <a:t>7/29/14</a:t>
            </a:fld>
            <a:endParaRPr 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microsoft.com/office/2007/relationships/hdphoto" Target="../media/hdphoto2.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microsoft.com/office/2007/relationships/hdphoto" Target="../media/hdphoto3.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17.png"/><Relationship Id="rId5" Type="http://schemas.microsoft.com/office/2007/relationships/hdphoto" Target="../media/hdphoto5.wdp"/><Relationship Id="rId6" Type="http://schemas.openxmlformats.org/officeDocument/2006/relationships/image" Target="../media/image18.png"/><Relationship Id="rId7"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460" y="257664"/>
            <a:ext cx="6258600" cy="1196296"/>
          </a:xfrm>
        </p:spPr>
        <p:txBody>
          <a:bodyPr>
            <a:normAutofit/>
          </a:bodyPr>
          <a:lstStyle/>
          <a:p>
            <a:pPr algn="ctr"/>
            <a:r>
              <a:rPr lang="en-US" sz="4400" dirty="0" smtClean="0"/>
              <a:t>Why Is Family Important?</a:t>
            </a:r>
            <a:endParaRPr lang="en-US" sz="4400" dirty="0"/>
          </a:p>
        </p:txBody>
      </p:sp>
      <p:pic>
        <p:nvPicPr>
          <p:cNvPr id="5" name="Picture 4"/>
          <p:cNvPicPr>
            <a:picLocks noChangeAspect="1"/>
          </p:cNvPicPr>
          <p:nvPr/>
        </p:nvPicPr>
        <p:blipFill>
          <a:blip r:embed="rId2"/>
          <a:stretch>
            <a:fillRect/>
          </a:stretch>
        </p:blipFill>
        <p:spPr>
          <a:xfrm>
            <a:off x="971979" y="1858861"/>
            <a:ext cx="6575158" cy="43768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41937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An Example To Those Around You!</a:t>
            </a:r>
            <a:endParaRPr lang="en-US" dirty="0"/>
          </a:p>
        </p:txBody>
      </p:sp>
      <p:sp>
        <p:nvSpPr>
          <p:cNvPr id="3" name="Content Placeholder 2"/>
          <p:cNvSpPr>
            <a:spLocks noGrp="1"/>
          </p:cNvSpPr>
          <p:nvPr>
            <p:ph idx="1"/>
          </p:nvPr>
        </p:nvSpPr>
        <p:spPr>
          <a:xfrm>
            <a:off x="457200" y="1600199"/>
            <a:ext cx="7620000" cy="4970229"/>
          </a:xfrm>
        </p:spPr>
        <p:txBody>
          <a:bodyPr>
            <a:normAutofit/>
          </a:bodyPr>
          <a:lstStyle/>
          <a:p>
            <a:r>
              <a:rPr lang="en-US" sz="2800" dirty="0"/>
              <a:t>Did you know that you can help change the world during your teenage years? You have the power within you to stand up for eternal truths that are being attacked in one of Satan’s biggest battles. </a:t>
            </a:r>
            <a:endParaRPr lang="en-US" sz="2800" dirty="0" smtClean="0"/>
          </a:p>
          <a:p>
            <a:r>
              <a:rPr lang="en-US" sz="2800" dirty="0" smtClean="0"/>
              <a:t>How </a:t>
            </a:r>
            <a:r>
              <a:rPr lang="en-US" sz="2800" dirty="0"/>
              <a:t>can you do it? You can make a huge difference by being a </a:t>
            </a:r>
            <a:r>
              <a:rPr lang="en-US" sz="2800" b="1" dirty="0">
                <a:solidFill>
                  <a:srgbClr val="B465BB"/>
                </a:solidFill>
              </a:rPr>
              <a:t>defender of the family </a:t>
            </a:r>
            <a:r>
              <a:rPr lang="en-US" sz="2800" dirty="0"/>
              <a:t>and letting those around you know that “the family is ordained of God. It is the most important unit in time and in eternity” (Administering the Church [2010], 2).</a:t>
            </a:r>
          </a:p>
          <a:p>
            <a:endParaRPr lang="en-US" dirty="0"/>
          </a:p>
        </p:txBody>
      </p:sp>
    </p:spTree>
    <p:extLst>
      <p:ext uri="{BB962C8B-B14F-4D97-AF65-F5344CB8AC3E}">
        <p14:creationId xmlns:p14="http://schemas.microsoft.com/office/powerpoint/2010/main" val="2097977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Defend The Family!</a:t>
            </a:r>
            <a:endParaRPr lang="en-US" dirty="0"/>
          </a:p>
        </p:txBody>
      </p:sp>
      <p:sp>
        <p:nvSpPr>
          <p:cNvPr id="3" name="Content Placeholder 2"/>
          <p:cNvSpPr>
            <a:spLocks noGrp="1"/>
          </p:cNvSpPr>
          <p:nvPr>
            <p:ph idx="1"/>
          </p:nvPr>
        </p:nvSpPr>
        <p:spPr>
          <a:xfrm>
            <a:off x="184076" y="1233106"/>
            <a:ext cx="7893124" cy="3754530"/>
          </a:xfrm>
        </p:spPr>
        <p:txBody>
          <a:bodyPr>
            <a:normAutofit/>
          </a:bodyPr>
          <a:lstStyle/>
          <a:p>
            <a:r>
              <a:rPr lang="en-US" sz="2800" dirty="0"/>
              <a:t>You can help change the world by standing up for what prophets have taught about the family</a:t>
            </a:r>
            <a:r>
              <a:rPr lang="en-US" sz="2800" dirty="0" smtClean="0"/>
              <a:t>.</a:t>
            </a:r>
          </a:p>
          <a:p>
            <a:r>
              <a:rPr lang="en-US" sz="2800" dirty="0"/>
              <a:t>You can help counter the destructive forces of Satan by standing up for the family through your actions and in your conversations at home, in the community, and even online. Here are several ways you can defend the family every day</a:t>
            </a:r>
            <a:r>
              <a:rPr lang="en-US" sz="2700" dirty="0"/>
              <a:t>.</a:t>
            </a:r>
          </a:p>
          <a:p>
            <a:endParaRPr lang="en-US" dirty="0"/>
          </a:p>
        </p:txBody>
      </p:sp>
      <p:pic>
        <p:nvPicPr>
          <p:cNvPr id="4" name="Picture 3" descr="goldshiel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491" y="4329168"/>
            <a:ext cx="2535847" cy="2528832"/>
          </a:xfrm>
          <a:prstGeom prst="rect">
            <a:avLst/>
          </a:prstGeom>
        </p:spPr>
      </p:pic>
      <p:pic>
        <p:nvPicPr>
          <p:cNvPr id="5" name="Picture 4" descr="silver-shield.jpg"/>
          <p:cNvPicPr>
            <a:picLocks noChangeAspect="1"/>
          </p:cNvPicPr>
          <p:nvPr/>
        </p:nvPicPr>
        <p:blipFill>
          <a:blip r:embed="rId3">
            <a:extLst>
              <a:ext uri="{BEBA8EAE-BF5A-486C-A8C5-ECC9F3942E4B}">
                <a14:imgProps xmlns:a14="http://schemas.microsoft.com/office/drawing/2010/main">
                  <a14:imgLayer r:embed="rId4">
                    <a14:imgEffect>
                      <a14:backgroundRemoval t="4834" b="100000" l="938" r="94375">
                        <a14:foregroundMark x1="30703" y1="65918" x2="30703" y2="65918"/>
                        <a14:foregroundMark x1="66563" y1="21094" x2="66563" y2="21094"/>
                        <a14:foregroundMark x1="73047" y1="25781" x2="73047" y2="25781"/>
                        <a14:foregroundMark x1="75391" y1="22266" x2="75391" y2="22266"/>
                      </a14:backgroundRemoval>
                    </a14:imgEffect>
                  </a14:imgLayer>
                </a14:imgProps>
              </a:ext>
              <a:ext uri="{28A0092B-C50C-407E-A947-70E740481C1C}">
                <a14:useLocalDpi xmlns:a14="http://schemas.microsoft.com/office/drawing/2010/main" val="0"/>
              </a:ext>
            </a:extLst>
          </a:blip>
          <a:stretch>
            <a:fillRect/>
          </a:stretch>
        </p:blipFill>
        <p:spPr>
          <a:xfrm>
            <a:off x="2587368" y="4329168"/>
            <a:ext cx="3322080" cy="2657664"/>
          </a:xfrm>
          <a:prstGeom prst="rect">
            <a:avLst/>
          </a:prstGeom>
        </p:spPr>
      </p:pic>
      <p:pic>
        <p:nvPicPr>
          <p:cNvPr id="6" name="Picture 5" descr="goldshiel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0956" y="4329168"/>
            <a:ext cx="2609479" cy="2602261"/>
          </a:xfrm>
          <a:prstGeom prst="rect">
            <a:avLst/>
          </a:prstGeom>
        </p:spPr>
      </p:pic>
    </p:spTree>
    <p:extLst>
      <p:ext uri="{BB962C8B-B14F-4D97-AF65-F5344CB8AC3E}">
        <p14:creationId xmlns:p14="http://schemas.microsoft.com/office/powerpoint/2010/main" val="13644842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14"/>
            <a:ext cx="7620000" cy="1143000"/>
          </a:xfrm>
        </p:spPr>
        <p:txBody>
          <a:bodyPr/>
          <a:lstStyle/>
          <a:p>
            <a:r>
              <a:rPr lang="en-US" dirty="0" smtClean="0"/>
              <a:t>Put Family Time First</a:t>
            </a:r>
            <a:endParaRPr lang="en-US" dirty="0"/>
          </a:p>
        </p:txBody>
      </p:sp>
      <p:sp>
        <p:nvSpPr>
          <p:cNvPr id="3" name="Content Placeholder 2"/>
          <p:cNvSpPr>
            <a:spLocks noGrp="1"/>
          </p:cNvSpPr>
          <p:nvPr>
            <p:ph idx="1"/>
          </p:nvPr>
        </p:nvSpPr>
        <p:spPr>
          <a:xfrm>
            <a:off x="220892" y="1011254"/>
            <a:ext cx="7856308" cy="4234046"/>
          </a:xfrm>
        </p:spPr>
        <p:txBody>
          <a:bodyPr>
            <a:normAutofit/>
          </a:bodyPr>
          <a:lstStyle/>
          <a:p>
            <a:r>
              <a:rPr lang="en-US" sz="2800" dirty="0"/>
              <a:t>With so many sporting events, parties, school functions, and other activities in your schedule, it’s easy to say, “I’ll spend time with my family later—when things slow down.” But you’ll soon find that life will never slow down, so it’s important to give high priority to family activities now. Don’t underestimate the way you can defend the family unit just by participating in your family unit.</a:t>
            </a:r>
          </a:p>
        </p:txBody>
      </p:sp>
      <p:pic>
        <p:nvPicPr>
          <p:cNvPr id="4" name="Picture 3" descr="familybw.jpg"/>
          <p:cNvPicPr>
            <a:picLocks noChangeAspect="1"/>
          </p:cNvPicPr>
          <p:nvPr/>
        </p:nvPicPr>
        <p:blipFill>
          <a:blip r:embed="rId2">
            <a:extLst>
              <a:ext uri="{BEBA8EAE-BF5A-486C-A8C5-ECC9F3942E4B}">
                <a14:imgProps xmlns:a14="http://schemas.microsoft.com/office/drawing/2010/main">
                  <a14:imgLayer r:embed="rId3">
                    <a14:imgEffect>
                      <a14:backgroundRemoval t="192" b="100000" l="667" r="100000"/>
                    </a14:imgEffect>
                  </a14:imgLayer>
                </a14:imgProps>
              </a:ext>
              <a:ext uri="{28A0092B-C50C-407E-A947-70E740481C1C}">
                <a14:useLocalDpi xmlns:a14="http://schemas.microsoft.com/office/drawing/2010/main" val="0"/>
              </a:ext>
            </a:extLst>
          </a:blip>
          <a:stretch>
            <a:fillRect/>
          </a:stretch>
        </p:blipFill>
        <p:spPr>
          <a:xfrm>
            <a:off x="2871593" y="4469024"/>
            <a:ext cx="2745949" cy="2388976"/>
          </a:xfrm>
          <a:prstGeom prst="rect">
            <a:avLst/>
          </a:prstGeom>
        </p:spPr>
      </p:pic>
    </p:spTree>
    <p:extLst>
      <p:ext uri="{BB962C8B-B14F-4D97-AF65-F5344CB8AC3E}">
        <p14:creationId xmlns:p14="http://schemas.microsoft.com/office/powerpoint/2010/main" val="963219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704"/>
            <a:ext cx="7620000" cy="1143000"/>
          </a:xfrm>
        </p:spPr>
        <p:txBody>
          <a:bodyPr/>
          <a:lstStyle/>
          <a:p>
            <a:r>
              <a:rPr lang="en-US" dirty="0" smtClean="0"/>
              <a:t>Strengthen Family Members</a:t>
            </a:r>
            <a:endParaRPr lang="en-US" dirty="0"/>
          </a:p>
        </p:txBody>
      </p:sp>
      <p:sp>
        <p:nvSpPr>
          <p:cNvPr id="3" name="Content Placeholder 2"/>
          <p:cNvSpPr>
            <a:spLocks noGrp="1"/>
          </p:cNvSpPr>
          <p:nvPr>
            <p:ph idx="1"/>
          </p:nvPr>
        </p:nvSpPr>
        <p:spPr>
          <a:xfrm>
            <a:off x="457200" y="1048063"/>
            <a:ext cx="7620000" cy="3884360"/>
          </a:xfrm>
        </p:spPr>
        <p:txBody>
          <a:bodyPr>
            <a:normAutofit lnSpcReduction="10000"/>
          </a:bodyPr>
          <a:lstStyle/>
          <a:p>
            <a:r>
              <a:rPr lang="en-US" sz="2800" dirty="0"/>
              <a:t>Look for ways to make life easier for your siblings and parents. Find something they need help with and do it, such as giving a hug to a brother who had a hard day at school or helping your sister when it’s her turn to do the dishes. When you support one another in your needs, your family will grow stronger as one. Remember that family happiness is a team effort.</a:t>
            </a:r>
          </a:p>
        </p:txBody>
      </p:sp>
      <p:pic>
        <p:nvPicPr>
          <p:cNvPr id="4" name="Picture 3" descr="sibling.jpg"/>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669109" y="4269851"/>
            <a:ext cx="2503440" cy="2445027"/>
          </a:xfrm>
          <a:prstGeom prst="rect">
            <a:avLst/>
          </a:prstGeom>
        </p:spPr>
      </p:pic>
    </p:spTree>
    <p:extLst>
      <p:ext uri="{BB962C8B-B14F-4D97-AF65-F5344CB8AC3E}">
        <p14:creationId xmlns:p14="http://schemas.microsoft.com/office/powerpoint/2010/main" val="170750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708"/>
            <a:ext cx="7620000" cy="1143000"/>
          </a:xfrm>
        </p:spPr>
        <p:txBody>
          <a:bodyPr/>
          <a:lstStyle/>
          <a:p>
            <a:r>
              <a:rPr lang="en-US" sz="4000" dirty="0" smtClean="0"/>
              <a:t>Be An Example of Good Family Life</a:t>
            </a:r>
            <a:endParaRPr lang="en-US" sz="4000" dirty="0"/>
          </a:p>
        </p:txBody>
      </p:sp>
      <p:sp>
        <p:nvSpPr>
          <p:cNvPr id="3" name="Content Placeholder 2"/>
          <p:cNvSpPr>
            <a:spLocks noGrp="1"/>
          </p:cNvSpPr>
          <p:nvPr>
            <p:ph idx="1"/>
          </p:nvPr>
        </p:nvSpPr>
        <p:spPr>
          <a:xfrm>
            <a:off x="457200" y="956040"/>
            <a:ext cx="7620000" cy="2025499"/>
          </a:xfrm>
        </p:spPr>
        <p:txBody>
          <a:bodyPr>
            <a:noAutofit/>
          </a:bodyPr>
          <a:lstStyle/>
          <a:p>
            <a:r>
              <a:rPr lang="en-US" sz="2800" dirty="0"/>
              <a:t>Do your part to make your home a holy place where others can feel the Spirit (see D&amp;C 88:119) and where they can see what God’s plan for families is all about. Consider inviting friends over when your family spends time together so they can see the joy of family friendships.</a:t>
            </a:r>
          </a:p>
        </p:txBody>
      </p:sp>
      <p:pic>
        <p:nvPicPr>
          <p:cNvPr id="4" name="Picture 3" descr="familyfu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319" y="3598811"/>
            <a:ext cx="4852998" cy="3140175"/>
          </a:xfrm>
          <a:prstGeom prst="rect">
            <a:avLst/>
          </a:prstGeom>
        </p:spPr>
      </p:pic>
    </p:spTree>
    <p:extLst>
      <p:ext uri="{BB962C8B-B14F-4D97-AF65-F5344CB8AC3E}">
        <p14:creationId xmlns:p14="http://schemas.microsoft.com/office/powerpoint/2010/main" val="1149905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ssip.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6180" y="753590"/>
            <a:ext cx="3110893" cy="47782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165670" y="124974"/>
            <a:ext cx="7620000" cy="628616"/>
          </a:xfrm>
        </p:spPr>
        <p:txBody>
          <a:bodyPr/>
          <a:lstStyle/>
          <a:p>
            <a:r>
              <a:rPr lang="en-US" dirty="0" smtClean="0"/>
              <a:t>Stand Up For Your Family</a:t>
            </a:r>
            <a:endParaRPr lang="en-US" dirty="0"/>
          </a:p>
        </p:txBody>
      </p:sp>
      <p:sp>
        <p:nvSpPr>
          <p:cNvPr id="3" name="Content Placeholder 2"/>
          <p:cNvSpPr>
            <a:spLocks noGrp="1"/>
          </p:cNvSpPr>
          <p:nvPr>
            <p:ph idx="1"/>
          </p:nvPr>
        </p:nvSpPr>
        <p:spPr>
          <a:xfrm>
            <a:off x="165670" y="753590"/>
            <a:ext cx="5393440" cy="3074559"/>
          </a:xfrm>
        </p:spPr>
        <p:txBody>
          <a:bodyPr>
            <a:noAutofit/>
          </a:bodyPr>
          <a:lstStyle/>
          <a:p>
            <a:pPr marL="114300" indent="0">
              <a:buNone/>
            </a:pPr>
            <a:r>
              <a:rPr lang="en-US" sz="2700" dirty="0" smtClean="0"/>
              <a:t>When conversations come up in school, work, and other activities—or even in text messages, e-mails, social networking sites, or online articles—where truths about the family are attacked, have the courage to defend the doctrines about Heavenly Father’s plan for families. The world continues to attack these eternal doctrines, and it’s up to you to be a voice of truth. The Spirit will help you know what to say.</a:t>
            </a:r>
            <a:endParaRPr lang="en-US" sz="2700" dirty="0"/>
          </a:p>
        </p:txBody>
      </p:sp>
    </p:spTree>
    <p:extLst>
      <p:ext uri="{BB962C8B-B14F-4D97-AF65-F5344CB8AC3E}">
        <p14:creationId xmlns:p14="http://schemas.microsoft.com/office/powerpoint/2010/main" val="3556452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299" y="1"/>
            <a:ext cx="8265035" cy="866446"/>
          </a:xfrm>
        </p:spPr>
        <p:txBody>
          <a:bodyPr/>
          <a:lstStyle/>
          <a:p>
            <a:r>
              <a:rPr lang="en-US" sz="3600" dirty="0" smtClean="0"/>
              <a:t>Be  Aware of How Media Portrays Families</a:t>
            </a:r>
            <a:endParaRPr lang="en-US" sz="3600" dirty="0"/>
          </a:p>
        </p:txBody>
      </p:sp>
      <p:sp>
        <p:nvSpPr>
          <p:cNvPr id="3" name="Content Placeholder 2"/>
          <p:cNvSpPr>
            <a:spLocks noGrp="1"/>
          </p:cNvSpPr>
          <p:nvPr>
            <p:ph idx="1"/>
          </p:nvPr>
        </p:nvSpPr>
        <p:spPr>
          <a:xfrm>
            <a:off x="239299" y="736183"/>
            <a:ext cx="8265035" cy="4325072"/>
          </a:xfrm>
        </p:spPr>
        <p:txBody>
          <a:bodyPr>
            <a:normAutofit/>
          </a:bodyPr>
          <a:lstStyle/>
          <a:p>
            <a:pPr marL="114300" indent="0">
              <a:buNone/>
            </a:pPr>
            <a:r>
              <a:rPr lang="en-US" sz="2400" dirty="0"/>
              <a:t>“Satan uses media to deceive you by making what is wrong and evil look normal, humorous, or exciting. He tries to mislead you into thinking that breaking God’s commandments is acceptable and has no negative consequences for you or others. … Have the courage to walk out of a movie, change your music, or turn off a computer, television, or mobile device if what you see or hear drives away the Spirit” ([2011], 11).</a:t>
            </a:r>
          </a:p>
          <a:p>
            <a:pPr marL="114300" indent="0">
              <a:buNone/>
            </a:pPr>
            <a:r>
              <a:rPr lang="en-US" sz="2400" dirty="0"/>
              <a:t>When you choose media that support the principles of an eternal family, it will be easier to strengthen the family and also prepare for a future temple marriage.</a:t>
            </a:r>
          </a:p>
        </p:txBody>
      </p:sp>
      <p:pic>
        <p:nvPicPr>
          <p:cNvPr id="5" name="Picture 4" descr="tv.jpg"/>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15241" y1="91667" x2="15241" y2="91667"/>
                        <a14:foregroundMark x1="25329" y1="89792" x2="25329" y2="89792"/>
                        <a14:foregroundMark x1="68640" y1="94271" x2="68640" y2="94271"/>
                        <a14:foregroundMark x1="77412" y1="91667" x2="77412" y2="91667"/>
                        <a14:foregroundMark x1="75329" y1="60938" x2="75329" y2="60938"/>
                        <a14:foregroundMark x1="72588" y1="44271" x2="72588" y2="44271"/>
                        <a14:foregroundMark x1="41557" y1="21771" x2="41557" y2="21771"/>
                        <a14:foregroundMark x1="32785" y1="26250" x2="32785" y2="26250"/>
                        <a14:foregroundMark x1="46930" y1="23750" x2="46930" y2="23750"/>
                        <a14:foregroundMark x1="70614" y1="5104" x2="50329" y2="23750"/>
                      </a14:backgroundRemoval>
                    </a14:imgEffect>
                  </a14:imgLayer>
                </a14:imgProps>
              </a:ext>
              <a:ext uri="{28A0092B-C50C-407E-A947-70E740481C1C}">
                <a14:useLocalDpi xmlns:a14="http://schemas.microsoft.com/office/drawing/2010/main" val="0"/>
              </a:ext>
            </a:extLst>
          </a:blip>
          <a:stretch>
            <a:fillRect/>
          </a:stretch>
        </p:blipFill>
        <p:spPr>
          <a:xfrm>
            <a:off x="5834513" y="4104216"/>
            <a:ext cx="2569124" cy="2704341"/>
          </a:xfrm>
          <a:prstGeom prst="rect">
            <a:avLst/>
          </a:prstGeom>
        </p:spPr>
      </p:pic>
      <p:pic>
        <p:nvPicPr>
          <p:cNvPr id="6" name="Picture 5" descr="movie.jpg"/>
          <p:cNvPicPr>
            <a:picLocks noChangeAspect="1"/>
          </p:cNvPicPr>
          <p:nvPr/>
        </p:nvPicPr>
        <p:blipFill>
          <a:blip r:embed="rId4">
            <a:extLst>
              <a:ext uri="{BEBA8EAE-BF5A-486C-A8C5-ECC9F3942E4B}">
                <a14:imgProps xmlns:a14="http://schemas.microsoft.com/office/drawing/2010/main">
                  <a14:imgLayer r:embed="rId5">
                    <a14:imgEffect>
                      <a14:backgroundRemoval t="2268" b="97279" l="5521" r="94896">
                        <a14:foregroundMark x1="51875" y1="9297" x2="51875" y2="9297"/>
                        <a14:foregroundMark x1="62292" y1="14512" x2="62292" y2="14512"/>
                        <a14:foregroundMark x1="57917" y1="11451" x2="57917" y2="11451"/>
                        <a14:foregroundMark x1="48229" y1="7937" x2="65938" y2="15873"/>
                      </a14:backgroundRemoval>
                    </a14:imgEffect>
                  </a14:imgLayer>
                </a14:imgProps>
              </a:ext>
              <a:ext uri="{28A0092B-C50C-407E-A947-70E740481C1C}">
                <a14:useLocalDpi xmlns:a14="http://schemas.microsoft.com/office/drawing/2010/main" val="0"/>
              </a:ext>
            </a:extLst>
          </a:blip>
          <a:stretch>
            <a:fillRect/>
          </a:stretch>
        </p:blipFill>
        <p:spPr>
          <a:xfrm>
            <a:off x="239298" y="4324072"/>
            <a:ext cx="2624241" cy="2411021"/>
          </a:xfrm>
          <a:prstGeom prst="rect">
            <a:avLst/>
          </a:prstGeom>
        </p:spPr>
      </p:pic>
      <p:pic>
        <p:nvPicPr>
          <p:cNvPr id="7" name="Picture 6" descr="ipad.png"/>
          <p:cNvPicPr>
            <a:picLocks noChangeAspect="1"/>
          </p:cNvPicPr>
          <p:nvPr/>
        </p:nvPicPr>
        <p:blipFill>
          <a:blip r:embed="rId6">
            <a:extLst>
              <a:ext uri="{BEBA8EAE-BF5A-486C-A8C5-ECC9F3942E4B}">
                <a14:imgProps xmlns:a14="http://schemas.microsoft.com/office/drawing/2010/main">
                  <a14:imgLayer r:embed="rId7">
                    <a14:imgEffect>
                      <a14:backgroundRemoval t="472" b="90000" l="10000" r="90000"/>
                    </a14:imgEffect>
                  </a14:imgLayer>
                </a14:imgProps>
              </a:ext>
              <a:ext uri="{28A0092B-C50C-407E-A947-70E740481C1C}">
                <a14:useLocalDpi xmlns:a14="http://schemas.microsoft.com/office/drawing/2010/main" val="0"/>
              </a:ext>
            </a:extLst>
          </a:blip>
          <a:stretch>
            <a:fillRect/>
          </a:stretch>
        </p:blipFill>
        <p:spPr>
          <a:xfrm>
            <a:off x="3029208" y="4452904"/>
            <a:ext cx="2597408" cy="2577116"/>
          </a:xfrm>
          <a:prstGeom prst="rect">
            <a:avLst/>
          </a:prstGeom>
        </p:spPr>
      </p:pic>
    </p:spTree>
    <p:extLst>
      <p:ext uri="{BB962C8B-B14F-4D97-AF65-F5344CB8AC3E}">
        <p14:creationId xmlns:p14="http://schemas.microsoft.com/office/powerpoint/2010/main" val="3979853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30" y="36809"/>
            <a:ext cx="8507327" cy="700804"/>
          </a:xfrm>
        </p:spPr>
        <p:txBody>
          <a:bodyPr/>
          <a:lstStyle/>
          <a:p>
            <a:r>
              <a:rPr lang="en-US" sz="2600" dirty="0" smtClean="0"/>
              <a:t>Develop Habits Today That You Want In Your Future Family</a:t>
            </a:r>
            <a:endParaRPr lang="en-US" sz="2600" dirty="0"/>
          </a:p>
        </p:txBody>
      </p:sp>
      <p:sp>
        <p:nvSpPr>
          <p:cNvPr id="3" name="Content Placeholder 2"/>
          <p:cNvSpPr>
            <a:spLocks noGrp="1"/>
          </p:cNvSpPr>
          <p:nvPr>
            <p:ph idx="1"/>
          </p:nvPr>
        </p:nvSpPr>
        <p:spPr>
          <a:xfrm>
            <a:off x="291530" y="680021"/>
            <a:ext cx="7918281" cy="2907434"/>
          </a:xfrm>
        </p:spPr>
        <p:txBody>
          <a:bodyPr>
            <a:noAutofit/>
          </a:bodyPr>
          <a:lstStyle/>
          <a:p>
            <a:r>
              <a:rPr lang="en-US" sz="2400" dirty="0"/>
              <a:t>Even if you don’t come from a strong family, you can make your future family strong as you prepare for and worthily marry in the temple and seek to raise a righteous family of your own. Think about the types of things you want to do in your future family, and start those habits today. For example, even if your family doesn’t have daily scripture study, you can study the scriptures on your own each day. </a:t>
            </a:r>
          </a:p>
        </p:txBody>
      </p:sp>
      <p:pic>
        <p:nvPicPr>
          <p:cNvPr id="4" name="Picture 3" descr="family-scripture-stud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603" y="3587455"/>
            <a:ext cx="4573208" cy="3086498"/>
          </a:xfrm>
          <a:prstGeom prst="rect">
            <a:avLst/>
          </a:prstGeom>
          <a:ln>
            <a:noFill/>
          </a:ln>
          <a:effectLst>
            <a:softEdge rad="112500"/>
          </a:effectLst>
        </p:spPr>
      </p:pic>
      <p:sp>
        <p:nvSpPr>
          <p:cNvPr id="5" name="TextBox 4"/>
          <p:cNvSpPr txBox="1"/>
          <p:nvPr/>
        </p:nvSpPr>
        <p:spPr>
          <a:xfrm>
            <a:off x="154565" y="4067407"/>
            <a:ext cx="3482038" cy="1569660"/>
          </a:xfrm>
          <a:prstGeom prst="rect">
            <a:avLst/>
          </a:prstGeom>
          <a:noFill/>
        </p:spPr>
        <p:txBody>
          <a:bodyPr wrap="square" rtlCol="0">
            <a:spAutoFit/>
          </a:bodyPr>
          <a:lstStyle/>
          <a:p>
            <a:r>
              <a:rPr lang="en-US" sz="2400" dirty="0"/>
              <a:t>By forming that habit now, it will be easy to hold family scripture study when you get married.</a:t>
            </a:r>
            <a:endParaRPr lang="en-US" sz="2400" dirty="0"/>
          </a:p>
        </p:txBody>
      </p:sp>
    </p:spTree>
    <p:extLst>
      <p:ext uri="{BB962C8B-B14F-4D97-AF65-F5344CB8AC3E}">
        <p14:creationId xmlns:p14="http://schemas.microsoft.com/office/powerpoint/2010/main" val="1670987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Defender of The Family</a:t>
            </a:r>
            <a:endParaRPr lang="en-US" dirty="0"/>
          </a:p>
        </p:txBody>
      </p:sp>
      <p:sp>
        <p:nvSpPr>
          <p:cNvPr id="3" name="Content Placeholder 2"/>
          <p:cNvSpPr>
            <a:spLocks noGrp="1"/>
          </p:cNvSpPr>
          <p:nvPr>
            <p:ph idx="1"/>
          </p:nvPr>
        </p:nvSpPr>
        <p:spPr>
          <a:xfrm>
            <a:off x="309939" y="1250513"/>
            <a:ext cx="7620000" cy="5043847"/>
          </a:xfrm>
        </p:spPr>
        <p:txBody>
          <a:bodyPr>
            <a:normAutofit fontScale="85000" lnSpcReduction="10000"/>
          </a:bodyPr>
          <a:lstStyle/>
          <a:p>
            <a:r>
              <a:rPr lang="en-US" sz="3200" dirty="0"/>
              <a:t>Sister Julie B. Beck, Relief Society general president, has said to the young members of the Church, “This generation will be called upon to </a:t>
            </a:r>
            <a:r>
              <a:rPr lang="en-US" sz="3200" b="1" dirty="0">
                <a:solidFill>
                  <a:srgbClr val="B465BB"/>
                </a:solidFill>
              </a:rPr>
              <a:t>defend the doctrine of the family </a:t>
            </a:r>
            <a:r>
              <a:rPr lang="en-US" sz="3200" dirty="0"/>
              <a:t>as never before” </a:t>
            </a:r>
            <a:r>
              <a:rPr lang="en-US" sz="1600" dirty="0"/>
              <a:t>(“Teaching the Doctrine of the Family,” Ensign, March 2011, 17). </a:t>
            </a:r>
            <a:endParaRPr lang="en-US" sz="1600" dirty="0" smtClean="0"/>
          </a:p>
          <a:p>
            <a:r>
              <a:rPr lang="en-US" sz="3200" dirty="0" smtClean="0"/>
              <a:t>When </a:t>
            </a:r>
            <a:r>
              <a:rPr lang="en-US" sz="3200" dirty="0"/>
              <a:t>you do this and live as a </a:t>
            </a:r>
            <a:r>
              <a:rPr lang="en-US" sz="3200" b="1" dirty="0">
                <a:solidFill>
                  <a:srgbClr val="B465BB"/>
                </a:solidFill>
              </a:rPr>
              <a:t>defender of the family</a:t>
            </a:r>
            <a:r>
              <a:rPr lang="en-US" sz="3200" dirty="0"/>
              <a:t>, you can change your future and your family’s future and also be a part of a generation that can change the future of the world as you protect the family together. Even if you don’t see immediate results, your actions will be an influence for good in supporting Heavenly Father’s plan for eternal families</a:t>
            </a:r>
            <a:r>
              <a:rPr lang="en-US" dirty="0"/>
              <a:t>.</a:t>
            </a:r>
          </a:p>
        </p:txBody>
      </p:sp>
    </p:spTree>
    <p:extLst>
      <p:ext uri="{BB962C8B-B14F-4D97-AF65-F5344CB8AC3E}">
        <p14:creationId xmlns:p14="http://schemas.microsoft.com/office/powerpoint/2010/main" val="1144092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fendfamily.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287" y="312493"/>
            <a:ext cx="4265513" cy="6398270"/>
          </a:xfrm>
          <a:prstGeom prst="rect">
            <a:avLst/>
          </a:prstGeom>
        </p:spPr>
      </p:pic>
    </p:spTree>
    <p:extLst>
      <p:ext uri="{BB962C8B-B14F-4D97-AF65-F5344CB8AC3E}">
        <p14:creationId xmlns:p14="http://schemas.microsoft.com/office/powerpoint/2010/main" val="2990096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29636"/>
          </a:xfrm>
        </p:spPr>
        <p:txBody>
          <a:bodyPr/>
          <a:lstStyle/>
          <a:p>
            <a:pPr algn="ctr"/>
            <a:r>
              <a:rPr lang="en-US" dirty="0" smtClean="0"/>
              <a:t>The Family</a:t>
            </a:r>
            <a:endParaRPr lang="en-US" dirty="0"/>
          </a:p>
        </p:txBody>
      </p:sp>
      <p:sp>
        <p:nvSpPr>
          <p:cNvPr id="3" name="Content Placeholder 2"/>
          <p:cNvSpPr>
            <a:spLocks noGrp="1"/>
          </p:cNvSpPr>
          <p:nvPr>
            <p:ph idx="1"/>
          </p:nvPr>
        </p:nvSpPr>
        <p:spPr>
          <a:xfrm>
            <a:off x="202484" y="1104274"/>
            <a:ext cx="7874716" cy="2246354"/>
          </a:xfrm>
        </p:spPr>
        <p:txBody>
          <a:bodyPr>
            <a:normAutofit/>
          </a:bodyPr>
          <a:lstStyle/>
          <a:p>
            <a:pPr marL="114300" indent="0" algn="ctr">
              <a:buNone/>
            </a:pPr>
            <a:r>
              <a:rPr lang="en-US" sz="2700" dirty="0"/>
              <a:t>The family is ordained of God and is central to His plan for the eternal destiny of His children. This divine plan makes it possible for individuals to return to His presence and for families to be united </a:t>
            </a:r>
            <a:r>
              <a:rPr lang="en-US" sz="2700" dirty="0" smtClean="0"/>
              <a:t>eternally</a:t>
            </a:r>
            <a:r>
              <a:rPr lang="en-US" sz="2700" dirty="0"/>
              <a:t>.</a:t>
            </a:r>
          </a:p>
        </p:txBody>
      </p:sp>
      <p:pic>
        <p:nvPicPr>
          <p:cNvPr id="5" name="Picture 4"/>
          <p:cNvPicPr>
            <a:picLocks noChangeAspect="1"/>
          </p:cNvPicPr>
          <p:nvPr/>
        </p:nvPicPr>
        <p:blipFill rotWithShape="1">
          <a:blip r:embed="rId2"/>
          <a:srcRect l="24782" t="17421" r="8537"/>
          <a:stretch/>
        </p:blipFill>
        <p:spPr>
          <a:xfrm>
            <a:off x="2521848" y="3018885"/>
            <a:ext cx="4252167" cy="35480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11932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a:t>
            </a:r>
            <a:endParaRPr lang="en-US" dirty="0"/>
          </a:p>
        </p:txBody>
      </p:sp>
      <p:sp>
        <p:nvSpPr>
          <p:cNvPr id="3" name="Content Placeholder 2"/>
          <p:cNvSpPr>
            <a:spLocks noGrp="1"/>
          </p:cNvSpPr>
          <p:nvPr>
            <p:ph idx="1"/>
          </p:nvPr>
        </p:nvSpPr>
        <p:spPr>
          <a:xfrm>
            <a:off x="457200" y="1600200"/>
            <a:ext cx="4114800" cy="4660900"/>
          </a:xfrm>
        </p:spPr>
        <p:txBody>
          <a:bodyPr>
            <a:normAutofit/>
          </a:bodyPr>
          <a:lstStyle/>
          <a:p>
            <a:r>
              <a:rPr lang="en-US" sz="2800" dirty="0"/>
              <a:t>Why is your family important to you? </a:t>
            </a:r>
            <a:endParaRPr lang="en-US" sz="2800" dirty="0" smtClean="0"/>
          </a:p>
          <a:p>
            <a:endParaRPr lang="en-US" sz="2800" dirty="0" smtClean="0"/>
          </a:p>
          <a:p>
            <a:r>
              <a:rPr lang="en-US" sz="2800" dirty="0" smtClean="0"/>
              <a:t>Why </a:t>
            </a:r>
            <a:r>
              <a:rPr lang="en-US" sz="2800" dirty="0"/>
              <a:t>do you think families are central to Heavenly Father’s plan of salvation?</a:t>
            </a:r>
          </a:p>
        </p:txBody>
      </p:sp>
      <p:pic>
        <p:nvPicPr>
          <p:cNvPr id="4" name="Picture 3"/>
          <p:cNvPicPr>
            <a:picLocks noChangeAspect="1"/>
          </p:cNvPicPr>
          <p:nvPr/>
        </p:nvPicPr>
        <p:blipFill>
          <a:blip r:embed="rId2"/>
          <a:stretch>
            <a:fillRect/>
          </a:stretch>
        </p:blipFill>
        <p:spPr>
          <a:xfrm>
            <a:off x="4572000" y="584200"/>
            <a:ext cx="3759200" cy="5676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87420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Families are Blessings</a:t>
            </a:r>
            <a:endParaRPr lang="en-US" dirty="0"/>
          </a:p>
        </p:txBody>
      </p:sp>
      <p:sp>
        <p:nvSpPr>
          <p:cNvPr id="3" name="Content Placeholder 2"/>
          <p:cNvSpPr>
            <a:spLocks noGrp="1"/>
          </p:cNvSpPr>
          <p:nvPr>
            <p:ph idx="1"/>
          </p:nvPr>
        </p:nvSpPr>
        <p:spPr/>
        <p:txBody>
          <a:bodyPr>
            <a:normAutofit/>
          </a:bodyPr>
          <a:lstStyle/>
          <a:p>
            <a:r>
              <a:rPr lang="en-US" sz="3200" dirty="0"/>
              <a:t>Being part of a family is a </a:t>
            </a:r>
            <a:r>
              <a:rPr lang="en-US" sz="3200" b="1" dirty="0">
                <a:solidFill>
                  <a:schemeClr val="tx2">
                    <a:lumMod val="50000"/>
                    <a:lumOff val="50000"/>
                  </a:schemeClr>
                </a:solidFill>
              </a:rPr>
              <a:t>great blessing</a:t>
            </a:r>
            <a:r>
              <a:rPr lang="en-US" sz="3200" dirty="0"/>
              <a:t>. Your family can provide you with </a:t>
            </a:r>
            <a:r>
              <a:rPr lang="en-US" sz="3200" b="1" dirty="0">
                <a:solidFill>
                  <a:srgbClr val="B465BB"/>
                </a:solidFill>
              </a:rPr>
              <a:t>companionship and happiness</a:t>
            </a:r>
            <a:r>
              <a:rPr lang="en-US" sz="3200" dirty="0"/>
              <a:t>, help you </a:t>
            </a:r>
            <a:r>
              <a:rPr lang="en-US" sz="3200" b="1" dirty="0">
                <a:solidFill>
                  <a:srgbClr val="B465BB"/>
                </a:solidFill>
              </a:rPr>
              <a:t>learn correct principles </a:t>
            </a:r>
            <a:r>
              <a:rPr lang="en-US" sz="3200" dirty="0"/>
              <a:t>in a loving atmosphere, and help you </a:t>
            </a:r>
            <a:r>
              <a:rPr lang="en-US" sz="3200" b="1" dirty="0">
                <a:solidFill>
                  <a:srgbClr val="B465BB"/>
                </a:solidFill>
              </a:rPr>
              <a:t>prepare for eternal life.</a:t>
            </a:r>
          </a:p>
        </p:txBody>
      </p:sp>
    </p:spTree>
    <p:extLst>
      <p:ext uri="{BB962C8B-B14F-4D97-AF65-F5344CB8AC3E}">
        <p14:creationId xmlns:p14="http://schemas.microsoft.com/office/powerpoint/2010/main" val="3690768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Your Part!</a:t>
            </a:r>
            <a:endParaRPr lang="en-US" dirty="0"/>
          </a:p>
        </p:txBody>
      </p:sp>
      <p:sp>
        <p:nvSpPr>
          <p:cNvPr id="3" name="Content Placeholder 2"/>
          <p:cNvSpPr>
            <a:spLocks noGrp="1"/>
          </p:cNvSpPr>
          <p:nvPr>
            <p:ph idx="1"/>
          </p:nvPr>
        </p:nvSpPr>
        <p:spPr>
          <a:xfrm>
            <a:off x="457200" y="1232109"/>
            <a:ext cx="7620000" cy="2393590"/>
          </a:xfrm>
        </p:spPr>
        <p:txBody>
          <a:bodyPr>
            <a:noAutofit/>
          </a:bodyPr>
          <a:lstStyle/>
          <a:p>
            <a:r>
              <a:rPr lang="en-US" sz="2500" dirty="0"/>
              <a:t>Strong families require effort. Your family will be blessed as you do your part to strengthen it. Be cheerful, helpful, and considerate of family members. Many problems in the home come from family members speaking and acting selfishly or unkindly. Seek to be a peacemaker rather than to tease, fight, and quarrel.</a:t>
            </a:r>
          </a:p>
        </p:txBody>
      </p:sp>
      <p:pic>
        <p:nvPicPr>
          <p:cNvPr id="5" name="Picture 4"/>
          <p:cNvPicPr>
            <a:picLocks noChangeAspect="1"/>
          </p:cNvPicPr>
          <p:nvPr/>
        </p:nvPicPr>
        <p:blipFill>
          <a:blip r:embed="rId2"/>
          <a:stretch>
            <a:fillRect/>
          </a:stretch>
        </p:blipFill>
        <p:spPr>
          <a:xfrm>
            <a:off x="2466625" y="3993790"/>
            <a:ext cx="3331786" cy="2657055"/>
          </a:xfrm>
          <a:prstGeom prst="rect">
            <a:avLst/>
          </a:prstGeom>
        </p:spPr>
      </p:pic>
    </p:spTree>
    <p:extLst>
      <p:ext uri="{BB962C8B-B14F-4D97-AF65-F5344CB8AC3E}">
        <p14:creationId xmlns:p14="http://schemas.microsoft.com/office/powerpoint/2010/main" val="438617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Love</a:t>
            </a:r>
            <a:endParaRPr lang="en-US" dirty="0"/>
          </a:p>
        </p:txBody>
      </p:sp>
      <p:sp>
        <p:nvSpPr>
          <p:cNvPr id="3" name="Content Placeholder 2"/>
          <p:cNvSpPr>
            <a:spLocks noGrp="1"/>
          </p:cNvSpPr>
          <p:nvPr>
            <p:ph idx="1"/>
          </p:nvPr>
        </p:nvSpPr>
        <p:spPr>
          <a:xfrm>
            <a:off x="457200" y="1310974"/>
            <a:ext cx="7620000" cy="1841453"/>
          </a:xfrm>
        </p:spPr>
        <p:txBody>
          <a:bodyPr/>
          <a:lstStyle/>
          <a:p>
            <a:r>
              <a:rPr lang="en-US" sz="2800" dirty="0"/>
              <a:t>Show love for your family members each day. </a:t>
            </a:r>
            <a:r>
              <a:rPr lang="en-US" sz="2800" b="1" dirty="0">
                <a:solidFill>
                  <a:srgbClr val="B465BB"/>
                </a:solidFill>
              </a:rPr>
              <a:t>Share your testimony with your family through words and actions. </a:t>
            </a:r>
            <a:r>
              <a:rPr lang="en-US" sz="2800" dirty="0"/>
              <a:t>Your righteous example can make a difference in strengthening your family.</a:t>
            </a:r>
          </a:p>
          <a:p>
            <a:endParaRPr lang="en-US" dirty="0"/>
          </a:p>
        </p:txBody>
      </p:sp>
      <p:pic>
        <p:nvPicPr>
          <p:cNvPr id="5" name="Picture 4"/>
          <p:cNvPicPr>
            <a:picLocks noChangeAspect="1"/>
          </p:cNvPicPr>
          <p:nvPr/>
        </p:nvPicPr>
        <p:blipFill>
          <a:blip r:embed="rId2"/>
          <a:stretch>
            <a:fillRect/>
          </a:stretch>
        </p:blipFill>
        <p:spPr>
          <a:xfrm>
            <a:off x="2745201" y="3152426"/>
            <a:ext cx="2876239" cy="3451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28984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Honor &amp; Obey</a:t>
            </a:r>
            <a:endParaRPr lang="en-US" dirty="0"/>
          </a:p>
        </p:txBody>
      </p:sp>
      <p:sp>
        <p:nvSpPr>
          <p:cNvPr id="3" name="Content Placeholder 2"/>
          <p:cNvSpPr>
            <a:spLocks noGrp="1"/>
          </p:cNvSpPr>
          <p:nvPr>
            <p:ph idx="1"/>
          </p:nvPr>
        </p:nvSpPr>
        <p:spPr>
          <a:xfrm>
            <a:off x="457200" y="1600200"/>
            <a:ext cx="7620000" cy="1289316"/>
          </a:xfrm>
        </p:spPr>
        <p:txBody>
          <a:bodyPr>
            <a:noAutofit/>
          </a:bodyPr>
          <a:lstStyle/>
          <a:p>
            <a:r>
              <a:rPr lang="en-US" sz="2800" dirty="0"/>
              <a:t>Honor your parents by showing love and respect for them. Obey them as they lead you in righteousness. Willingly help in your home.</a:t>
            </a:r>
          </a:p>
        </p:txBody>
      </p:sp>
      <p:pic>
        <p:nvPicPr>
          <p:cNvPr id="4" name="Picture 3"/>
          <p:cNvPicPr>
            <a:picLocks noChangeAspect="1"/>
          </p:cNvPicPr>
          <p:nvPr/>
        </p:nvPicPr>
        <p:blipFill>
          <a:blip r:embed="rId2"/>
          <a:stretch>
            <a:fillRect/>
          </a:stretch>
        </p:blipFill>
        <p:spPr>
          <a:xfrm>
            <a:off x="1790682" y="2995931"/>
            <a:ext cx="4964927" cy="3862069"/>
          </a:xfrm>
          <a:prstGeom prst="rect">
            <a:avLst/>
          </a:prstGeom>
        </p:spPr>
      </p:pic>
    </p:spTree>
    <p:extLst>
      <p:ext uri="{BB962C8B-B14F-4D97-AF65-F5344CB8AC3E}">
        <p14:creationId xmlns:p14="http://schemas.microsoft.com/office/powerpoint/2010/main" val="9926644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Strengthen &amp; Unify</a:t>
            </a:r>
            <a:endParaRPr lang="en-US" dirty="0"/>
          </a:p>
        </p:txBody>
      </p:sp>
      <p:sp>
        <p:nvSpPr>
          <p:cNvPr id="3" name="Content Placeholder 2"/>
          <p:cNvSpPr>
            <a:spLocks noGrp="1"/>
          </p:cNvSpPr>
          <p:nvPr>
            <p:ph idx="1"/>
          </p:nvPr>
        </p:nvSpPr>
        <p:spPr>
          <a:xfrm>
            <a:off x="309939" y="1213704"/>
            <a:ext cx="7620000" cy="1988690"/>
          </a:xfrm>
        </p:spPr>
        <p:txBody>
          <a:bodyPr>
            <a:noAutofit/>
          </a:bodyPr>
          <a:lstStyle/>
          <a:p>
            <a:r>
              <a:rPr lang="en-US" sz="2800" dirty="0"/>
              <a:t>Participate in wholesome family activities and traditions. Join your family in family prayer, family scripture study, and family home evenings. Keeping these commandments strengthens and unifies families.</a:t>
            </a:r>
          </a:p>
        </p:txBody>
      </p:sp>
      <p:pic>
        <p:nvPicPr>
          <p:cNvPr id="5" name="Picture 4"/>
          <p:cNvPicPr>
            <a:picLocks noChangeAspect="1"/>
          </p:cNvPicPr>
          <p:nvPr/>
        </p:nvPicPr>
        <p:blipFill rotWithShape="1">
          <a:blip r:embed="rId2"/>
          <a:srcRect l="7995" t="10981" b="9682"/>
          <a:stretch/>
        </p:blipFill>
        <p:spPr>
          <a:xfrm>
            <a:off x="1817963" y="3552081"/>
            <a:ext cx="5114402" cy="3073561"/>
          </a:xfrm>
          <a:prstGeom prst="rect">
            <a:avLst/>
          </a:prstGeom>
          <a:ln>
            <a:noFill/>
          </a:ln>
          <a:effectLst>
            <a:softEdge rad="112500"/>
          </a:effectLst>
        </p:spPr>
      </p:pic>
    </p:spTree>
    <p:extLst>
      <p:ext uri="{BB962C8B-B14F-4D97-AF65-F5344CB8AC3E}">
        <p14:creationId xmlns:p14="http://schemas.microsoft.com/office/powerpoint/2010/main" val="4243965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7884" cy="1143000"/>
          </a:xfrm>
        </p:spPr>
        <p:txBody>
          <a:bodyPr/>
          <a:lstStyle/>
          <a:p>
            <a:r>
              <a:rPr lang="en-US" dirty="0" smtClean="0"/>
              <a:t>Be an Example To Your Family</a:t>
            </a:r>
            <a:endParaRPr lang="en-US" dirty="0"/>
          </a:p>
        </p:txBody>
      </p:sp>
      <p:sp>
        <p:nvSpPr>
          <p:cNvPr id="3" name="Content Placeholder 2"/>
          <p:cNvSpPr>
            <a:spLocks noGrp="1"/>
          </p:cNvSpPr>
          <p:nvPr>
            <p:ph idx="1"/>
          </p:nvPr>
        </p:nvSpPr>
        <p:spPr>
          <a:xfrm>
            <a:off x="217900" y="2005101"/>
            <a:ext cx="4074700" cy="3516268"/>
          </a:xfrm>
        </p:spPr>
        <p:txBody>
          <a:bodyPr>
            <a:normAutofit/>
          </a:bodyPr>
          <a:lstStyle/>
          <a:p>
            <a:pPr marL="114300" indent="0" algn="ctr">
              <a:buNone/>
            </a:pPr>
            <a:r>
              <a:rPr lang="en-US" sz="2800" dirty="0"/>
              <a:t>If your family does not do these things together, pray and study the scriptures yourself. Your example may encourage your family members to join you.</a:t>
            </a:r>
          </a:p>
        </p:txBody>
      </p:sp>
      <p:pic>
        <p:nvPicPr>
          <p:cNvPr id="4" name="Picture 3"/>
          <p:cNvPicPr>
            <a:picLocks noChangeAspect="1"/>
          </p:cNvPicPr>
          <p:nvPr/>
        </p:nvPicPr>
        <p:blipFill>
          <a:blip r:embed="rId2"/>
          <a:stretch>
            <a:fillRect/>
          </a:stretch>
        </p:blipFill>
        <p:spPr>
          <a:xfrm>
            <a:off x="4495084" y="676223"/>
            <a:ext cx="3784600" cy="5676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773505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1251</TotalTime>
  <Words>1043</Words>
  <Application>Microsoft Macintosh PowerPoint</Application>
  <PresentationFormat>On-screen Show (4:3)</PresentationFormat>
  <Paragraphs>42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Adjacency</vt:lpstr>
      <vt:lpstr>Why Is Family Important?</vt:lpstr>
      <vt:lpstr>The Family</vt:lpstr>
      <vt:lpstr>Family</vt:lpstr>
      <vt:lpstr>Families are Blessings</vt:lpstr>
      <vt:lpstr>Do Your Part!</vt:lpstr>
      <vt:lpstr>Show Love</vt:lpstr>
      <vt:lpstr>Honor &amp; Obey</vt:lpstr>
      <vt:lpstr>Strengthen &amp; Unify</vt:lpstr>
      <vt:lpstr>Be an Example To Your Family</vt:lpstr>
      <vt:lpstr>Be An Example To Those Around You!</vt:lpstr>
      <vt:lpstr>Defend The Family!</vt:lpstr>
      <vt:lpstr>Put Family Time First</vt:lpstr>
      <vt:lpstr>Strengthen Family Members</vt:lpstr>
      <vt:lpstr>Be An Example of Good Family Life</vt:lpstr>
      <vt:lpstr>Stand Up For Your Family</vt:lpstr>
      <vt:lpstr>Be  Aware of How Media Portrays Families</vt:lpstr>
      <vt:lpstr>Develop Habits Today That You Want In Your Future Family</vt:lpstr>
      <vt:lpstr>Defender of The Family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are family&amp;</dc:title>
  <dc:creator>Jennifer Middleton</dc:creator>
  <cp:lastModifiedBy>Jennifer Middleton</cp:lastModifiedBy>
  <cp:revision>13</cp:revision>
  <dcterms:created xsi:type="dcterms:W3CDTF">2014-07-25T18:43:06Z</dcterms:created>
  <dcterms:modified xsi:type="dcterms:W3CDTF">2014-07-29T15:08:14Z</dcterms:modified>
</cp:coreProperties>
</file>