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70" r:id="rId3"/>
    <p:sldId id="271" r:id="rId4"/>
    <p:sldId id="257" r:id="rId5"/>
    <p:sldId id="262" r:id="rId6"/>
    <p:sldId id="258" r:id="rId7"/>
    <p:sldId id="272" r:id="rId8"/>
    <p:sldId id="273" r:id="rId9"/>
    <p:sldId id="266" r:id="rId10"/>
    <p:sldId id="274" r:id="rId11"/>
    <p:sldId id="275" r:id="rId12"/>
    <p:sldId id="259" r:id="rId13"/>
    <p:sldId id="276" r:id="rId14"/>
    <p:sldId id="277" r:id="rId15"/>
    <p:sldId id="263" r:id="rId16"/>
    <p:sldId id="279" r:id="rId17"/>
    <p:sldId id="280" r:id="rId18"/>
    <p:sldId id="278" r:id="rId19"/>
    <p:sldId id="261" r:id="rId20"/>
    <p:sldId id="267" r:id="rId21"/>
    <p:sldId id="268" r:id="rId22"/>
    <p:sldId id="269" r:id="rId23"/>
    <p:sldId id="281" r:id="rId24"/>
    <p:sldId id="282" r:id="rId25"/>
    <p:sldId id="283" r:id="rId26"/>
    <p:sldId id="260" r:id="rId27"/>
    <p:sldId id="285" r:id="rId28"/>
    <p:sldId id="284" r:id="rId29"/>
    <p:sldId id="28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5" d="100"/>
          <a:sy n="85" d="100"/>
        </p:scale>
        <p:origin x="-45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0C4CEC-16D5-4229-B4DE-FDE9B679D7E2}" type="datetimeFigureOut">
              <a:rPr lang="en-US" smtClean="0"/>
              <a:t>8/5/14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B55A4-72C2-A345-B053-C77158B3A136}" type="slidenum">
              <a:rPr lang="en-US" smtClean="0"/>
              <a:t>‹#›</a:t>
            </a:fld>
            <a:endParaRPr lang="en-US"/>
          </a:p>
        </p:txBody>
      </p:sp>
    </p:spTree>
    <p:extLst>
      <p:ext uri="{BB962C8B-B14F-4D97-AF65-F5344CB8AC3E}">
        <p14:creationId xmlns:p14="http://schemas.microsoft.com/office/powerpoint/2010/main" val="458645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0C4CEC-16D5-4229-B4DE-FDE9B679D7E2}" type="datetimeFigureOut">
              <a:rPr lang="en-US" smtClean="0"/>
              <a:t>8/5/14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extLst>
      <p:ext uri="{BB962C8B-B14F-4D97-AF65-F5344CB8AC3E}">
        <p14:creationId xmlns:p14="http://schemas.microsoft.com/office/powerpoint/2010/main" val="317165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0C4CEC-16D5-4229-B4DE-FDE9B679D7E2}" type="datetimeFigureOut">
              <a:rPr lang="en-US" smtClean="0"/>
              <a:t>8/5/14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extLst>
      <p:ext uri="{BB962C8B-B14F-4D97-AF65-F5344CB8AC3E}">
        <p14:creationId xmlns:p14="http://schemas.microsoft.com/office/powerpoint/2010/main" val="3868018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0C4CEC-16D5-4229-B4DE-FDE9B679D7E2}" type="datetimeFigureOut">
              <a:rPr lang="en-US" smtClean="0"/>
              <a:t>8/5/14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extLst>
      <p:ext uri="{BB962C8B-B14F-4D97-AF65-F5344CB8AC3E}">
        <p14:creationId xmlns:p14="http://schemas.microsoft.com/office/powerpoint/2010/main" val="164766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0C4CEC-16D5-4229-B4DE-FDE9B679D7E2}" type="datetimeFigureOut">
              <a:rPr lang="en-US" smtClean="0"/>
              <a:t>8/5/14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extLst>
      <p:ext uri="{BB962C8B-B14F-4D97-AF65-F5344CB8AC3E}">
        <p14:creationId xmlns:p14="http://schemas.microsoft.com/office/powerpoint/2010/main" val="283628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0C4CEC-16D5-4229-B4DE-FDE9B679D7E2}" type="datetimeFigureOut">
              <a:rPr lang="en-US" smtClean="0"/>
              <a:t>8/5/14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extLst>
      <p:ext uri="{BB962C8B-B14F-4D97-AF65-F5344CB8AC3E}">
        <p14:creationId xmlns:p14="http://schemas.microsoft.com/office/powerpoint/2010/main" val="1615340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0C4CEC-16D5-4229-B4DE-FDE9B679D7E2}" type="datetimeFigureOut">
              <a:rPr lang="en-US" smtClean="0"/>
              <a:t>8/5/14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BAE4E6-4D12-4A48-9B6B-6FA0B79BEE93}" type="slidenum">
              <a:rPr lang="en-US" smtClean="0"/>
              <a:t>‹#›</a:t>
            </a:fld>
            <a:endParaRPr lang="en-US"/>
          </a:p>
        </p:txBody>
      </p:sp>
    </p:spTree>
    <p:extLst>
      <p:ext uri="{BB962C8B-B14F-4D97-AF65-F5344CB8AC3E}">
        <p14:creationId xmlns:p14="http://schemas.microsoft.com/office/powerpoint/2010/main" val="109748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0C4CEC-16D5-4229-B4DE-FDE9B679D7E2}" type="datetimeFigureOut">
              <a:rPr lang="en-US" smtClean="0"/>
              <a:t>8/5/14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BAE4E6-4D12-4A48-9B6B-6FA0B79BEE93}" type="slidenum">
              <a:rPr lang="en-US" smtClean="0"/>
              <a:t>‹#›</a:t>
            </a:fld>
            <a:endParaRPr lang="en-US"/>
          </a:p>
        </p:txBody>
      </p:sp>
    </p:spTree>
    <p:extLst>
      <p:ext uri="{BB962C8B-B14F-4D97-AF65-F5344CB8AC3E}">
        <p14:creationId xmlns:p14="http://schemas.microsoft.com/office/powerpoint/2010/main" val="514300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C4CEC-16D5-4229-B4DE-FDE9B679D7E2}" type="datetimeFigureOut">
              <a:rPr lang="en-US" smtClean="0"/>
              <a:t>8/5/14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BAE4E6-4D12-4A48-9B6B-6FA0B79BEE93}" type="slidenum">
              <a:rPr lang="en-US" smtClean="0"/>
              <a:t>‹#›</a:t>
            </a:fld>
            <a:endParaRPr lang="en-US"/>
          </a:p>
        </p:txBody>
      </p:sp>
    </p:spTree>
    <p:extLst>
      <p:ext uri="{BB962C8B-B14F-4D97-AF65-F5344CB8AC3E}">
        <p14:creationId xmlns:p14="http://schemas.microsoft.com/office/powerpoint/2010/main" val="1438818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0C4CEC-16D5-4229-B4DE-FDE9B679D7E2}" type="datetimeFigureOut">
              <a:rPr lang="en-US" smtClean="0"/>
              <a:t>8/5/14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extLst>
      <p:ext uri="{BB962C8B-B14F-4D97-AF65-F5344CB8AC3E}">
        <p14:creationId xmlns:p14="http://schemas.microsoft.com/office/powerpoint/2010/main" val="55870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0C4CEC-16D5-4229-B4DE-FDE9B679D7E2}" type="datetimeFigureOut">
              <a:rPr lang="en-US" smtClean="0"/>
              <a:t>8/5/14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extLst>
      <p:ext uri="{BB962C8B-B14F-4D97-AF65-F5344CB8AC3E}">
        <p14:creationId xmlns:p14="http://schemas.microsoft.com/office/powerpoint/2010/main" val="32076333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C4CEC-16D5-4229-B4DE-FDE9B679D7E2}" type="datetimeFigureOut">
              <a:rPr lang="en-US" smtClean="0"/>
              <a:t>8/5/14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AE4E6-4D12-4A48-9B6B-6FA0B79BEE93}" type="slidenum">
              <a:rPr lang="en-US" smtClean="0"/>
              <a:t>‹#›</a:t>
            </a:fld>
            <a:endParaRPr lang="en-US"/>
          </a:p>
        </p:txBody>
      </p:sp>
    </p:spTree>
    <p:extLst>
      <p:ext uri="{BB962C8B-B14F-4D97-AF65-F5344CB8AC3E}">
        <p14:creationId xmlns:p14="http://schemas.microsoft.com/office/powerpoint/2010/main" val="1092669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microsoft.com/office/2007/relationships/hdphoto" Target="../media/hdphoto3.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microsoft.com/office/2007/relationships/hdphoto" Target="../media/hdphoto4.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56200" y="1288319"/>
            <a:ext cx="3661064" cy="3813293"/>
          </a:xfrm>
        </p:spPr>
        <p:txBody>
          <a:bodyPr/>
          <a:lstStyle/>
          <a:p>
            <a:r>
              <a:rPr lang="en-US" dirty="0" smtClean="0"/>
              <a:t>Why Is Temple Marriage Important?</a:t>
            </a:r>
            <a:endParaRPr lang="en-US" dirty="0"/>
          </a:p>
        </p:txBody>
      </p:sp>
      <p:pic>
        <p:nvPicPr>
          <p:cNvPr id="4" name="Picture 3" descr="newlyweds-washington-dc-temple-1107542-galle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48" y="584200"/>
            <a:ext cx="3784600" cy="5676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70078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0195"/>
          </a:xfrm>
        </p:spPr>
        <p:txBody>
          <a:bodyPr>
            <a:normAutofit fontScale="90000"/>
          </a:bodyPr>
          <a:lstStyle/>
          <a:p>
            <a:r>
              <a:rPr lang="en-US" dirty="0" smtClean="0">
                <a:solidFill>
                  <a:srgbClr val="297FD5"/>
                </a:solidFill>
              </a:rPr>
              <a:t>Doctrine of the Family...</a:t>
            </a:r>
            <a:endParaRPr lang="en-US" dirty="0">
              <a:solidFill>
                <a:srgbClr val="297FD5"/>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8" b="100000" l="0" r="100000">
                        <a14:foregroundMark x1="50769" y1="19828" x2="50769" y2="5065"/>
                        <a14:foregroundMark x1="75615" y1="41379" x2="74615" y2="24461"/>
                        <a14:foregroundMark x1="27462" y1="34159" x2="28231" y2="23060"/>
                      </a14:backgroundRemoval>
                    </a14:imgEffect>
                  </a14:imgLayer>
                </a14:imgProps>
              </a:ext>
            </a:extLst>
          </a:blip>
          <a:stretch>
            <a:fillRect/>
          </a:stretch>
        </p:blipFill>
        <p:spPr>
          <a:xfrm>
            <a:off x="1524002" y="2312442"/>
            <a:ext cx="6117166" cy="4366715"/>
          </a:xfrm>
          <a:prstGeom prst="rect">
            <a:avLst/>
          </a:prstGeom>
        </p:spPr>
      </p:pic>
      <p:sp>
        <p:nvSpPr>
          <p:cNvPr id="3" name="Content Placeholder 2"/>
          <p:cNvSpPr>
            <a:spLocks noGrp="1"/>
          </p:cNvSpPr>
          <p:nvPr>
            <p:ph idx="1"/>
          </p:nvPr>
        </p:nvSpPr>
        <p:spPr>
          <a:xfrm>
            <a:off x="457200" y="720195"/>
            <a:ext cx="8229600" cy="3500967"/>
          </a:xfrm>
        </p:spPr>
        <p:txBody>
          <a:bodyPr>
            <a:normAutofit lnSpcReduction="10000"/>
          </a:bodyPr>
          <a:lstStyle/>
          <a:p>
            <a:pPr marL="0" indent="0" algn="ctr">
              <a:buNone/>
            </a:pPr>
            <a:r>
              <a:rPr lang="en-US" dirty="0" smtClean="0"/>
              <a:t>The family proclamation also states: “The divine plan of happiness enables family relationships to be perpetuated beyond the grave. Sacred ordinances and covenants available in holy temples make it possible for individuals to return to the presence of God and for families to be united eternally.”</a:t>
            </a:r>
            <a:endParaRPr lang="en-US" dirty="0"/>
          </a:p>
        </p:txBody>
      </p:sp>
    </p:spTree>
    <p:extLst>
      <p:ext uri="{BB962C8B-B14F-4D97-AF65-F5344CB8AC3E}">
        <p14:creationId xmlns:p14="http://schemas.microsoft.com/office/powerpoint/2010/main" val="20969161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943"/>
            <a:ext cx="8229600" cy="783695"/>
          </a:xfrm>
        </p:spPr>
        <p:txBody>
          <a:bodyPr/>
          <a:lstStyle/>
          <a:p>
            <a:r>
              <a:rPr lang="en-US" dirty="0" smtClean="0">
                <a:solidFill>
                  <a:srgbClr val="297FD5"/>
                </a:solidFill>
              </a:rPr>
              <a:t>What Happens When We Die?</a:t>
            </a:r>
            <a:endParaRPr lang="en-US" dirty="0">
              <a:solidFill>
                <a:srgbClr val="297FD5"/>
              </a:solidFill>
            </a:endParaRPr>
          </a:p>
        </p:txBody>
      </p:sp>
      <p:pic>
        <p:nvPicPr>
          <p:cNvPr id="5" name="Picture 4"/>
          <p:cNvPicPr>
            <a:picLocks noChangeAspect="1"/>
          </p:cNvPicPr>
          <p:nvPr/>
        </p:nvPicPr>
        <p:blipFill>
          <a:blip r:embed="rId2"/>
          <a:stretch>
            <a:fillRect/>
          </a:stretch>
        </p:blipFill>
        <p:spPr>
          <a:xfrm>
            <a:off x="1837269" y="4068214"/>
            <a:ext cx="5274732" cy="2692851"/>
          </a:xfrm>
          <a:prstGeom prst="rect">
            <a:avLst/>
          </a:prstGeom>
          <a:ln>
            <a:noFill/>
          </a:ln>
          <a:effectLst>
            <a:softEdge rad="112500"/>
          </a:effectLst>
        </p:spPr>
      </p:pic>
      <p:sp>
        <p:nvSpPr>
          <p:cNvPr id="3" name="Content Placeholder 2"/>
          <p:cNvSpPr>
            <a:spLocks noGrp="1"/>
          </p:cNvSpPr>
          <p:nvPr>
            <p:ph idx="1"/>
          </p:nvPr>
        </p:nvSpPr>
        <p:spPr>
          <a:xfrm>
            <a:off x="457200" y="888677"/>
            <a:ext cx="8229600" cy="4525963"/>
          </a:xfrm>
        </p:spPr>
        <p:txBody>
          <a:bodyPr/>
          <a:lstStyle/>
          <a:p>
            <a:pPr marL="0" indent="0">
              <a:buNone/>
            </a:pPr>
            <a:r>
              <a:rPr lang="en-US" dirty="0"/>
              <a:t>But what happens to our families when we die? If you are married by the law of your state or country, will that law have any authority over you when you die? No, because those laws are made by man and have authority only as long as you live under that authority</a:t>
            </a:r>
            <a:r>
              <a:rPr lang="en-US" dirty="0" smtClean="0"/>
              <a:t>. </a:t>
            </a:r>
            <a:r>
              <a:rPr lang="en-US" sz="1400" dirty="0" smtClean="0"/>
              <a:t>August 2013 New Era</a:t>
            </a:r>
            <a:endParaRPr lang="en-US" sz="1400" dirty="0"/>
          </a:p>
        </p:txBody>
      </p:sp>
    </p:spTree>
    <p:extLst>
      <p:ext uri="{BB962C8B-B14F-4D97-AF65-F5344CB8AC3E}">
        <p14:creationId xmlns:p14="http://schemas.microsoft.com/office/powerpoint/2010/main" val="32564564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484" y="349888"/>
            <a:ext cx="8706818" cy="3258604"/>
          </a:xfrm>
        </p:spPr>
        <p:txBody>
          <a:bodyPr>
            <a:normAutofit/>
          </a:bodyPr>
          <a:lstStyle/>
          <a:p>
            <a:pPr marL="0" indent="0" algn="ctr">
              <a:buNone/>
            </a:pPr>
            <a:r>
              <a:rPr lang="en-US" sz="2800" dirty="0" smtClean="0"/>
              <a:t>For marriage relationships to continue after you die, those marriages must be sealed together in the right place with authority that lasts through the eternities. That place is the temple, &amp; that authority is the priesthood </a:t>
            </a:r>
            <a:r>
              <a:rPr lang="en-US" sz="1400" dirty="0" smtClean="0"/>
              <a:t>(D&amp;C 132:7, 15–19)</a:t>
            </a:r>
            <a:r>
              <a:rPr lang="en-US" sz="2800" dirty="0" smtClean="0"/>
              <a:t>. By choosing a temple marriage and keeping those covenants, you choose to be able to </a:t>
            </a:r>
            <a:br>
              <a:rPr lang="en-US" sz="2800" dirty="0" smtClean="0"/>
            </a:br>
            <a:r>
              <a:rPr lang="en-US" sz="2800" dirty="0" smtClean="0"/>
              <a:t>live forever with your spouse.</a:t>
            </a:r>
            <a:endParaRPr lang="en-US" sz="2800" dirty="0"/>
          </a:p>
        </p:txBody>
      </p:sp>
      <p:pic>
        <p:nvPicPr>
          <p:cNvPr id="4" name="Picture 3"/>
          <p:cNvPicPr>
            <a:picLocks noChangeAspect="1"/>
          </p:cNvPicPr>
          <p:nvPr/>
        </p:nvPicPr>
        <p:blipFill>
          <a:blip r:embed="rId2"/>
          <a:stretch>
            <a:fillRect/>
          </a:stretch>
        </p:blipFill>
        <p:spPr>
          <a:xfrm>
            <a:off x="2199153" y="3593901"/>
            <a:ext cx="4582813" cy="3064411"/>
          </a:xfrm>
          <a:prstGeom prst="rect">
            <a:avLst/>
          </a:prstGeom>
          <a:ln>
            <a:noFill/>
          </a:ln>
          <a:effectLst>
            <a:softEdge rad="112500"/>
          </a:effectLst>
        </p:spPr>
      </p:pic>
    </p:spTree>
    <p:extLst>
      <p:ext uri="{BB962C8B-B14F-4D97-AF65-F5344CB8AC3E}">
        <p14:creationId xmlns:p14="http://schemas.microsoft.com/office/powerpoint/2010/main" val="16002336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5165"/>
            <a:ext cx="8229600" cy="931335"/>
          </a:xfrm>
        </p:spPr>
        <p:txBody>
          <a:bodyPr/>
          <a:lstStyle/>
          <a:p>
            <a:r>
              <a:rPr lang="en-US" b="1" u="sng" dirty="0" smtClean="0">
                <a:solidFill>
                  <a:srgbClr val="297FD5"/>
                </a:solidFill>
              </a:rPr>
              <a:t>Temple Marriage Brings True Joy</a:t>
            </a:r>
            <a:endParaRPr lang="en-US" b="1" u="sng" dirty="0">
              <a:solidFill>
                <a:srgbClr val="297FD5"/>
              </a:solidFill>
            </a:endParaRPr>
          </a:p>
        </p:txBody>
      </p:sp>
      <p:sp>
        <p:nvSpPr>
          <p:cNvPr id="5" name="Rectangle 4"/>
          <p:cNvSpPr/>
          <p:nvPr/>
        </p:nvSpPr>
        <p:spPr>
          <a:xfrm>
            <a:off x="457200" y="1183839"/>
            <a:ext cx="8229600" cy="4708981"/>
          </a:xfrm>
          <a:prstGeom prst="rect">
            <a:avLst/>
          </a:prstGeom>
        </p:spPr>
        <p:txBody>
          <a:bodyPr wrap="square">
            <a:spAutoFit/>
          </a:bodyPr>
          <a:lstStyle/>
          <a:p>
            <a:pPr algn="ctr"/>
            <a:r>
              <a:rPr lang="en-US" sz="3000" dirty="0"/>
              <a:t>Maybe you already know that doctrine, and yet you still wonder, “But why else does it matter so much?” Maybe it’s not a matter of understanding the doctrine. Maybe it’s more a simple question of what marriage and family mean in your heart. </a:t>
            </a:r>
            <a:endParaRPr lang="en-US" sz="3000" dirty="0" smtClean="0"/>
          </a:p>
          <a:p>
            <a:pPr algn="ctr"/>
            <a:endParaRPr lang="en-US" sz="3000" dirty="0"/>
          </a:p>
          <a:p>
            <a:pPr algn="ctr"/>
            <a:r>
              <a:rPr lang="en-US" sz="3000" dirty="0" smtClean="0"/>
              <a:t>The </a:t>
            </a:r>
            <a:r>
              <a:rPr lang="en-US" sz="3000" dirty="0"/>
              <a:t>simple answer is that </a:t>
            </a:r>
            <a:r>
              <a:rPr lang="en-US" sz="3000" dirty="0">
                <a:solidFill>
                  <a:srgbClr val="297FD5"/>
                </a:solidFill>
              </a:rPr>
              <a:t>the greatest happiness and</a:t>
            </a:r>
            <a:r>
              <a:rPr lang="en-US" sz="3000" b="1" dirty="0">
                <a:solidFill>
                  <a:srgbClr val="297FD5"/>
                </a:solidFill>
              </a:rPr>
              <a:t> joy </a:t>
            </a:r>
            <a:r>
              <a:rPr lang="en-US" sz="3000" dirty="0"/>
              <a:t>available to us come through living the gospel and gaining and maintaining a temple marriage.</a:t>
            </a:r>
          </a:p>
        </p:txBody>
      </p:sp>
    </p:spTree>
    <p:extLst>
      <p:ext uri="{BB962C8B-B14F-4D97-AF65-F5344CB8AC3E}">
        <p14:creationId xmlns:p14="http://schemas.microsoft.com/office/powerpoint/2010/main" val="17511151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868362"/>
          </a:xfrm>
        </p:spPr>
        <p:txBody>
          <a:bodyPr/>
          <a:lstStyle/>
          <a:p>
            <a:r>
              <a:rPr lang="en-US" dirty="0" smtClean="0">
                <a:solidFill>
                  <a:srgbClr val="297FD5"/>
                </a:solidFill>
              </a:rPr>
              <a:t>True Joy</a:t>
            </a:r>
            <a:endParaRPr lang="en-US" dirty="0">
              <a:solidFill>
                <a:srgbClr val="297FD5"/>
              </a:solidFill>
            </a:endParaRPr>
          </a:p>
        </p:txBody>
      </p:sp>
      <p:sp>
        <p:nvSpPr>
          <p:cNvPr id="4" name="Content Placeholder 3"/>
          <p:cNvSpPr>
            <a:spLocks noGrp="1"/>
          </p:cNvSpPr>
          <p:nvPr>
            <p:ph idx="1"/>
          </p:nvPr>
        </p:nvSpPr>
        <p:spPr>
          <a:xfrm>
            <a:off x="457200" y="719667"/>
            <a:ext cx="8229600" cy="3513667"/>
          </a:xfrm>
        </p:spPr>
        <p:txBody>
          <a:bodyPr/>
          <a:lstStyle/>
          <a:p>
            <a:pPr marL="0" indent="0" algn="ctr">
              <a:buNone/>
            </a:pPr>
            <a:r>
              <a:rPr lang="en-US" dirty="0" smtClean="0"/>
              <a:t>In this world abounding with misery, we are truly thankful for God’s “great plan of happiness.” His plan declares that men and women are “that they might have joy.” That joy comes when we choose to live in harmony with God’s eternal plan. </a:t>
            </a:r>
            <a:r>
              <a:rPr lang="en-US" sz="1400" dirty="0" smtClean="0"/>
              <a:t>(Russell M. Nelson)</a:t>
            </a:r>
          </a:p>
          <a:p>
            <a:endParaRPr lang="en-US" dirty="0"/>
          </a:p>
        </p:txBody>
      </p:sp>
      <p:pic>
        <p:nvPicPr>
          <p:cNvPr id="6" name="Picture 5"/>
          <p:cNvPicPr>
            <a:picLocks noChangeAspect="1"/>
          </p:cNvPicPr>
          <p:nvPr/>
        </p:nvPicPr>
        <p:blipFill rotWithShape="1">
          <a:blip r:embed="rId2"/>
          <a:srcRect t="7336" b="20077"/>
          <a:stretch/>
        </p:blipFill>
        <p:spPr>
          <a:xfrm>
            <a:off x="2053164" y="3725332"/>
            <a:ext cx="5482167" cy="2984501"/>
          </a:xfrm>
          <a:prstGeom prst="rect">
            <a:avLst/>
          </a:prstGeom>
          <a:ln>
            <a:noFill/>
          </a:ln>
          <a:effectLst>
            <a:softEdge rad="112500"/>
          </a:effectLst>
        </p:spPr>
      </p:pic>
    </p:spTree>
    <p:extLst>
      <p:ext uri="{BB962C8B-B14F-4D97-AF65-F5344CB8AC3E}">
        <p14:creationId xmlns:p14="http://schemas.microsoft.com/office/powerpoint/2010/main" val="33053887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297FD5"/>
                </a:solidFill>
              </a:rPr>
              <a:t>Happiness &amp; Joy</a:t>
            </a:r>
            <a:endParaRPr lang="en-US" dirty="0">
              <a:solidFill>
                <a:srgbClr val="297FD5"/>
              </a:solidFill>
            </a:endParaRPr>
          </a:p>
        </p:txBody>
      </p:sp>
      <p:sp>
        <p:nvSpPr>
          <p:cNvPr id="3" name="Content Placeholder 2"/>
          <p:cNvSpPr>
            <a:spLocks noGrp="1"/>
          </p:cNvSpPr>
          <p:nvPr>
            <p:ph idx="1"/>
          </p:nvPr>
        </p:nvSpPr>
        <p:spPr>
          <a:xfrm>
            <a:off x="457200" y="1143000"/>
            <a:ext cx="8229600" cy="5228167"/>
          </a:xfrm>
        </p:spPr>
        <p:txBody>
          <a:bodyPr>
            <a:normAutofit/>
          </a:bodyPr>
          <a:lstStyle/>
          <a:p>
            <a:r>
              <a:rPr lang="en-US" dirty="0" smtClean="0"/>
              <a:t>In the April 2013 general conference, Elder L. Whitney Clayton of the Presidency of the Seventy explained it this way: “No other relationship of any kind can bring as much joy, generate as much good, or produce as much personal refinement.”</a:t>
            </a:r>
            <a:br>
              <a:rPr lang="en-US" dirty="0" smtClean="0"/>
            </a:br>
            <a:endParaRPr lang="en-US" dirty="0" smtClean="0"/>
          </a:p>
          <a:p>
            <a:r>
              <a:rPr lang="en-US" dirty="0" smtClean="0"/>
              <a:t>We also know that “happiness in family life is most likely to be achieved when founded upon the teachings of the Lord Jesus Christ.”</a:t>
            </a:r>
            <a:endParaRPr lang="en-US" dirty="0"/>
          </a:p>
        </p:txBody>
      </p:sp>
    </p:spTree>
    <p:extLst>
      <p:ext uri="{BB962C8B-B14F-4D97-AF65-F5344CB8AC3E}">
        <p14:creationId xmlns:p14="http://schemas.microsoft.com/office/powerpoint/2010/main" val="36143698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72467" cy="1143000"/>
          </a:xfrm>
        </p:spPr>
        <p:txBody>
          <a:bodyPr>
            <a:normAutofit fontScale="90000"/>
          </a:bodyPr>
          <a:lstStyle/>
          <a:p>
            <a:r>
              <a:rPr lang="en-US" dirty="0" smtClean="0">
                <a:solidFill>
                  <a:srgbClr val="297FD5"/>
                </a:solidFill>
              </a:rPr>
              <a:t>Follow The </a:t>
            </a:r>
            <a:br>
              <a:rPr lang="en-US" dirty="0" smtClean="0">
                <a:solidFill>
                  <a:srgbClr val="297FD5"/>
                </a:solidFill>
              </a:rPr>
            </a:br>
            <a:r>
              <a:rPr lang="en-US" dirty="0" smtClean="0">
                <a:solidFill>
                  <a:srgbClr val="297FD5"/>
                </a:solidFill>
              </a:rPr>
              <a:t>Gospel Path</a:t>
            </a:r>
            <a:endParaRPr lang="en-US" dirty="0">
              <a:solidFill>
                <a:srgbClr val="297FD5"/>
              </a:solidFill>
            </a:endParaRPr>
          </a:p>
        </p:txBody>
      </p:sp>
      <p:sp>
        <p:nvSpPr>
          <p:cNvPr id="3" name="Content Placeholder 2"/>
          <p:cNvSpPr>
            <a:spLocks noGrp="1"/>
          </p:cNvSpPr>
          <p:nvPr>
            <p:ph idx="1"/>
          </p:nvPr>
        </p:nvSpPr>
        <p:spPr>
          <a:xfrm>
            <a:off x="4292600" y="982442"/>
            <a:ext cx="4394199" cy="6193058"/>
          </a:xfrm>
        </p:spPr>
        <p:txBody>
          <a:bodyPr>
            <a:normAutofit/>
          </a:bodyPr>
          <a:lstStyle/>
          <a:p>
            <a:pPr marL="0" indent="0" algn="ctr">
              <a:buNone/>
            </a:pPr>
            <a:r>
              <a:rPr lang="en-US" dirty="0"/>
              <a:t>The gospel is what life is all about. It’s the whole reason we are here. When we follow the gospel path, it leads to joy. And that path leads to a temple marriage, either in this life or in the life to come. No blessings will be withheld from the Father’s faithful children.</a:t>
            </a:r>
          </a:p>
          <a:p>
            <a:endParaRPr lang="en-US" dirty="0"/>
          </a:p>
        </p:txBody>
      </p:sp>
      <p:pic>
        <p:nvPicPr>
          <p:cNvPr id="4" name="Picture 3"/>
          <p:cNvPicPr>
            <a:picLocks noChangeAspect="1"/>
          </p:cNvPicPr>
          <p:nvPr/>
        </p:nvPicPr>
        <p:blipFill>
          <a:blip r:embed="rId2"/>
          <a:stretch>
            <a:fillRect/>
          </a:stretch>
        </p:blipFill>
        <p:spPr>
          <a:xfrm>
            <a:off x="457200" y="1660304"/>
            <a:ext cx="3835400" cy="4214725"/>
          </a:xfrm>
          <a:prstGeom prst="rect">
            <a:avLst/>
          </a:prstGeom>
          <a:ln>
            <a:noFill/>
          </a:ln>
          <a:effectLst>
            <a:softEdge rad="112500"/>
          </a:effectLst>
        </p:spPr>
      </p:pic>
    </p:spTree>
    <p:extLst>
      <p:ext uri="{BB962C8B-B14F-4D97-AF65-F5344CB8AC3E}">
        <p14:creationId xmlns:p14="http://schemas.microsoft.com/office/powerpoint/2010/main" val="38051146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1832" y="1600201"/>
            <a:ext cx="6294967" cy="3776132"/>
          </a:xfrm>
        </p:spPr>
        <p:txBody>
          <a:bodyPr>
            <a:normAutofit/>
          </a:bodyPr>
          <a:lstStyle/>
          <a:p>
            <a:pPr marL="0" indent="0" algn="ctr">
              <a:buNone/>
            </a:pPr>
            <a:r>
              <a:rPr lang="en-US" dirty="0" smtClean="0"/>
              <a:t>“</a:t>
            </a:r>
            <a:r>
              <a:rPr lang="en-US" dirty="0"/>
              <a:t>The most important single thing that any Latter-day Saint ever does in this world is to marry the right person, in the right place, </a:t>
            </a:r>
            <a:r>
              <a:rPr lang="en-US" dirty="0" smtClean="0"/>
              <a:t/>
            </a:r>
            <a:br>
              <a:rPr lang="en-US" dirty="0" smtClean="0"/>
            </a:br>
            <a:r>
              <a:rPr lang="en-US" dirty="0" smtClean="0"/>
              <a:t>by </a:t>
            </a:r>
            <a:r>
              <a:rPr lang="en-US" dirty="0"/>
              <a:t>the right authority.</a:t>
            </a:r>
            <a:r>
              <a:rPr lang="en-US" dirty="0" smtClean="0"/>
              <a:t>”</a:t>
            </a:r>
            <a:br>
              <a:rPr lang="en-US" dirty="0" smtClean="0"/>
            </a:br>
            <a:r>
              <a:rPr lang="en-US" sz="2400" dirty="0" smtClean="0"/>
              <a:t>Bruce R. </a:t>
            </a:r>
            <a:r>
              <a:rPr lang="en-US" sz="2400" dirty="0" err="1" smtClean="0"/>
              <a:t>McKonkie</a:t>
            </a:r>
            <a:endParaRPr lang="en-US" sz="2400" dirty="0"/>
          </a:p>
        </p:txBody>
      </p:sp>
      <p:pic>
        <p:nvPicPr>
          <p:cNvPr id="4" name="Picture 3"/>
          <p:cNvPicPr>
            <a:picLocks noChangeAspect="1"/>
          </p:cNvPicPr>
          <p:nvPr/>
        </p:nvPicPr>
        <p:blipFill>
          <a:blip r:embed="rId2"/>
          <a:stretch>
            <a:fillRect/>
          </a:stretch>
        </p:blipFill>
        <p:spPr>
          <a:xfrm>
            <a:off x="457200" y="190499"/>
            <a:ext cx="1763720" cy="6498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956482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87500" y="2757521"/>
            <a:ext cx="5799667" cy="3825312"/>
          </a:xfrm>
          <a:prstGeom prst="rect">
            <a:avLst/>
          </a:prstGeom>
          <a:ln>
            <a:noFill/>
          </a:ln>
          <a:effectLst>
            <a:softEdge rad="112500"/>
          </a:effectLst>
        </p:spPr>
      </p:pic>
      <p:sp>
        <p:nvSpPr>
          <p:cNvPr id="2" name="Title 1"/>
          <p:cNvSpPr>
            <a:spLocks noGrp="1"/>
          </p:cNvSpPr>
          <p:nvPr>
            <p:ph type="title"/>
          </p:nvPr>
        </p:nvSpPr>
        <p:spPr>
          <a:xfrm>
            <a:off x="457200" y="274638"/>
            <a:ext cx="8229600" cy="741362"/>
          </a:xfrm>
        </p:spPr>
        <p:txBody>
          <a:bodyPr>
            <a:normAutofit fontScale="90000"/>
          </a:bodyPr>
          <a:lstStyle/>
          <a:p>
            <a:r>
              <a:rPr lang="en-US" dirty="0" smtClean="0">
                <a:solidFill>
                  <a:srgbClr val="297FD5"/>
                </a:solidFill>
              </a:rPr>
              <a:t>The Most Important Covenant</a:t>
            </a:r>
            <a:endParaRPr lang="en-US" dirty="0">
              <a:solidFill>
                <a:srgbClr val="297FD5"/>
              </a:solidFill>
            </a:endParaRPr>
          </a:p>
        </p:txBody>
      </p:sp>
      <p:sp>
        <p:nvSpPr>
          <p:cNvPr id="3" name="Content Placeholder 2"/>
          <p:cNvSpPr>
            <a:spLocks noGrp="1"/>
          </p:cNvSpPr>
          <p:nvPr>
            <p:ph idx="1"/>
          </p:nvPr>
        </p:nvSpPr>
        <p:spPr>
          <a:xfrm>
            <a:off x="457200" y="867833"/>
            <a:ext cx="8229600" cy="2476501"/>
          </a:xfrm>
        </p:spPr>
        <p:txBody>
          <a:bodyPr/>
          <a:lstStyle/>
          <a:p>
            <a:pPr marL="0" indent="0" algn="ctr">
              <a:buNone/>
            </a:pPr>
            <a:r>
              <a:rPr lang="en-US" dirty="0"/>
              <a:t>If you think about it, you’ll spend a large part of your life preparing for big changes that come along. </a:t>
            </a:r>
            <a:r>
              <a:rPr lang="en-US" dirty="0" smtClean="0"/>
              <a:t>The </a:t>
            </a:r>
            <a:r>
              <a:rPr lang="en-US" dirty="0"/>
              <a:t>most important covenant we prepare for is being sealed in the temple.</a:t>
            </a:r>
          </a:p>
        </p:txBody>
      </p:sp>
    </p:spTree>
    <p:extLst>
      <p:ext uri="{BB962C8B-B14F-4D97-AF65-F5344CB8AC3E}">
        <p14:creationId xmlns:p14="http://schemas.microsoft.com/office/powerpoint/2010/main" val="3756633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1659"/>
          </a:xfrm>
        </p:spPr>
        <p:txBody>
          <a:bodyPr/>
          <a:lstStyle/>
          <a:p>
            <a:r>
              <a:rPr lang="en-US" dirty="0" smtClean="0">
                <a:solidFill>
                  <a:schemeClr val="accent2"/>
                </a:solidFill>
              </a:rPr>
              <a:t>Continue In Faithfulness</a:t>
            </a:r>
            <a:endParaRPr lang="en-US" dirty="0">
              <a:solidFill>
                <a:schemeClr val="accent2"/>
              </a:solidFill>
            </a:endParaRPr>
          </a:p>
        </p:txBody>
      </p:sp>
      <p:sp>
        <p:nvSpPr>
          <p:cNvPr id="3" name="Content Placeholder 2"/>
          <p:cNvSpPr>
            <a:spLocks noGrp="1"/>
          </p:cNvSpPr>
          <p:nvPr>
            <p:ph idx="1"/>
          </p:nvPr>
        </p:nvSpPr>
        <p:spPr>
          <a:xfrm>
            <a:off x="73630" y="1196297"/>
            <a:ext cx="4749174" cy="5098063"/>
          </a:xfrm>
        </p:spPr>
        <p:txBody>
          <a:bodyPr>
            <a:normAutofit/>
          </a:bodyPr>
          <a:lstStyle/>
          <a:p>
            <a:pPr marL="0" indent="0" algn="ctr">
              <a:buNone/>
            </a:pPr>
            <a:r>
              <a:rPr lang="en-US" dirty="0"/>
              <a:t>After receiving the sealing ordinance and making sacred covenants in the temple, a couple must continue in faithfulness in order to receive the blessings of eternal marriage and exaltation.</a:t>
            </a:r>
          </a:p>
        </p:txBody>
      </p:sp>
      <p:pic>
        <p:nvPicPr>
          <p:cNvPr id="4" name="Picture 3" descr="couple-prayer-yellow-brick-wall-258735-galle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8887" y="1264108"/>
            <a:ext cx="3512262" cy="5268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946942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66" y="1417638"/>
            <a:ext cx="8229600" cy="1143000"/>
          </a:xfrm>
        </p:spPr>
        <p:txBody>
          <a:bodyPr>
            <a:normAutofit/>
          </a:bodyPr>
          <a:lstStyle/>
          <a:p>
            <a:r>
              <a:rPr lang="en-US" dirty="0" smtClean="0">
                <a:solidFill>
                  <a:srgbClr val="297FD5"/>
                </a:solidFill>
              </a:rPr>
              <a:t>Why Temple Marriage? </a:t>
            </a:r>
            <a:br>
              <a:rPr lang="en-US" dirty="0" smtClean="0">
                <a:solidFill>
                  <a:srgbClr val="297FD5"/>
                </a:solidFill>
              </a:rPr>
            </a:br>
            <a:r>
              <a:rPr lang="en-US" sz="1600" dirty="0" smtClean="0"/>
              <a:t>August 2013 New Era, Joshua </a:t>
            </a:r>
            <a:r>
              <a:rPr lang="en-US" sz="1600" dirty="0" err="1" smtClean="0"/>
              <a:t>Perkey</a:t>
            </a:r>
            <a:endParaRPr lang="en-US" sz="16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3021" l="10000" r="90000"/>
                    </a14:imgEffect>
                  </a14:imgLayer>
                </a14:imgProps>
              </a:ext>
            </a:extLst>
          </a:blip>
          <a:stretch>
            <a:fillRect/>
          </a:stretch>
        </p:blipFill>
        <p:spPr>
          <a:xfrm>
            <a:off x="6021917" y="274638"/>
            <a:ext cx="3503084" cy="3503084"/>
          </a:xfrm>
          <a:prstGeom prst="rect">
            <a:avLst/>
          </a:prstGeom>
        </p:spPr>
      </p:pic>
      <p:sp>
        <p:nvSpPr>
          <p:cNvPr id="3" name="Content Placeholder 2"/>
          <p:cNvSpPr>
            <a:spLocks noGrp="1"/>
          </p:cNvSpPr>
          <p:nvPr>
            <p:ph idx="1"/>
          </p:nvPr>
        </p:nvSpPr>
        <p:spPr>
          <a:xfrm>
            <a:off x="457200" y="3246386"/>
            <a:ext cx="8229600" cy="3074559"/>
          </a:xfrm>
        </p:spPr>
        <p:txBody>
          <a:bodyPr/>
          <a:lstStyle/>
          <a:p>
            <a:pPr marL="0" indent="0" algn="ctr">
              <a:buNone/>
            </a:pPr>
            <a:r>
              <a:rPr lang="en-US" dirty="0"/>
              <a:t>There’s been a lot of talk lately about marriage—what it is, why we have it, the role it plays in society. In church we talk a lot about temple marriage. You know it’s important because you’ve heard about this since you were taught your first lessons about the </a:t>
            </a:r>
            <a:r>
              <a:rPr lang="en-US" dirty="0" smtClean="0"/>
              <a:t>gospel...</a:t>
            </a:r>
            <a:endParaRPr lang="en-US" dirty="0"/>
          </a:p>
        </p:txBody>
      </p:sp>
    </p:spTree>
    <p:extLst>
      <p:ext uri="{BB962C8B-B14F-4D97-AF65-F5344CB8AC3E}">
        <p14:creationId xmlns:p14="http://schemas.microsoft.com/office/powerpoint/2010/main" val="18734128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The </a:t>
            </a:r>
            <a:r>
              <a:rPr lang="en-US" sz="2400" dirty="0" smtClean="0"/>
              <a:t>important choice </a:t>
            </a:r>
            <a:r>
              <a:rPr lang="en-US" sz="2400" dirty="0"/>
              <a:t>[</a:t>
            </a:r>
            <a:r>
              <a:rPr lang="en-US" sz="2400" dirty="0" smtClean="0"/>
              <a:t>of marriage] may </a:t>
            </a:r>
            <a:r>
              <a:rPr lang="en-US" sz="2400" dirty="0"/>
              <a:t>be illustrated by a homespun concept that came to mind one day when I was shopping in a large retail store. I call it “patterns of the shopper.</a:t>
            </a:r>
            <a:r>
              <a:rPr lang="en-US" sz="2400" dirty="0" smtClean="0"/>
              <a:t>” </a:t>
            </a:r>
            <a:r>
              <a:rPr lang="en-US" sz="1400" dirty="0" smtClean="0"/>
              <a:t>Russell M. Nelson</a:t>
            </a:r>
            <a:endParaRPr lang="en-US" sz="1400" dirty="0"/>
          </a:p>
        </p:txBody>
      </p:sp>
      <p:sp>
        <p:nvSpPr>
          <p:cNvPr id="3" name="Content Placeholder 2"/>
          <p:cNvSpPr>
            <a:spLocks noGrp="1"/>
          </p:cNvSpPr>
          <p:nvPr>
            <p:ph idx="1"/>
          </p:nvPr>
        </p:nvSpPr>
        <p:spPr>
          <a:xfrm>
            <a:off x="457200" y="1600200"/>
            <a:ext cx="8229600" cy="1045633"/>
          </a:xfrm>
        </p:spPr>
        <p:txBody>
          <a:bodyPr>
            <a:normAutofit/>
          </a:bodyPr>
          <a:lstStyle/>
          <a:p>
            <a:pPr marL="0" indent="0" algn="ctr">
              <a:buNone/>
            </a:pPr>
            <a:r>
              <a:rPr lang="en-US" sz="6000" dirty="0" smtClean="0">
                <a:solidFill>
                  <a:srgbClr val="297FD5"/>
                </a:solidFill>
              </a:rPr>
              <a:t>“Patterns of a Shopper”</a:t>
            </a:r>
            <a:endParaRPr lang="en-US" sz="6000" dirty="0">
              <a:solidFill>
                <a:srgbClr val="297FD5"/>
              </a:solidFill>
            </a:endParaRPr>
          </a:p>
        </p:txBody>
      </p:sp>
      <p:pic>
        <p:nvPicPr>
          <p:cNvPr id="4" name="Picture 3"/>
          <p:cNvPicPr>
            <a:picLocks noChangeAspect="1"/>
          </p:cNvPicPr>
          <p:nvPr/>
        </p:nvPicPr>
        <p:blipFill>
          <a:blip r:embed="rId2"/>
          <a:stretch>
            <a:fillRect/>
          </a:stretch>
        </p:blipFill>
        <p:spPr>
          <a:xfrm>
            <a:off x="2476501" y="2645833"/>
            <a:ext cx="3704166" cy="4013957"/>
          </a:xfrm>
          <a:prstGeom prst="rect">
            <a:avLst/>
          </a:prstGeom>
        </p:spPr>
      </p:pic>
    </p:spTree>
    <p:extLst>
      <p:ext uri="{BB962C8B-B14F-4D97-AF65-F5344CB8AC3E}">
        <p14:creationId xmlns:p14="http://schemas.microsoft.com/office/powerpoint/2010/main" val="16632490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05"/>
            <a:ext cx="8229600" cy="1143000"/>
          </a:xfrm>
        </p:spPr>
        <p:txBody>
          <a:bodyPr/>
          <a:lstStyle/>
          <a:p>
            <a:r>
              <a:rPr lang="en-US" dirty="0" smtClean="0">
                <a:solidFill>
                  <a:srgbClr val="297FD5"/>
                </a:solidFill>
              </a:rPr>
              <a:t>Wise Shoppers</a:t>
            </a:r>
            <a:endParaRPr lang="en-US" dirty="0">
              <a:solidFill>
                <a:srgbClr val="297FD5"/>
              </a:solidFill>
            </a:endParaRPr>
          </a:p>
        </p:txBody>
      </p:sp>
      <p:sp>
        <p:nvSpPr>
          <p:cNvPr id="3" name="Content Placeholder 2"/>
          <p:cNvSpPr>
            <a:spLocks noGrp="1"/>
          </p:cNvSpPr>
          <p:nvPr>
            <p:ph idx="1"/>
          </p:nvPr>
        </p:nvSpPr>
        <p:spPr>
          <a:xfrm>
            <a:off x="457200" y="986366"/>
            <a:ext cx="8229600" cy="2209801"/>
          </a:xfrm>
        </p:spPr>
        <p:txBody>
          <a:bodyPr/>
          <a:lstStyle/>
          <a:p>
            <a:pPr marL="0" indent="0" algn="ctr">
              <a:buNone/>
            </a:pPr>
            <a:r>
              <a:rPr lang="en-US" dirty="0"/>
              <a:t>Wise shoppers study their options thoroughly before they make a selection. They focus primarily on the quality and durability of a desired product. They want the very </a:t>
            </a:r>
            <a:r>
              <a:rPr lang="en-US" dirty="0" smtClean="0"/>
              <a:t>best.</a:t>
            </a:r>
            <a:endParaRPr lang="en-US" dirty="0"/>
          </a:p>
        </p:txBody>
      </p:sp>
      <p:pic>
        <p:nvPicPr>
          <p:cNvPr id="4" name="Picture 3"/>
          <p:cNvPicPr>
            <a:picLocks noChangeAspect="1"/>
          </p:cNvPicPr>
          <p:nvPr/>
        </p:nvPicPr>
        <p:blipFill>
          <a:blip r:embed="rId2"/>
          <a:stretch>
            <a:fillRect/>
          </a:stretch>
        </p:blipFill>
        <p:spPr>
          <a:xfrm>
            <a:off x="2159000" y="3196167"/>
            <a:ext cx="4487333" cy="336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99809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297FD5"/>
                </a:solidFill>
              </a:rPr>
              <a:t>Bargain Shoppers &amp; Those Who Splurge</a:t>
            </a:r>
            <a:endParaRPr lang="en-US" sz="3600" dirty="0">
              <a:solidFill>
                <a:srgbClr val="297FD5"/>
              </a:solidFill>
            </a:endParaRPr>
          </a:p>
        </p:txBody>
      </p:sp>
      <p:sp>
        <p:nvSpPr>
          <p:cNvPr id="3" name="Content Placeholder 2"/>
          <p:cNvSpPr>
            <a:spLocks noGrp="1"/>
          </p:cNvSpPr>
          <p:nvPr>
            <p:ph idx="1"/>
          </p:nvPr>
        </p:nvSpPr>
        <p:spPr>
          <a:xfrm>
            <a:off x="457200" y="1240367"/>
            <a:ext cx="8229600" cy="2082800"/>
          </a:xfrm>
        </p:spPr>
        <p:txBody>
          <a:bodyPr/>
          <a:lstStyle/>
          <a:p>
            <a:pPr marL="0" indent="0" algn="ctr">
              <a:buNone/>
            </a:pPr>
            <a:r>
              <a:rPr lang="en-US" dirty="0"/>
              <a:t>In contrast, some shoppers look for bargains, and others may splurge, only to learn later—much to their dismay—that their choice did not endure well.</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406" b="98946" l="0" r="99229">
                        <a14:foregroundMark x1="21471" y1="63357" x2="24733" y2="84886"/>
                        <a14:foregroundMark x1="84342" y1="27768" x2="90569" y2="32689"/>
                      </a14:backgroundRemoval>
                    </a14:imgEffect>
                  </a14:imgLayer>
                </a14:imgProps>
              </a:ext>
            </a:extLst>
          </a:blip>
          <a:stretch>
            <a:fillRect/>
          </a:stretch>
        </p:blipFill>
        <p:spPr>
          <a:xfrm>
            <a:off x="1756834" y="3129126"/>
            <a:ext cx="5524500" cy="3728874"/>
          </a:xfrm>
          <a:prstGeom prst="rect">
            <a:avLst/>
          </a:prstGeom>
        </p:spPr>
      </p:pic>
    </p:spTree>
    <p:extLst>
      <p:ext uri="{BB962C8B-B14F-4D97-AF65-F5344CB8AC3E}">
        <p14:creationId xmlns:p14="http://schemas.microsoft.com/office/powerpoint/2010/main" val="19941950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97FD5"/>
                </a:solidFill>
              </a:rPr>
              <a:t>Shoplifters</a:t>
            </a:r>
            <a:endParaRPr lang="en-US" dirty="0">
              <a:solidFill>
                <a:srgbClr val="297FD5"/>
              </a:solidFill>
            </a:endParaRPr>
          </a:p>
        </p:txBody>
      </p:sp>
      <p:sp>
        <p:nvSpPr>
          <p:cNvPr id="3" name="Content Placeholder 2"/>
          <p:cNvSpPr>
            <a:spLocks noGrp="1"/>
          </p:cNvSpPr>
          <p:nvPr>
            <p:ph idx="1"/>
          </p:nvPr>
        </p:nvSpPr>
        <p:spPr>
          <a:xfrm>
            <a:off x="457200" y="1240368"/>
            <a:ext cx="8229600" cy="1384300"/>
          </a:xfrm>
        </p:spPr>
        <p:txBody>
          <a:bodyPr>
            <a:normAutofit fontScale="92500" lnSpcReduction="10000"/>
          </a:bodyPr>
          <a:lstStyle/>
          <a:p>
            <a:pPr marL="0" indent="0" algn="ctr">
              <a:buNone/>
            </a:pPr>
            <a:r>
              <a:rPr lang="en-US" dirty="0"/>
              <a:t>And sadly, there are those rare individuals who cast aside their personal integrity and steal what they want. We call them shoplifters.</a:t>
            </a:r>
          </a:p>
        </p:txBody>
      </p:sp>
      <p:pic>
        <p:nvPicPr>
          <p:cNvPr id="6" name="Picture 5"/>
          <p:cNvPicPr>
            <a:picLocks noChangeAspect="1"/>
          </p:cNvPicPr>
          <p:nvPr/>
        </p:nvPicPr>
        <p:blipFill>
          <a:blip r:embed="rId2"/>
          <a:stretch>
            <a:fillRect/>
          </a:stretch>
        </p:blipFill>
        <p:spPr>
          <a:xfrm>
            <a:off x="1878224" y="2984501"/>
            <a:ext cx="5166043" cy="336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319863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9534"/>
            <a:ext cx="8229600" cy="3310467"/>
          </a:xfrm>
        </p:spPr>
        <p:txBody>
          <a:bodyPr/>
          <a:lstStyle/>
          <a:p>
            <a:pPr marL="0" indent="0" algn="ctr">
              <a:buNone/>
            </a:pPr>
            <a:r>
              <a:rPr lang="en-US" dirty="0"/>
              <a:t>The patterns of the shopper may be applied to the topic of marriage. A couple in love can choose a marriage of the highest quality or a lesser type that will not endure. Or they can choose neither and brazenly steal what they want as “marital shoplifters.”</a:t>
            </a:r>
          </a:p>
        </p:txBody>
      </p:sp>
      <p:pic>
        <p:nvPicPr>
          <p:cNvPr id="4" name="Picture 3"/>
          <p:cNvPicPr>
            <a:picLocks noChangeAspect="1"/>
          </p:cNvPicPr>
          <p:nvPr/>
        </p:nvPicPr>
        <p:blipFill rotWithShape="1">
          <a:blip r:embed="rId2"/>
          <a:srcRect l="8586" t="3395" r="11614"/>
          <a:stretch/>
        </p:blipFill>
        <p:spPr>
          <a:xfrm>
            <a:off x="457200" y="3600635"/>
            <a:ext cx="3268133" cy="3109197"/>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4770652" y="3979332"/>
            <a:ext cx="3916148" cy="2730499"/>
          </a:xfrm>
          <a:prstGeom prst="rect">
            <a:avLst/>
          </a:prstGeom>
          <a:ln>
            <a:noFill/>
          </a:ln>
          <a:effectLst>
            <a:softEdge rad="112500"/>
          </a:effectLst>
        </p:spPr>
      </p:pic>
      <p:sp>
        <p:nvSpPr>
          <p:cNvPr id="6" name="TextBox 5"/>
          <p:cNvSpPr txBox="1"/>
          <p:nvPr/>
        </p:nvSpPr>
        <p:spPr>
          <a:xfrm>
            <a:off x="3725333" y="4656667"/>
            <a:ext cx="1045319" cy="584776"/>
          </a:xfrm>
          <a:prstGeom prst="rect">
            <a:avLst/>
          </a:prstGeom>
          <a:noFill/>
        </p:spPr>
        <p:txBody>
          <a:bodyPr wrap="square" rtlCol="0">
            <a:spAutoFit/>
          </a:bodyPr>
          <a:lstStyle/>
          <a:p>
            <a:pPr algn="ctr"/>
            <a:r>
              <a:rPr lang="en-US" sz="3200" dirty="0" smtClean="0"/>
              <a:t>VS.</a:t>
            </a:r>
            <a:endParaRPr lang="en-US" sz="3200" dirty="0"/>
          </a:p>
        </p:txBody>
      </p:sp>
    </p:spTree>
    <p:extLst>
      <p:ext uri="{BB962C8B-B14F-4D97-AF65-F5344CB8AC3E}">
        <p14:creationId xmlns:p14="http://schemas.microsoft.com/office/powerpoint/2010/main" val="3682893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6029"/>
          </a:xfrm>
        </p:spPr>
        <p:txBody>
          <a:bodyPr/>
          <a:lstStyle/>
          <a:p>
            <a:r>
              <a:rPr lang="en-US" dirty="0" smtClean="0">
                <a:solidFill>
                  <a:srgbClr val="297FD5"/>
                </a:solidFill>
              </a:rPr>
              <a:t>Russell M</a:t>
            </a:r>
            <a:r>
              <a:rPr lang="en-US" dirty="0">
                <a:solidFill>
                  <a:srgbClr val="297FD5"/>
                </a:solidFill>
              </a:rPr>
              <a:t>.</a:t>
            </a:r>
            <a:r>
              <a:rPr lang="en-US" dirty="0" smtClean="0">
                <a:solidFill>
                  <a:srgbClr val="297FD5"/>
                </a:solidFill>
              </a:rPr>
              <a:t> Nelson</a:t>
            </a:r>
            <a:endParaRPr lang="en-US" dirty="0">
              <a:solidFill>
                <a:srgbClr val="297FD5"/>
              </a:solidFill>
            </a:endParaRPr>
          </a:p>
        </p:txBody>
      </p:sp>
      <p:sp>
        <p:nvSpPr>
          <p:cNvPr id="3" name="Content Placeholder 2"/>
          <p:cNvSpPr>
            <a:spLocks noGrp="1"/>
          </p:cNvSpPr>
          <p:nvPr>
            <p:ph idx="1"/>
          </p:nvPr>
        </p:nvSpPr>
        <p:spPr>
          <a:xfrm>
            <a:off x="457200" y="1100668"/>
            <a:ext cx="8229600" cy="3513666"/>
          </a:xfrm>
        </p:spPr>
        <p:txBody>
          <a:bodyPr/>
          <a:lstStyle/>
          <a:p>
            <a:pPr marL="0" indent="0" algn="ctr">
              <a:buNone/>
            </a:pPr>
            <a:r>
              <a:rPr lang="en-US" dirty="0" smtClean="0"/>
              <a:t>My purpose in speaking out on this topic is to declare, as an Apostle of the Lord, that marriage between a man and a woman is sacred—it is ordained of God. I also assert the virtue of a temple marriage. It is the highest and most enduring type of marriage that our Creator can offer to His children.</a:t>
            </a:r>
          </a:p>
          <a:p>
            <a:pPr marL="0" indent="0">
              <a:buNone/>
            </a:pPr>
            <a:endParaRPr lang="en-US" dirty="0"/>
          </a:p>
        </p:txBody>
      </p:sp>
    </p:spTree>
    <p:extLst>
      <p:ext uri="{BB962C8B-B14F-4D97-AF65-F5344CB8AC3E}">
        <p14:creationId xmlns:p14="http://schemas.microsoft.com/office/powerpoint/2010/main" val="35921545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832"/>
            <a:ext cx="8229600" cy="883419"/>
          </a:xfrm>
        </p:spPr>
        <p:txBody>
          <a:bodyPr>
            <a:normAutofit/>
          </a:bodyPr>
          <a:lstStyle/>
          <a:p>
            <a:r>
              <a:rPr lang="en-US" dirty="0" smtClean="0">
                <a:solidFill>
                  <a:srgbClr val="297FD5"/>
                </a:solidFill>
              </a:rPr>
              <a:t>Necessary </a:t>
            </a:r>
            <a:r>
              <a:rPr lang="en-US" dirty="0">
                <a:solidFill>
                  <a:srgbClr val="297FD5"/>
                </a:solidFill>
              </a:rPr>
              <a:t>F</a:t>
            </a:r>
            <a:r>
              <a:rPr lang="en-US" dirty="0" smtClean="0">
                <a:solidFill>
                  <a:srgbClr val="297FD5"/>
                </a:solidFill>
              </a:rPr>
              <a:t>or Exaltation</a:t>
            </a:r>
            <a:endParaRPr lang="en-US" dirty="0">
              <a:solidFill>
                <a:srgbClr val="297FD5"/>
              </a:solidFill>
            </a:endParaRPr>
          </a:p>
        </p:txBody>
      </p:sp>
      <p:sp>
        <p:nvSpPr>
          <p:cNvPr id="3" name="Content Placeholder 2"/>
          <p:cNvSpPr>
            <a:spLocks noGrp="1"/>
          </p:cNvSpPr>
          <p:nvPr>
            <p:ph idx="1"/>
          </p:nvPr>
        </p:nvSpPr>
        <p:spPr>
          <a:xfrm>
            <a:off x="257707" y="1012252"/>
            <a:ext cx="8596373" cy="3331226"/>
          </a:xfrm>
        </p:spPr>
        <p:txBody>
          <a:bodyPr>
            <a:normAutofit/>
          </a:bodyPr>
          <a:lstStyle/>
          <a:p>
            <a:r>
              <a:rPr lang="en-US" dirty="0" smtClean="0"/>
              <a:t>While salvation is an individual matter</a:t>
            </a:r>
            <a:r>
              <a:rPr lang="en-US" dirty="0" smtClean="0">
                <a:solidFill>
                  <a:srgbClr val="297FD5"/>
                </a:solidFill>
              </a:rPr>
              <a:t>, exaltation is a family matter.</a:t>
            </a:r>
            <a:r>
              <a:rPr lang="en-US" dirty="0" smtClean="0"/>
              <a:t> Only those who are married in the temple and whose marriage is sealed by the Holy Spirit of Promise will continue as spouses after death and receive the highest degree of celestial glory, or exaltation. </a:t>
            </a:r>
          </a:p>
          <a:p>
            <a:pPr marL="0" indent="0">
              <a:buNone/>
            </a:pPr>
            <a:endParaRPr lang="en-US" sz="2600" dirty="0"/>
          </a:p>
        </p:txBody>
      </p:sp>
      <p:sp>
        <p:nvSpPr>
          <p:cNvPr id="4" name="Sun 3"/>
          <p:cNvSpPr/>
          <p:nvPr/>
        </p:nvSpPr>
        <p:spPr>
          <a:xfrm>
            <a:off x="681083" y="4343478"/>
            <a:ext cx="2098471" cy="1785241"/>
          </a:xfrm>
          <a:prstGeom prst="sun">
            <a:avLst/>
          </a:prstGeom>
          <a:solidFill>
            <a:srgbClr val="FFD125"/>
          </a:solidFill>
          <a:ln/>
        </p:spPr>
        <p:style>
          <a:lnRef idx="1">
            <a:schemeClr val="accent1"/>
          </a:lnRef>
          <a:fillRef idx="3">
            <a:schemeClr val="accent1"/>
          </a:fillRef>
          <a:effectRef idx="2">
            <a:schemeClr val="accent1"/>
          </a:effectRef>
          <a:fontRef idx="minor">
            <a:schemeClr val="lt1"/>
          </a:fontRef>
        </p:style>
        <p:txBody>
          <a:bodyPr/>
          <a:lstStyle/>
          <a:p>
            <a:endParaRPr lang="en-US">
              <a:solidFill>
                <a:srgbClr val="FFFF00"/>
              </a:solidFill>
            </a:endParaRPr>
          </a:p>
        </p:txBody>
      </p:sp>
      <p:sp>
        <p:nvSpPr>
          <p:cNvPr id="6" name="Moon 5"/>
          <p:cNvSpPr/>
          <p:nvPr/>
        </p:nvSpPr>
        <p:spPr>
          <a:xfrm>
            <a:off x="3988796" y="4527522"/>
            <a:ext cx="953248" cy="1398506"/>
          </a:xfrm>
          <a:prstGeom prst="moon">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6092932" y="4343478"/>
            <a:ext cx="1730319" cy="1656411"/>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7200" y="6128719"/>
            <a:ext cx="8396880" cy="369332"/>
          </a:xfrm>
          <a:prstGeom prst="rect">
            <a:avLst/>
          </a:prstGeom>
          <a:noFill/>
        </p:spPr>
        <p:txBody>
          <a:bodyPr wrap="square" rtlCol="0">
            <a:spAutoFit/>
          </a:bodyPr>
          <a:lstStyle/>
          <a:p>
            <a:r>
              <a:rPr lang="en-US" dirty="0" smtClean="0"/>
              <a:t>         Celestial Glory	  	       Terrestrial Glory 	     </a:t>
            </a:r>
            <a:r>
              <a:rPr lang="en-US" dirty="0" err="1" smtClean="0"/>
              <a:t>Telestial</a:t>
            </a:r>
            <a:r>
              <a:rPr lang="en-US" dirty="0" smtClean="0"/>
              <a:t> Glory</a:t>
            </a:r>
            <a:endParaRPr lang="en-US" dirty="0"/>
          </a:p>
        </p:txBody>
      </p:sp>
    </p:spTree>
    <p:extLst>
      <p:ext uri="{BB962C8B-B14F-4D97-AF65-F5344CB8AC3E}">
        <p14:creationId xmlns:p14="http://schemas.microsoft.com/office/powerpoint/2010/main" val="873308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4833"/>
          </a:xfrm>
        </p:spPr>
        <p:txBody>
          <a:bodyPr>
            <a:normAutofit/>
          </a:bodyPr>
          <a:lstStyle/>
          <a:p>
            <a:r>
              <a:rPr lang="en-US" dirty="0" smtClean="0">
                <a:solidFill>
                  <a:srgbClr val="297FD5"/>
                </a:solidFill>
              </a:rPr>
              <a:t>Choose For Ourselves</a:t>
            </a:r>
            <a:endParaRPr lang="en-US" dirty="0">
              <a:solidFill>
                <a:srgbClr val="297FD5"/>
              </a:solidFill>
            </a:endParaRPr>
          </a:p>
        </p:txBody>
      </p:sp>
      <p:sp>
        <p:nvSpPr>
          <p:cNvPr id="3" name="Content Placeholder 2"/>
          <p:cNvSpPr>
            <a:spLocks noGrp="1"/>
          </p:cNvSpPr>
          <p:nvPr>
            <p:ph idx="1"/>
          </p:nvPr>
        </p:nvSpPr>
        <p:spPr>
          <a:xfrm>
            <a:off x="4254500" y="1164167"/>
            <a:ext cx="4677833" cy="5503333"/>
          </a:xfrm>
        </p:spPr>
        <p:txBody>
          <a:bodyPr>
            <a:normAutofit fontScale="92500" lnSpcReduction="10000"/>
          </a:bodyPr>
          <a:lstStyle/>
          <a:p>
            <a:pPr marL="0" indent="0" algn="ctr">
              <a:buNone/>
            </a:pPr>
            <a:r>
              <a:rPr lang="en-US" dirty="0" smtClean="0"/>
              <a:t>God’s plan of happiness allows us to choose for ourselves. </a:t>
            </a:r>
            <a:br>
              <a:rPr lang="en-US" dirty="0" smtClean="0"/>
            </a:br>
            <a:r>
              <a:rPr lang="en-US" dirty="0" smtClean="0"/>
              <a:t>As with the patterns of the shopper, we may choose celestial marriage or lesser alternatives. </a:t>
            </a:r>
            <a:br>
              <a:rPr lang="en-US" dirty="0" smtClean="0"/>
            </a:br>
            <a:r>
              <a:rPr lang="en-US" dirty="0" smtClean="0"/>
              <a:t>Some marital options are cheap, some are costly, and some are cunningly crafted by the adversary. </a:t>
            </a:r>
            <a:br>
              <a:rPr lang="en-US" dirty="0" smtClean="0"/>
            </a:br>
            <a:r>
              <a:rPr lang="en-US" dirty="0" smtClean="0"/>
              <a:t>Beware of his options; they always breed misery! </a:t>
            </a:r>
            <a:endParaRPr lang="en-US" dirty="0"/>
          </a:p>
        </p:txBody>
      </p:sp>
      <p:pic>
        <p:nvPicPr>
          <p:cNvPr id="5" name="Picture 4"/>
          <p:cNvPicPr>
            <a:picLocks noChangeAspect="1"/>
          </p:cNvPicPr>
          <p:nvPr/>
        </p:nvPicPr>
        <p:blipFill rotWithShape="1">
          <a:blip r:embed="rId2"/>
          <a:srcRect r="6707"/>
          <a:stretch/>
        </p:blipFill>
        <p:spPr>
          <a:xfrm>
            <a:off x="236036" y="1354667"/>
            <a:ext cx="4183564" cy="4212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148482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866" y="1629834"/>
            <a:ext cx="4559300" cy="4571999"/>
          </a:xfrm>
        </p:spPr>
        <p:txBody>
          <a:bodyPr>
            <a:normAutofit/>
          </a:bodyPr>
          <a:lstStyle/>
          <a:p>
            <a:pPr marL="0" indent="0" algn="ctr">
              <a:buNone/>
            </a:pPr>
            <a:r>
              <a:rPr lang="en-US" dirty="0"/>
              <a:t>The noblest yearning of the human heart is for a marriage that can endure beyond death. Fidelity to a temple marriage does that. It allows families to be together forever.</a:t>
            </a:r>
          </a:p>
          <a:p>
            <a:pPr marL="0" indent="0" algn="ctr">
              <a:buNone/>
            </a:pPr>
            <a:r>
              <a:rPr lang="en-US" b="1" dirty="0">
                <a:solidFill>
                  <a:srgbClr val="297FD5"/>
                </a:solidFill>
              </a:rPr>
              <a:t>This goal is glorious.</a:t>
            </a:r>
          </a:p>
        </p:txBody>
      </p:sp>
      <p:pic>
        <p:nvPicPr>
          <p:cNvPr id="5" name="Picture 4"/>
          <p:cNvPicPr>
            <a:picLocks noChangeAspect="1"/>
          </p:cNvPicPr>
          <p:nvPr/>
        </p:nvPicPr>
        <p:blipFill>
          <a:blip r:embed="rId2"/>
          <a:stretch>
            <a:fillRect/>
          </a:stretch>
        </p:blipFill>
        <p:spPr>
          <a:xfrm>
            <a:off x="4752978" y="486832"/>
            <a:ext cx="4111621" cy="6155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22867" y="0"/>
            <a:ext cx="7078134" cy="1355196"/>
          </a:xfrm>
        </p:spPr>
        <p:txBody>
          <a:bodyPr>
            <a:normAutofit/>
          </a:bodyPr>
          <a:lstStyle/>
          <a:p>
            <a:r>
              <a:rPr lang="en-US" b="1" dirty="0" smtClean="0">
                <a:solidFill>
                  <a:srgbClr val="297FD5"/>
                </a:solidFill>
              </a:rPr>
              <a:t>This Goal Is Glorious!</a:t>
            </a:r>
            <a:endParaRPr lang="en-US" b="1" dirty="0">
              <a:solidFill>
                <a:srgbClr val="297FD5"/>
              </a:solidFill>
            </a:endParaRPr>
          </a:p>
        </p:txBody>
      </p:sp>
    </p:spTree>
    <p:extLst>
      <p:ext uri="{BB962C8B-B14F-4D97-AF65-F5344CB8AC3E}">
        <p14:creationId xmlns:p14="http://schemas.microsoft.com/office/powerpoint/2010/main" val="385157241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eamdat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4375" y="0"/>
            <a:ext cx="4503271" cy="6754907"/>
          </a:xfrm>
          <a:prstGeom prst="rect">
            <a:avLst/>
          </a:prstGeom>
        </p:spPr>
      </p:pic>
    </p:spTree>
    <p:extLst>
      <p:ext uri="{BB962C8B-B14F-4D97-AF65-F5344CB8AC3E}">
        <p14:creationId xmlns:p14="http://schemas.microsoft.com/office/powerpoint/2010/main" val="1397058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297FD5"/>
                </a:solidFill>
              </a:rPr>
              <a:t>You Want To Know In Your </a:t>
            </a:r>
            <a:br>
              <a:rPr lang="en-US" dirty="0" smtClean="0">
                <a:solidFill>
                  <a:srgbClr val="297FD5"/>
                </a:solidFill>
              </a:rPr>
            </a:br>
            <a:r>
              <a:rPr lang="en-US" dirty="0" smtClean="0">
                <a:solidFill>
                  <a:srgbClr val="297FD5"/>
                </a:solidFill>
              </a:rPr>
              <a:t>Heart &amp; Mind!</a:t>
            </a:r>
            <a:endParaRPr lang="en-US" dirty="0">
              <a:solidFill>
                <a:srgbClr val="297FD5"/>
              </a:solidFill>
            </a:endParaRPr>
          </a:p>
        </p:txBody>
      </p:sp>
      <p:sp>
        <p:nvSpPr>
          <p:cNvPr id="3" name="Content Placeholder 2"/>
          <p:cNvSpPr>
            <a:spLocks noGrp="1"/>
          </p:cNvSpPr>
          <p:nvPr>
            <p:ph idx="1"/>
          </p:nvPr>
        </p:nvSpPr>
        <p:spPr>
          <a:xfrm>
            <a:off x="457200" y="1600200"/>
            <a:ext cx="8229600" cy="4030133"/>
          </a:xfrm>
        </p:spPr>
        <p:txBody>
          <a:bodyPr/>
          <a:lstStyle/>
          <a:p>
            <a:pPr marL="0" indent="0" algn="ctr">
              <a:buNone/>
            </a:pPr>
            <a:r>
              <a:rPr lang="en-US" dirty="0" smtClean="0"/>
              <a:t>Some </a:t>
            </a:r>
            <a:r>
              <a:rPr lang="en-US" dirty="0"/>
              <a:t>of you may be wondering, “Why?” To you it may be more than a question of what temple marriage is all about. You want to know—in your heart, not just in your mind—why you should work so hard to marry in the temple, especially when marriage as an idea and institution seems to be weakening in societies all over the world.</a:t>
            </a:r>
          </a:p>
        </p:txBody>
      </p:sp>
    </p:spTree>
    <p:extLst>
      <p:ext uri="{BB962C8B-B14F-4D97-AF65-F5344CB8AC3E}">
        <p14:creationId xmlns:p14="http://schemas.microsoft.com/office/powerpoint/2010/main" val="31371266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667" y="296333"/>
            <a:ext cx="8657166" cy="4206331"/>
          </a:xfrm>
        </p:spPr>
        <p:txBody>
          <a:bodyPr>
            <a:normAutofit/>
          </a:bodyPr>
          <a:lstStyle/>
          <a:p>
            <a:pPr marL="0" indent="0" algn="ctr">
              <a:buNone/>
            </a:pPr>
            <a:r>
              <a:rPr lang="en-US" sz="2800" dirty="0" smtClean="0"/>
              <a:t>In the world today, many people dismiss &amp; even mock marriage &amp; the family. Amid such confusing &amp; destructive voices, the First Presidency &amp; Quorum of the Twelve Apostles provide the consistent voice of truth. They “solemnly proclaim that marriage between a man &amp; a woman is ordained of God &amp; that the family is central to the Creator’s plan for the eternal destiny of His children”</a:t>
            </a:r>
            <a:endParaRPr lang="en-US" sz="1500" dirty="0"/>
          </a:p>
        </p:txBody>
      </p:sp>
      <p:pic>
        <p:nvPicPr>
          <p:cNvPr id="7" name="Picture 6"/>
          <p:cNvPicPr>
            <a:picLocks noChangeAspect="1"/>
          </p:cNvPicPr>
          <p:nvPr/>
        </p:nvPicPr>
        <p:blipFill>
          <a:blip r:embed="rId2"/>
          <a:stretch>
            <a:fillRect/>
          </a:stretch>
        </p:blipFill>
        <p:spPr>
          <a:xfrm>
            <a:off x="1672167" y="3380056"/>
            <a:ext cx="5736167" cy="3245305"/>
          </a:xfrm>
          <a:prstGeom prst="rect">
            <a:avLst/>
          </a:prstGeom>
        </p:spPr>
      </p:pic>
    </p:spTree>
    <p:extLst>
      <p:ext uri="{BB962C8B-B14F-4D97-AF65-F5344CB8AC3E}">
        <p14:creationId xmlns:p14="http://schemas.microsoft.com/office/powerpoint/2010/main" val="217905357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97FD5"/>
                </a:solidFill>
              </a:rPr>
              <a:t>Greater Possibilities For Happiness</a:t>
            </a:r>
            <a:endParaRPr lang="en-US" dirty="0">
              <a:solidFill>
                <a:srgbClr val="297FD5"/>
              </a:solidFill>
            </a:endParaRPr>
          </a:p>
        </p:txBody>
      </p:sp>
      <p:sp>
        <p:nvSpPr>
          <p:cNvPr id="3" name="Content Placeholder 2"/>
          <p:cNvSpPr>
            <a:spLocks noGrp="1"/>
          </p:cNvSpPr>
          <p:nvPr>
            <p:ph idx="1"/>
          </p:nvPr>
        </p:nvSpPr>
        <p:spPr>
          <a:xfrm>
            <a:off x="328346" y="1785299"/>
            <a:ext cx="4531273" cy="4619489"/>
          </a:xfrm>
        </p:spPr>
        <p:txBody>
          <a:bodyPr>
            <a:normAutofit/>
          </a:bodyPr>
          <a:lstStyle/>
          <a:p>
            <a:pPr marL="0" indent="0" algn="ctr">
              <a:buNone/>
            </a:pPr>
            <a:r>
              <a:rPr lang="en-US" dirty="0"/>
              <a:t>[The] proclamation on the family helps us realize that celestial marriage brings greater possibilities for happiness than does any other relationship</a:t>
            </a:r>
            <a:r>
              <a:rPr lang="en-US" dirty="0" smtClean="0"/>
              <a:t>. </a:t>
            </a:r>
            <a:r>
              <a:rPr lang="en-US" sz="1800" dirty="0" smtClean="0"/>
              <a:t>Russell M. Nelson</a:t>
            </a:r>
            <a:endParaRPr lang="en-US" sz="1800" dirty="0"/>
          </a:p>
        </p:txBody>
      </p:sp>
      <p:pic>
        <p:nvPicPr>
          <p:cNvPr id="4" name="Picture 3"/>
          <p:cNvPicPr>
            <a:picLocks noChangeAspect="1"/>
          </p:cNvPicPr>
          <p:nvPr/>
        </p:nvPicPr>
        <p:blipFill rotWithShape="1">
          <a:blip r:embed="rId2"/>
          <a:srcRect t="14348" r="16008" b="15948"/>
          <a:stretch/>
        </p:blipFill>
        <p:spPr>
          <a:xfrm>
            <a:off x="4988473" y="1785299"/>
            <a:ext cx="3710969" cy="4619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984765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596"/>
            <a:ext cx="8229600" cy="1143000"/>
          </a:xfrm>
        </p:spPr>
        <p:txBody>
          <a:bodyPr/>
          <a:lstStyle/>
          <a:p>
            <a:r>
              <a:rPr lang="en-US" dirty="0" smtClean="0">
                <a:solidFill>
                  <a:srgbClr val="297FD5"/>
                </a:solidFill>
              </a:rPr>
              <a:t>Joy Is Found In the Family</a:t>
            </a:r>
            <a:endParaRPr lang="en-US" dirty="0">
              <a:solidFill>
                <a:srgbClr val="297FD5"/>
              </a:solidFill>
            </a:endParaRPr>
          </a:p>
        </p:txBody>
      </p:sp>
      <p:sp>
        <p:nvSpPr>
          <p:cNvPr id="3" name="Content Placeholder 2"/>
          <p:cNvSpPr>
            <a:spLocks noGrp="1"/>
          </p:cNvSpPr>
          <p:nvPr>
            <p:ph idx="1"/>
          </p:nvPr>
        </p:nvSpPr>
        <p:spPr>
          <a:xfrm>
            <a:off x="165669" y="1029660"/>
            <a:ext cx="8780449" cy="2209544"/>
          </a:xfrm>
        </p:spPr>
        <p:txBody>
          <a:bodyPr/>
          <a:lstStyle/>
          <a:p>
            <a:r>
              <a:rPr lang="en-US" dirty="0"/>
              <a:t>Life’s greatest joys are found in the family. Strong family relationships require effort, but such effort brings great happiness in this life and throughout eternity. </a:t>
            </a:r>
          </a:p>
        </p:txBody>
      </p:sp>
      <p:pic>
        <p:nvPicPr>
          <p:cNvPr id="4" name="Picture 3" descr="siblings-portrait-919425-galle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9515" y="2815900"/>
            <a:ext cx="4397286" cy="3297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63210" y="3220800"/>
            <a:ext cx="4126305" cy="2677656"/>
          </a:xfrm>
          <a:prstGeom prst="rect">
            <a:avLst/>
          </a:prstGeom>
          <a:noFill/>
        </p:spPr>
        <p:txBody>
          <a:bodyPr wrap="square" rtlCol="0">
            <a:spAutoFit/>
          </a:bodyPr>
          <a:lstStyle/>
          <a:p>
            <a:r>
              <a:rPr lang="en-US" sz="2800" dirty="0"/>
              <a:t>Even if you have not had a happy family life in the past, you can seek to have a happy, eternal marriage and a loving relationship with family members.</a:t>
            </a:r>
          </a:p>
        </p:txBody>
      </p:sp>
    </p:spTree>
    <p:extLst>
      <p:ext uri="{BB962C8B-B14F-4D97-AF65-F5344CB8AC3E}">
        <p14:creationId xmlns:p14="http://schemas.microsoft.com/office/powerpoint/2010/main" val="7952603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smtClean="0">
                <a:solidFill>
                  <a:srgbClr val="297FD5"/>
                </a:solidFill>
              </a:rPr>
              <a:t>The Doctrine of The Family</a:t>
            </a:r>
            <a:endParaRPr lang="en-US" b="1" u="sng" dirty="0">
              <a:solidFill>
                <a:srgbClr val="297FD5"/>
              </a:solidFill>
            </a:endParaRPr>
          </a:p>
        </p:txBody>
      </p:sp>
      <p:pic>
        <p:nvPicPr>
          <p:cNvPr id="5" name="Picture 4"/>
          <p:cNvPicPr>
            <a:picLocks noChangeAspect="1"/>
          </p:cNvPicPr>
          <p:nvPr/>
        </p:nvPicPr>
        <p:blipFill>
          <a:blip r:embed="rId2"/>
          <a:stretch>
            <a:fillRect/>
          </a:stretch>
        </p:blipFill>
        <p:spPr>
          <a:xfrm>
            <a:off x="1269999" y="1710036"/>
            <a:ext cx="6798733" cy="4525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059770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08529"/>
          </a:xfrm>
        </p:spPr>
        <p:txBody>
          <a:bodyPr>
            <a:normAutofit fontScale="90000"/>
          </a:bodyPr>
          <a:lstStyle/>
          <a:p>
            <a:r>
              <a:rPr lang="en-US" dirty="0" smtClean="0">
                <a:solidFill>
                  <a:srgbClr val="297FD5"/>
                </a:solidFill>
              </a:rPr>
              <a:t>Doctrine of the Family...</a:t>
            </a:r>
            <a:endParaRPr lang="en-US" dirty="0">
              <a:solidFill>
                <a:srgbClr val="297FD5"/>
              </a:solidFill>
            </a:endParaRPr>
          </a:p>
        </p:txBody>
      </p:sp>
      <p:sp>
        <p:nvSpPr>
          <p:cNvPr id="4" name="Content Placeholder 3"/>
          <p:cNvSpPr>
            <a:spLocks noGrp="1"/>
          </p:cNvSpPr>
          <p:nvPr>
            <p:ph idx="1"/>
          </p:nvPr>
        </p:nvSpPr>
        <p:spPr>
          <a:xfrm>
            <a:off x="457200" y="1155700"/>
            <a:ext cx="8229600" cy="4525963"/>
          </a:xfrm>
        </p:spPr>
        <p:txBody>
          <a:bodyPr>
            <a:normAutofit lnSpcReduction="10000"/>
          </a:bodyPr>
          <a:lstStyle/>
          <a:p>
            <a:r>
              <a:rPr lang="en-US" dirty="0" smtClean="0"/>
              <a:t>“The Family: A Proclamation to the World” states, “Marriage between a man and a woman is ordained of God and … the family is central to the Creator’s plan for the eternal destiny of His children.” In other words, when we talk about why we are here on the earth and what we are meant to accomplish and become, it’s all tied to the idea that we are part of a family and can marry and establish new families.</a:t>
            </a:r>
            <a:endParaRPr lang="en-US" dirty="0"/>
          </a:p>
        </p:txBody>
      </p:sp>
    </p:spTree>
    <p:extLst>
      <p:ext uri="{BB962C8B-B14F-4D97-AF65-F5344CB8AC3E}">
        <p14:creationId xmlns:p14="http://schemas.microsoft.com/office/powerpoint/2010/main" val="21051336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97FD5"/>
                </a:solidFill>
              </a:rPr>
              <a:t>It’s Why We Are Here On Earth</a:t>
            </a:r>
            <a:endParaRPr lang="en-US" dirty="0">
              <a:solidFill>
                <a:srgbClr val="297FD5"/>
              </a:solidFill>
            </a:endParaRPr>
          </a:p>
        </p:txBody>
      </p:sp>
      <p:sp>
        <p:nvSpPr>
          <p:cNvPr id="3" name="Content Placeholder 2"/>
          <p:cNvSpPr>
            <a:spLocks noGrp="1"/>
          </p:cNvSpPr>
          <p:nvPr>
            <p:ph idx="1"/>
          </p:nvPr>
        </p:nvSpPr>
        <p:spPr>
          <a:xfrm>
            <a:off x="457200" y="1325032"/>
            <a:ext cx="8229600" cy="1913467"/>
          </a:xfrm>
        </p:spPr>
        <p:txBody>
          <a:bodyPr/>
          <a:lstStyle/>
          <a:p>
            <a:pPr marL="0" indent="0" algn="ctr">
              <a:buNone/>
            </a:pPr>
            <a:r>
              <a:rPr lang="en-US" dirty="0" smtClean="0"/>
              <a:t>The earth was created and this Church was restored so that families could be formed, sealed, and exalted eternally. </a:t>
            </a:r>
            <a:br>
              <a:rPr lang="en-US" dirty="0" smtClean="0"/>
            </a:br>
            <a:r>
              <a:rPr lang="en-US" sz="1400" dirty="0" smtClean="0"/>
              <a:t>Russell M. Nelson</a:t>
            </a:r>
            <a:endParaRPr lang="en-US" sz="14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928" b="97510" l="2686" r="99658"/>
                    </a14:imgEffect>
                  </a14:imgLayer>
                </a14:imgProps>
              </a:ext>
            </a:extLst>
          </a:blip>
          <a:stretch>
            <a:fillRect/>
          </a:stretch>
        </p:blipFill>
        <p:spPr>
          <a:xfrm>
            <a:off x="2878668" y="3238499"/>
            <a:ext cx="3619500" cy="3619500"/>
          </a:xfrm>
          <a:prstGeom prst="rect">
            <a:avLst/>
          </a:prstGeom>
        </p:spPr>
      </p:pic>
    </p:spTree>
    <p:extLst>
      <p:ext uri="{BB962C8B-B14F-4D97-AF65-F5344CB8AC3E}">
        <p14:creationId xmlns:p14="http://schemas.microsoft.com/office/powerpoint/2010/main" val="38754326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462</TotalTime>
  <Words>1343</Words>
  <Application>Microsoft Macintosh PowerPoint</Application>
  <PresentationFormat>On-screen Show (4:3)</PresentationFormat>
  <Paragraphs>57</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Why Is Temple Marriage Important?</vt:lpstr>
      <vt:lpstr>Why Temple Marriage?  August 2013 New Era, Joshua Perkey</vt:lpstr>
      <vt:lpstr>You Want To Know In Your  Heart &amp; Mind!</vt:lpstr>
      <vt:lpstr>PowerPoint Presentation</vt:lpstr>
      <vt:lpstr>Greater Possibilities For Happiness</vt:lpstr>
      <vt:lpstr>Joy Is Found In the Family</vt:lpstr>
      <vt:lpstr>The Doctrine of The Family</vt:lpstr>
      <vt:lpstr>Doctrine of the Family...</vt:lpstr>
      <vt:lpstr>It’s Why We Are Here On Earth</vt:lpstr>
      <vt:lpstr>Doctrine of the Family...</vt:lpstr>
      <vt:lpstr>What Happens When We Die?</vt:lpstr>
      <vt:lpstr>PowerPoint Presentation</vt:lpstr>
      <vt:lpstr>Temple Marriage Brings True Joy</vt:lpstr>
      <vt:lpstr>True Joy</vt:lpstr>
      <vt:lpstr>Happiness &amp; Joy</vt:lpstr>
      <vt:lpstr>Follow The  Gospel Path</vt:lpstr>
      <vt:lpstr>PowerPoint Presentation</vt:lpstr>
      <vt:lpstr>The Most Important Covenant</vt:lpstr>
      <vt:lpstr>Continue In Faithfulness</vt:lpstr>
      <vt:lpstr>The important choice [of marriage] may be illustrated by a homespun concept that came to mind one day when I was shopping in a large retail store. I call it “patterns of the shopper.” Russell M. Nelson</vt:lpstr>
      <vt:lpstr>Wise Shoppers</vt:lpstr>
      <vt:lpstr>Bargain Shoppers &amp; Those Who Splurge</vt:lpstr>
      <vt:lpstr>Shoplifters</vt:lpstr>
      <vt:lpstr>PowerPoint Presentation</vt:lpstr>
      <vt:lpstr>Russell M. Nelson</vt:lpstr>
      <vt:lpstr>Necessary For Exaltation</vt:lpstr>
      <vt:lpstr>Choose For Ourselves</vt:lpstr>
      <vt:lpstr>This Goal Is Glorious!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Is Temple Marriage Important?</dc:title>
  <dc:creator>Jennifer Middleton</dc:creator>
  <cp:lastModifiedBy>Jennifer Middleton</cp:lastModifiedBy>
  <cp:revision>23</cp:revision>
  <dcterms:created xsi:type="dcterms:W3CDTF">2014-08-04T21:24:29Z</dcterms:created>
  <dcterms:modified xsi:type="dcterms:W3CDTF">2014-08-05T15:06:17Z</dcterms:modified>
</cp:coreProperties>
</file>