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6" r:id="rId4"/>
    <p:sldId id="267" r:id="rId5"/>
    <p:sldId id="268" r:id="rId6"/>
    <p:sldId id="269" r:id="rId7"/>
    <p:sldId id="274" r:id="rId8"/>
    <p:sldId id="276" r:id="rId9"/>
    <p:sldId id="298" r:id="rId10"/>
    <p:sldId id="270" r:id="rId11"/>
    <p:sldId id="299" r:id="rId12"/>
    <p:sldId id="271" r:id="rId13"/>
    <p:sldId id="273" r:id="rId14"/>
    <p:sldId id="300" r:id="rId15"/>
    <p:sldId id="295" r:id="rId16"/>
    <p:sldId id="296" r:id="rId17"/>
    <p:sldId id="294" r:id="rId18"/>
    <p:sldId id="281" r:id="rId19"/>
    <p:sldId id="275" r:id="rId20"/>
    <p:sldId id="280" r:id="rId21"/>
    <p:sldId id="287" r:id="rId22"/>
    <p:sldId id="288" r:id="rId23"/>
    <p:sldId id="284" r:id="rId24"/>
    <p:sldId id="285" r:id="rId25"/>
    <p:sldId id="289" r:id="rId26"/>
    <p:sldId id="290" r:id="rId27"/>
    <p:sldId id="291" r:id="rId28"/>
    <p:sldId id="293" r:id="rId29"/>
    <p:sldId id="292" r:id="rId30"/>
    <p:sldId id="283" r:id="rId31"/>
    <p:sldId id="279" r:id="rId32"/>
    <p:sldId id="277" r:id="rId33"/>
    <p:sldId id="278" r:id="rId34"/>
    <p:sldId id="272" r:id="rId35"/>
    <p:sldId id="301" r:id="rId36"/>
    <p:sldId id="302" r:id="rId37"/>
    <p:sldId id="30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3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DA2C82-4F80-BD4F-8B04-52F7D6D8F99E}" type="datetimeFigureOut">
              <a:rPr lang="en-US" smtClean="0"/>
              <a:t>8/14/14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A2C82-4F80-BD4F-8B04-52F7D6D8F99E}" type="datetimeFigureOut">
              <a:rPr lang="en-US" smtClean="0"/>
              <a:t>8/14/14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A2C82-4F80-BD4F-8B04-52F7D6D8F99E}" type="datetimeFigureOut">
              <a:rPr lang="en-US" smtClean="0"/>
              <a:t>8/14/14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A2C82-4F80-BD4F-8B04-52F7D6D8F99E}" type="datetimeFigureOut">
              <a:rPr lang="en-US" smtClean="0"/>
              <a:t>8/14/14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A2C82-4F80-BD4F-8B04-52F7D6D8F99E}" type="datetimeFigureOut">
              <a:rPr lang="en-US" smtClean="0"/>
              <a:t>8/14/14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DA2C82-4F80-BD4F-8B04-52F7D6D8F99E}" type="datetimeFigureOut">
              <a:rPr lang="en-US" smtClean="0"/>
              <a:t>8/14/14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A2C82-4F80-BD4F-8B04-52F7D6D8F99E}" type="datetimeFigureOut">
              <a:rPr lang="en-US" smtClean="0"/>
              <a:t>8/14/14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A2C82-4F80-BD4F-8B04-52F7D6D8F99E}" type="datetimeFigureOut">
              <a:rPr lang="en-US" smtClean="0"/>
              <a:t>8/14/14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A2C82-4F80-BD4F-8B04-52F7D6D8F99E}" type="datetimeFigureOut">
              <a:rPr lang="en-US" smtClean="0"/>
              <a:t>8/14/14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2DDE63-F42F-F540-85E8-D30B04440EA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A2C82-4F80-BD4F-8B04-52F7D6D8F99E}" type="datetimeFigureOut">
              <a:rPr lang="en-US" smtClean="0"/>
              <a:t>8/14/14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DDE63-F42F-F540-85E8-D30B04440EA1}"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7DA2C82-4F80-BD4F-8B04-52F7D6D8F99E}" type="datetimeFigureOut">
              <a:rPr lang="en-US" smtClean="0"/>
              <a:t>8/14/14</a:t>
            </a:fld>
            <a:endParaRPr lang="en-US"/>
          </a:p>
        </p:txBody>
      </p:sp>
      <p:sp>
        <p:nvSpPr>
          <p:cNvPr id="9" name="Slide Number Placeholder 8"/>
          <p:cNvSpPr>
            <a:spLocks noGrp="1"/>
          </p:cNvSpPr>
          <p:nvPr>
            <p:ph type="sldNum" sz="quarter" idx="11"/>
          </p:nvPr>
        </p:nvSpPr>
        <p:spPr/>
        <p:txBody>
          <a:bodyPr/>
          <a:lstStyle/>
          <a:p>
            <a:fld id="{8F2DDE63-F42F-F540-85E8-D30B04440EA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F2DDE63-F42F-F540-85E8-D30B04440EA1}"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7DA2C82-4F80-BD4F-8B04-52F7D6D8F99E}" type="datetimeFigureOut">
              <a:rPr lang="en-US" smtClean="0"/>
              <a:t>8/14/14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1.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6706" y="1210235"/>
            <a:ext cx="3582894" cy="2838824"/>
          </a:xfrm>
        </p:spPr>
        <p:txBody>
          <a:bodyPr/>
          <a:lstStyle/>
          <a:p>
            <a:pPr algn="ctr"/>
            <a:r>
              <a:rPr lang="en-US" sz="5000" dirty="0" smtClean="0"/>
              <a:t>Why is Chastity Important?</a:t>
            </a:r>
            <a:endParaRPr lang="en-US" sz="5000" dirty="0"/>
          </a:p>
        </p:txBody>
      </p:sp>
      <p:pic>
        <p:nvPicPr>
          <p:cNvPr id="4" name="Picture 3"/>
          <p:cNvPicPr>
            <a:picLocks noChangeAspect="1"/>
          </p:cNvPicPr>
          <p:nvPr/>
        </p:nvPicPr>
        <p:blipFill rotWithShape="1">
          <a:blip r:embed="rId2"/>
          <a:srcRect l="6679" t="9150" r="4359"/>
          <a:stretch/>
        </p:blipFill>
        <p:spPr>
          <a:xfrm>
            <a:off x="508000" y="478117"/>
            <a:ext cx="4138706" cy="5478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618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21506" cy="922150"/>
          </a:xfrm>
        </p:spPr>
        <p:txBody>
          <a:bodyPr/>
          <a:lstStyle/>
          <a:p>
            <a:r>
              <a:rPr lang="en-US" dirty="0" smtClean="0"/>
              <a:t>Blessings of being chaste</a:t>
            </a:r>
            <a:endParaRPr lang="en-US" dirty="0"/>
          </a:p>
        </p:txBody>
      </p:sp>
      <p:sp>
        <p:nvSpPr>
          <p:cNvPr id="3" name="Content Placeholder 2"/>
          <p:cNvSpPr>
            <a:spLocks noGrp="1"/>
          </p:cNvSpPr>
          <p:nvPr>
            <p:ph idx="1"/>
          </p:nvPr>
        </p:nvSpPr>
        <p:spPr>
          <a:xfrm>
            <a:off x="277906" y="1196788"/>
            <a:ext cx="4407537" cy="3151094"/>
          </a:xfrm>
        </p:spPr>
        <p:txBody>
          <a:bodyPr>
            <a:noAutofit/>
          </a:bodyPr>
          <a:lstStyle/>
          <a:p>
            <a:pPr marL="114300" indent="0">
              <a:buNone/>
            </a:pPr>
            <a:r>
              <a:rPr lang="en-US" sz="2400" dirty="0" smtClean="0">
                <a:solidFill>
                  <a:schemeClr val="tx2"/>
                </a:solidFill>
              </a:rPr>
              <a:t>“</a:t>
            </a:r>
            <a:r>
              <a:rPr lang="en-US" sz="2400" dirty="0">
                <a:solidFill>
                  <a:schemeClr val="tx2"/>
                </a:solidFill>
              </a:rPr>
              <a:t>Here is … the Savior’s promise: ‘Let virtue garnish thy thoughts unceasingly; then shall thy confidence wax strong in the presence of God’ </a:t>
            </a:r>
            <a:r>
              <a:rPr lang="en-US" sz="1400" dirty="0">
                <a:solidFill>
                  <a:schemeClr val="tx2"/>
                </a:solidFill>
              </a:rPr>
              <a:t>(D&amp;C 121:45)” (“Trust in the Lord,” Ensign, May 1979, 42)</a:t>
            </a:r>
            <a:r>
              <a:rPr lang="en-US" sz="1400" dirty="0" smtClean="0">
                <a:solidFill>
                  <a:schemeClr val="tx2"/>
                </a:solidFill>
              </a:rPr>
              <a:t>.</a:t>
            </a:r>
          </a:p>
          <a:p>
            <a:pPr marL="114300" indent="0">
              <a:buNone/>
            </a:pPr>
            <a:r>
              <a:rPr lang="en-US" sz="2400" dirty="0" smtClean="0">
                <a:solidFill>
                  <a:schemeClr val="tx2"/>
                </a:solidFill>
              </a:rPr>
              <a:t/>
            </a:r>
            <a:br>
              <a:rPr lang="en-US" sz="2400" dirty="0" smtClean="0">
                <a:solidFill>
                  <a:schemeClr val="tx2"/>
                </a:solidFill>
              </a:rPr>
            </a:br>
            <a:r>
              <a:rPr lang="en-US" sz="2400" dirty="0" smtClean="0">
                <a:solidFill>
                  <a:schemeClr val="tx2"/>
                </a:solidFill>
              </a:rPr>
              <a:t>When </a:t>
            </a:r>
            <a:r>
              <a:rPr lang="en-US" sz="2400" dirty="0">
                <a:solidFill>
                  <a:schemeClr val="tx2"/>
                </a:solidFill>
              </a:rPr>
              <a:t>you are sexually pure, you prepare yourself to make and keep sacred covenants in the temple. You prepare yourself to build a strong marriage and to bring children into the world as part of an eternal and loving family</a:t>
            </a:r>
            <a:r>
              <a:rPr lang="en-US" sz="2400" dirty="0" smtClean="0">
                <a:solidFill>
                  <a:schemeClr val="tx2"/>
                </a:solidFill>
              </a:rPr>
              <a:t>.</a:t>
            </a:r>
          </a:p>
          <a:p>
            <a:pPr marL="114300" indent="0">
              <a:buNone/>
            </a:pPr>
            <a:endParaRPr lang="en-US" sz="1400" dirty="0"/>
          </a:p>
        </p:txBody>
      </p:sp>
      <p:pic>
        <p:nvPicPr>
          <p:cNvPr id="4" name="Picture 3"/>
          <p:cNvPicPr>
            <a:picLocks noChangeAspect="1"/>
          </p:cNvPicPr>
          <p:nvPr/>
        </p:nvPicPr>
        <p:blipFill>
          <a:blip r:embed="rId2"/>
          <a:stretch>
            <a:fillRect/>
          </a:stretch>
        </p:blipFill>
        <p:spPr>
          <a:xfrm>
            <a:off x="4685443" y="1196788"/>
            <a:ext cx="3568810" cy="5064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66996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377" y="132697"/>
            <a:ext cx="7620000" cy="972950"/>
          </a:xfrm>
        </p:spPr>
        <p:txBody>
          <a:bodyPr/>
          <a:lstStyle/>
          <a:p>
            <a:r>
              <a:rPr lang="en-US" dirty="0" smtClean="0"/>
              <a:t>Blessings of Being Chaste</a:t>
            </a:r>
            <a:endParaRPr lang="en-US" dirty="0"/>
          </a:p>
        </p:txBody>
      </p:sp>
      <p:sp>
        <p:nvSpPr>
          <p:cNvPr id="3" name="Content Placeholder 2"/>
          <p:cNvSpPr>
            <a:spLocks noGrp="1"/>
          </p:cNvSpPr>
          <p:nvPr>
            <p:ph idx="1"/>
          </p:nvPr>
        </p:nvSpPr>
        <p:spPr>
          <a:xfrm>
            <a:off x="457200" y="942788"/>
            <a:ext cx="7620000" cy="2643094"/>
          </a:xfrm>
        </p:spPr>
        <p:txBody>
          <a:bodyPr/>
          <a:lstStyle/>
          <a:p>
            <a:pPr>
              <a:lnSpc>
                <a:spcPct val="90000"/>
              </a:lnSpc>
            </a:pPr>
            <a:r>
              <a:rPr lang="en-US" sz="2400" dirty="0">
                <a:solidFill>
                  <a:srgbClr val="318FC5"/>
                </a:solidFill>
              </a:rPr>
              <a:t>You protect yourself from the spiritual and emotional damage that come from sharing sexual intimacy outside of marriage. </a:t>
            </a:r>
          </a:p>
          <a:p>
            <a:pPr>
              <a:lnSpc>
                <a:spcPct val="90000"/>
              </a:lnSpc>
            </a:pPr>
            <a:r>
              <a:rPr lang="en-US" sz="2400" dirty="0">
                <a:solidFill>
                  <a:srgbClr val="318FC5"/>
                </a:solidFill>
              </a:rPr>
              <a:t>You also protect yourself from harmful diseases. </a:t>
            </a:r>
          </a:p>
          <a:p>
            <a:pPr>
              <a:lnSpc>
                <a:spcPct val="90000"/>
              </a:lnSpc>
            </a:pPr>
            <a:r>
              <a:rPr lang="en-US" sz="2400" dirty="0">
                <a:solidFill>
                  <a:srgbClr val="318FC5"/>
                </a:solidFill>
              </a:rPr>
              <a:t>Remaining sexually pure helps you to be confident and truly happy and improves your ability to make good decisions now and in the future. </a:t>
            </a:r>
            <a:r>
              <a:rPr lang="en-US" sz="1600" dirty="0">
                <a:solidFill>
                  <a:srgbClr val="318FC5"/>
                </a:solidFill>
              </a:rPr>
              <a:t>(For The Strength of The Youth)</a:t>
            </a:r>
          </a:p>
          <a:p>
            <a:endParaRPr lang="en-US" dirty="0"/>
          </a:p>
        </p:txBody>
      </p:sp>
      <p:pic>
        <p:nvPicPr>
          <p:cNvPr id="4" name="Picture 3"/>
          <p:cNvPicPr>
            <a:picLocks noChangeAspect="1"/>
          </p:cNvPicPr>
          <p:nvPr/>
        </p:nvPicPr>
        <p:blipFill>
          <a:blip r:embed="rId2"/>
          <a:stretch>
            <a:fillRect/>
          </a:stretch>
        </p:blipFill>
        <p:spPr>
          <a:xfrm>
            <a:off x="2554940" y="3212354"/>
            <a:ext cx="3655759" cy="3645646"/>
          </a:xfrm>
          <a:prstGeom prst="rect">
            <a:avLst/>
          </a:prstGeom>
        </p:spPr>
      </p:pic>
      <p:sp>
        <p:nvSpPr>
          <p:cNvPr id="5" name="TextBox 4"/>
          <p:cNvSpPr txBox="1"/>
          <p:nvPr/>
        </p:nvSpPr>
        <p:spPr>
          <a:xfrm>
            <a:off x="2554940" y="4377765"/>
            <a:ext cx="3655759" cy="769441"/>
          </a:xfrm>
          <a:prstGeom prst="rect">
            <a:avLst/>
          </a:prstGeom>
          <a:noFill/>
        </p:spPr>
        <p:txBody>
          <a:bodyPr wrap="square" rtlCol="0">
            <a:spAutoFit/>
          </a:bodyPr>
          <a:lstStyle/>
          <a:p>
            <a:pPr algn="ctr"/>
            <a:r>
              <a:rPr lang="en-US" sz="4400" dirty="0" smtClean="0">
                <a:solidFill>
                  <a:schemeClr val="bg1"/>
                </a:solidFill>
              </a:rPr>
              <a:t>VIRTUE</a:t>
            </a:r>
            <a:endParaRPr lang="en-US" sz="4400" dirty="0">
              <a:solidFill>
                <a:schemeClr val="bg1"/>
              </a:solidFill>
            </a:endParaRPr>
          </a:p>
        </p:txBody>
      </p:sp>
    </p:spTree>
    <p:extLst>
      <p:ext uri="{BB962C8B-B14F-4D97-AF65-F5344CB8AC3E}">
        <p14:creationId xmlns:p14="http://schemas.microsoft.com/office/powerpoint/2010/main" val="428533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4" y="141942"/>
            <a:ext cx="7620000" cy="1143000"/>
          </a:xfrm>
        </p:spPr>
        <p:txBody>
          <a:bodyPr/>
          <a:lstStyle/>
          <a:p>
            <a:r>
              <a:rPr lang="en-US" dirty="0" smtClean="0"/>
              <a:t>Promised Blessings</a:t>
            </a:r>
            <a:endParaRPr lang="en-US" dirty="0"/>
          </a:p>
        </p:txBody>
      </p:sp>
      <p:sp>
        <p:nvSpPr>
          <p:cNvPr id="3" name="Content Placeholder 2"/>
          <p:cNvSpPr>
            <a:spLocks noGrp="1"/>
          </p:cNvSpPr>
          <p:nvPr>
            <p:ph idx="1"/>
          </p:nvPr>
        </p:nvSpPr>
        <p:spPr>
          <a:xfrm>
            <a:off x="179294" y="1120588"/>
            <a:ext cx="4297083" cy="5280212"/>
          </a:xfrm>
        </p:spPr>
        <p:txBody>
          <a:bodyPr>
            <a:noAutofit/>
          </a:bodyPr>
          <a:lstStyle/>
          <a:p>
            <a:pPr marL="114300" indent="0" algn="ctr">
              <a:buNone/>
            </a:pPr>
            <a:r>
              <a:rPr lang="en-US" sz="2400" dirty="0">
                <a:solidFill>
                  <a:schemeClr val="tx2"/>
                </a:solidFill>
              </a:rPr>
              <a:t>We also are promised that, as we pursue the pathway of virtue, “the Holy Ghost shall be [our] constant companion” </a:t>
            </a:r>
            <a:r>
              <a:rPr lang="en-US" sz="2400" dirty="0" smtClean="0">
                <a:solidFill>
                  <a:schemeClr val="tx2"/>
                </a:solidFill>
              </a:rPr>
              <a:t/>
            </a:r>
            <a:br>
              <a:rPr lang="en-US" sz="2400" dirty="0" smtClean="0">
                <a:solidFill>
                  <a:schemeClr val="tx2"/>
                </a:solidFill>
              </a:rPr>
            </a:br>
            <a:r>
              <a:rPr lang="en-US" sz="1400" dirty="0" smtClean="0">
                <a:solidFill>
                  <a:schemeClr val="tx2"/>
                </a:solidFill>
              </a:rPr>
              <a:t>(</a:t>
            </a:r>
            <a:r>
              <a:rPr lang="en-US" sz="1400" dirty="0">
                <a:solidFill>
                  <a:schemeClr val="tx2"/>
                </a:solidFill>
              </a:rPr>
              <a:t>D&amp;C 121:46)</a:t>
            </a:r>
            <a:r>
              <a:rPr lang="en-US" sz="2400" dirty="0">
                <a:solidFill>
                  <a:schemeClr val="tx2"/>
                </a:solidFill>
              </a:rPr>
              <a:t>. </a:t>
            </a:r>
            <a:r>
              <a:rPr lang="en-US" sz="2400" dirty="0" smtClean="0">
                <a:solidFill>
                  <a:schemeClr val="tx2"/>
                </a:solidFill>
              </a:rPr>
              <a:t/>
            </a:r>
            <a:br>
              <a:rPr lang="en-US" sz="2400" dirty="0" smtClean="0">
                <a:solidFill>
                  <a:schemeClr val="tx2"/>
                </a:solidFill>
              </a:rPr>
            </a:br>
            <a:r>
              <a:rPr lang="en-US" sz="2400" dirty="0" smtClean="0">
                <a:solidFill>
                  <a:schemeClr val="tx2"/>
                </a:solidFill>
              </a:rPr>
              <a:t>Thus</a:t>
            </a:r>
            <a:r>
              <a:rPr lang="en-US" sz="2400" dirty="0">
                <a:solidFill>
                  <a:schemeClr val="tx2"/>
                </a:solidFill>
              </a:rPr>
              <a:t>, living the law of chastity invites some of the greatest blessings men and women can receive in mortality: appropriate spiritual confidence in the presence of family, friends, Church associates, and, ultimately, the Savior. </a:t>
            </a:r>
          </a:p>
        </p:txBody>
      </p:sp>
      <p:pic>
        <p:nvPicPr>
          <p:cNvPr id="4" name="Picture 3"/>
          <p:cNvPicPr>
            <a:picLocks noChangeAspect="1"/>
          </p:cNvPicPr>
          <p:nvPr/>
        </p:nvPicPr>
        <p:blipFill>
          <a:blip r:embed="rId2"/>
          <a:stretch>
            <a:fillRect/>
          </a:stretch>
        </p:blipFill>
        <p:spPr>
          <a:xfrm>
            <a:off x="4675592" y="1284942"/>
            <a:ext cx="3282078" cy="4923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917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Our Happiness</a:t>
            </a:r>
            <a:endParaRPr lang="en-US" dirty="0"/>
          </a:p>
        </p:txBody>
      </p:sp>
      <p:sp>
        <p:nvSpPr>
          <p:cNvPr id="3" name="Content Placeholder 2"/>
          <p:cNvSpPr>
            <a:spLocks noGrp="1"/>
          </p:cNvSpPr>
          <p:nvPr>
            <p:ph idx="1"/>
          </p:nvPr>
        </p:nvSpPr>
        <p:spPr>
          <a:xfrm>
            <a:off x="457200" y="1226670"/>
            <a:ext cx="7620000" cy="2194859"/>
          </a:xfrm>
        </p:spPr>
        <p:txBody>
          <a:bodyPr>
            <a:noAutofit/>
          </a:bodyPr>
          <a:lstStyle/>
          <a:p>
            <a:pPr marL="114300" indent="0">
              <a:buNone/>
            </a:pPr>
            <a:r>
              <a:rPr lang="en-US" sz="2400" dirty="0" smtClean="0">
                <a:solidFill>
                  <a:srgbClr val="318FC5"/>
                </a:solidFill>
              </a:rPr>
              <a:t>The </a:t>
            </a:r>
            <a:r>
              <a:rPr lang="en-US" sz="2400" dirty="0">
                <a:solidFill>
                  <a:srgbClr val="318FC5"/>
                </a:solidFill>
              </a:rPr>
              <a:t>Lord’s truth is not altered by fads, popularity, or public opinion polls. I promise that obedience to the law of chastity will increase our happiness in mortality and make possible our progress in eternity. Chastity and virtue are now, always have been, and always will be “most dear and precious above all things” (</a:t>
            </a:r>
            <a:r>
              <a:rPr lang="en-US" sz="2400" dirty="0" err="1">
                <a:solidFill>
                  <a:srgbClr val="318FC5"/>
                </a:solidFill>
              </a:rPr>
              <a:t>Moroni</a:t>
            </a:r>
            <a:r>
              <a:rPr lang="en-US" sz="2400" dirty="0">
                <a:solidFill>
                  <a:srgbClr val="318FC5"/>
                </a:solidFill>
              </a:rPr>
              <a:t> 9:9).</a:t>
            </a:r>
          </a:p>
        </p:txBody>
      </p:sp>
      <p:pic>
        <p:nvPicPr>
          <p:cNvPr id="4" name="Picture 3"/>
          <p:cNvPicPr>
            <a:picLocks noChangeAspect="1"/>
          </p:cNvPicPr>
          <p:nvPr/>
        </p:nvPicPr>
        <p:blipFill rotWithShape="1">
          <a:blip r:embed="rId2"/>
          <a:srcRect t="17926" r="12969"/>
          <a:stretch/>
        </p:blipFill>
        <p:spPr>
          <a:xfrm>
            <a:off x="1864658" y="3705412"/>
            <a:ext cx="4482958" cy="2814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269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Reserved For Marriage</a:t>
            </a:r>
            <a:endParaRPr lang="en-US" dirty="0"/>
          </a:p>
        </p:txBody>
      </p:sp>
      <p:pic>
        <p:nvPicPr>
          <p:cNvPr id="4" name="Picture 3"/>
          <p:cNvPicPr>
            <a:picLocks noChangeAspect="1"/>
          </p:cNvPicPr>
          <p:nvPr/>
        </p:nvPicPr>
        <p:blipFill>
          <a:blip r:embed="rId2"/>
          <a:stretch>
            <a:fillRect/>
          </a:stretch>
        </p:blipFill>
        <p:spPr>
          <a:xfrm>
            <a:off x="2380877" y="1383179"/>
            <a:ext cx="3491006" cy="5236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0302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Terrible Risks</a:t>
            </a:r>
            <a:endParaRPr lang="en-US" dirty="0"/>
          </a:p>
        </p:txBody>
      </p:sp>
      <p:sp>
        <p:nvSpPr>
          <p:cNvPr id="3" name="Content Placeholder 2"/>
          <p:cNvSpPr>
            <a:spLocks noGrp="1"/>
          </p:cNvSpPr>
          <p:nvPr>
            <p:ph idx="1"/>
          </p:nvPr>
        </p:nvSpPr>
        <p:spPr>
          <a:xfrm>
            <a:off x="307789" y="1226670"/>
            <a:ext cx="7620000" cy="4800600"/>
          </a:xfrm>
        </p:spPr>
        <p:txBody>
          <a:bodyPr>
            <a:normAutofit/>
          </a:bodyPr>
          <a:lstStyle/>
          <a:p>
            <a:pPr marL="114300" indent="0">
              <a:buNone/>
            </a:pPr>
            <a:r>
              <a:rPr lang="en-US" sz="2400" dirty="0">
                <a:solidFill>
                  <a:srgbClr val="318FC5"/>
                </a:solidFill>
              </a:rPr>
              <a:t>If you persist in pursuing physical satisfaction without the sanction of heaven, you run the terrible risk of such spiritual, psychic damage that you may undermine both your longing for physical intimacy and your ability to give wholehearted devotion to a later, truer love.</a:t>
            </a:r>
          </a:p>
        </p:txBody>
      </p:sp>
      <p:pic>
        <p:nvPicPr>
          <p:cNvPr id="4" name="Picture 3"/>
          <p:cNvPicPr>
            <a:picLocks noChangeAspect="1"/>
          </p:cNvPicPr>
          <p:nvPr/>
        </p:nvPicPr>
        <p:blipFill>
          <a:blip r:embed="rId2"/>
          <a:stretch>
            <a:fillRect/>
          </a:stretch>
        </p:blipFill>
        <p:spPr>
          <a:xfrm>
            <a:off x="2241175" y="3679264"/>
            <a:ext cx="3720353" cy="2790264"/>
          </a:xfrm>
          <a:prstGeom prst="rect">
            <a:avLst/>
          </a:prstGeom>
        </p:spPr>
      </p:pic>
    </p:spTree>
    <p:extLst>
      <p:ext uri="{BB962C8B-B14F-4D97-AF65-F5344CB8AC3E}">
        <p14:creationId xmlns:p14="http://schemas.microsoft.com/office/powerpoint/2010/main" val="3066649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Very Best Gift</a:t>
            </a:r>
            <a:endParaRPr lang="en-US" dirty="0"/>
          </a:p>
        </p:txBody>
      </p:sp>
      <p:sp>
        <p:nvSpPr>
          <p:cNvPr id="3" name="Content Placeholder 2"/>
          <p:cNvSpPr>
            <a:spLocks noGrp="1"/>
          </p:cNvSpPr>
          <p:nvPr>
            <p:ph idx="1"/>
          </p:nvPr>
        </p:nvSpPr>
        <p:spPr>
          <a:xfrm>
            <a:off x="457200" y="1226671"/>
            <a:ext cx="4046926" cy="5348941"/>
          </a:xfrm>
        </p:spPr>
        <p:txBody>
          <a:bodyPr>
            <a:normAutofit/>
          </a:bodyPr>
          <a:lstStyle/>
          <a:p>
            <a:pPr marL="114300" indent="0">
              <a:buNone/>
            </a:pPr>
            <a:r>
              <a:rPr lang="en-US" sz="2400" dirty="0">
                <a:solidFill>
                  <a:srgbClr val="318FC5"/>
                </a:solidFill>
              </a:rPr>
              <a:t>You may discover to your horror that what you should have saved you have spent, and that only God’s grace can recover the virtue you so casually gave away. On your wedding day the very best gift you can give your eternal companion is your very best self—clean and pure and worthy of such purity in return.</a:t>
            </a:r>
          </a:p>
          <a:p>
            <a:endParaRPr lang="en-US" dirty="0"/>
          </a:p>
        </p:txBody>
      </p:sp>
      <p:pic>
        <p:nvPicPr>
          <p:cNvPr id="4" name="Picture 3"/>
          <p:cNvPicPr>
            <a:picLocks noChangeAspect="1"/>
          </p:cNvPicPr>
          <p:nvPr/>
        </p:nvPicPr>
        <p:blipFill rotWithShape="1">
          <a:blip r:embed="rId2"/>
          <a:srcRect b="8497"/>
          <a:stretch/>
        </p:blipFill>
        <p:spPr>
          <a:xfrm>
            <a:off x="4504126" y="1226671"/>
            <a:ext cx="3573074" cy="5348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681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64"/>
            <a:ext cx="7620000" cy="887507"/>
          </a:xfrm>
        </p:spPr>
        <p:txBody>
          <a:bodyPr/>
          <a:lstStyle/>
          <a:p>
            <a:pPr algn="ctr"/>
            <a:r>
              <a:rPr lang="en-US" sz="3600" dirty="0" smtClean="0"/>
              <a:t>But What If We Love Each Other?</a:t>
            </a:r>
            <a:endParaRPr lang="en-US" sz="3600" dirty="0"/>
          </a:p>
        </p:txBody>
      </p:sp>
      <p:sp>
        <p:nvSpPr>
          <p:cNvPr id="3" name="Content Placeholder 2"/>
          <p:cNvSpPr>
            <a:spLocks noGrp="1"/>
          </p:cNvSpPr>
          <p:nvPr>
            <p:ph idx="1"/>
          </p:nvPr>
        </p:nvSpPr>
        <p:spPr>
          <a:xfrm>
            <a:off x="457200" y="896471"/>
            <a:ext cx="7620000" cy="2747683"/>
          </a:xfrm>
        </p:spPr>
        <p:txBody>
          <a:bodyPr>
            <a:normAutofit/>
          </a:bodyPr>
          <a:lstStyle/>
          <a:p>
            <a:pPr marL="114300" indent="0" algn="ctr">
              <a:buNone/>
            </a:pPr>
            <a:r>
              <a:rPr lang="en-US" sz="2400" dirty="0">
                <a:solidFill>
                  <a:srgbClr val="318FC5"/>
                </a:solidFill>
              </a:rPr>
              <a:t>Sometimes people try to convince themselves that </a:t>
            </a:r>
            <a:r>
              <a:rPr lang="en-US" sz="2400" dirty="0" smtClean="0">
                <a:solidFill>
                  <a:srgbClr val="318FC5"/>
                </a:solidFill>
              </a:rPr>
              <a:t>sexual relations </a:t>
            </a:r>
            <a:r>
              <a:rPr lang="en-US" sz="2400" dirty="0">
                <a:solidFill>
                  <a:srgbClr val="318FC5"/>
                </a:solidFill>
              </a:rPr>
              <a:t>outside of marriage are acceptable if the </a:t>
            </a:r>
            <a:r>
              <a:rPr lang="en-US" sz="2400" dirty="0" smtClean="0">
                <a:solidFill>
                  <a:srgbClr val="318FC5"/>
                </a:solidFill>
              </a:rPr>
              <a:t>participants love </a:t>
            </a:r>
            <a:r>
              <a:rPr lang="en-US" sz="2400" dirty="0">
                <a:solidFill>
                  <a:srgbClr val="318FC5"/>
                </a:solidFill>
              </a:rPr>
              <a:t>one another. This is not true</a:t>
            </a:r>
            <a:r>
              <a:rPr lang="en-US" sz="2400" u="sng" dirty="0">
                <a:solidFill>
                  <a:srgbClr val="318FC5"/>
                </a:solidFill>
              </a:rPr>
              <a:t>. Breaking the law </a:t>
            </a:r>
            <a:r>
              <a:rPr lang="en-US" sz="2400" u="sng" dirty="0" smtClean="0">
                <a:solidFill>
                  <a:srgbClr val="318FC5"/>
                </a:solidFill>
              </a:rPr>
              <a:t>of chastity </a:t>
            </a:r>
            <a:r>
              <a:rPr lang="en-US" sz="2400" u="sng" dirty="0">
                <a:solidFill>
                  <a:srgbClr val="318FC5"/>
                </a:solidFill>
              </a:rPr>
              <a:t>and encouraging someone else to do so is not </a:t>
            </a:r>
            <a:r>
              <a:rPr lang="en-US" sz="2400" u="sng" dirty="0" smtClean="0">
                <a:solidFill>
                  <a:srgbClr val="318FC5"/>
                </a:solidFill>
              </a:rPr>
              <a:t>an expression </a:t>
            </a:r>
            <a:r>
              <a:rPr lang="en-US" sz="2400" u="sng" dirty="0">
                <a:solidFill>
                  <a:srgbClr val="318FC5"/>
                </a:solidFill>
              </a:rPr>
              <a:t>of love. People who love each other will </a:t>
            </a:r>
            <a:r>
              <a:rPr lang="en-US" sz="2400" u="sng" dirty="0" smtClean="0">
                <a:solidFill>
                  <a:srgbClr val="318FC5"/>
                </a:solidFill>
              </a:rPr>
              <a:t>never endanger </a:t>
            </a:r>
            <a:r>
              <a:rPr lang="en-US" sz="2400" u="sng" dirty="0">
                <a:solidFill>
                  <a:srgbClr val="318FC5"/>
                </a:solidFill>
              </a:rPr>
              <a:t>one another’s happiness and safety in exchange for temporary personal pleasure.</a:t>
            </a:r>
          </a:p>
          <a:p>
            <a:endParaRPr lang="en-US" sz="2400" dirty="0">
              <a:solidFill>
                <a:srgbClr val="318FC5"/>
              </a:solidFill>
            </a:endParaRPr>
          </a:p>
        </p:txBody>
      </p:sp>
      <p:pic>
        <p:nvPicPr>
          <p:cNvPr id="5" name="Picture 4"/>
          <p:cNvPicPr>
            <a:picLocks noChangeAspect="1"/>
          </p:cNvPicPr>
          <p:nvPr/>
        </p:nvPicPr>
        <p:blipFill>
          <a:blip r:embed="rId2"/>
          <a:stretch>
            <a:fillRect/>
          </a:stretch>
        </p:blipFill>
        <p:spPr>
          <a:xfrm>
            <a:off x="2211293" y="3644154"/>
            <a:ext cx="4126753" cy="2747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7033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36774"/>
          </a:xfrm>
        </p:spPr>
        <p:txBody>
          <a:bodyPr/>
          <a:lstStyle/>
          <a:p>
            <a:pPr algn="ctr"/>
            <a:r>
              <a:rPr lang="en-US" sz="4000" dirty="0" smtClean="0"/>
              <a:t>But what if we “love” each other?</a:t>
            </a:r>
            <a:endParaRPr lang="en-US" sz="4000" dirty="0"/>
          </a:p>
        </p:txBody>
      </p:sp>
      <p:sp>
        <p:nvSpPr>
          <p:cNvPr id="3" name="Content Placeholder 2"/>
          <p:cNvSpPr>
            <a:spLocks noGrp="1"/>
          </p:cNvSpPr>
          <p:nvPr>
            <p:ph idx="1"/>
          </p:nvPr>
        </p:nvSpPr>
        <p:spPr>
          <a:xfrm>
            <a:off x="253999" y="1105647"/>
            <a:ext cx="7933765" cy="5295153"/>
          </a:xfrm>
        </p:spPr>
        <p:txBody>
          <a:bodyPr>
            <a:normAutofit lnSpcReduction="10000"/>
          </a:bodyPr>
          <a:lstStyle/>
          <a:p>
            <a:pPr>
              <a:buFont typeface="Arial"/>
              <a:buChar char="•"/>
            </a:pPr>
            <a:r>
              <a:rPr lang="en-US" sz="2400" dirty="0">
                <a:solidFill>
                  <a:srgbClr val="318FC5"/>
                </a:solidFill>
              </a:rPr>
              <a:t>When people care for one another enough to keep </a:t>
            </a:r>
            <a:r>
              <a:rPr lang="en-US" sz="2400" dirty="0" smtClean="0">
                <a:solidFill>
                  <a:srgbClr val="318FC5"/>
                </a:solidFill>
              </a:rPr>
              <a:t>the</a:t>
            </a:r>
            <a:br>
              <a:rPr lang="en-US" sz="2400" dirty="0" smtClean="0">
                <a:solidFill>
                  <a:srgbClr val="318FC5"/>
                </a:solidFill>
              </a:rPr>
            </a:br>
            <a:r>
              <a:rPr lang="en-US" sz="2400" dirty="0" smtClean="0">
                <a:solidFill>
                  <a:srgbClr val="318FC5"/>
                </a:solidFill>
              </a:rPr>
              <a:t>law </a:t>
            </a:r>
            <a:r>
              <a:rPr lang="en-US" sz="2400" dirty="0">
                <a:solidFill>
                  <a:srgbClr val="318FC5"/>
                </a:solidFill>
              </a:rPr>
              <a:t>of chastity, their love, trust, and commitment increase</a:t>
            </a:r>
            <a:r>
              <a:rPr lang="en-US" sz="2400" dirty="0" smtClean="0">
                <a:solidFill>
                  <a:srgbClr val="318FC5"/>
                </a:solidFill>
              </a:rPr>
              <a:t>, resulting </a:t>
            </a:r>
            <a:r>
              <a:rPr lang="en-US" sz="2400" dirty="0">
                <a:solidFill>
                  <a:srgbClr val="318FC5"/>
                </a:solidFill>
              </a:rPr>
              <a:t>in greater happiness and unity. </a:t>
            </a:r>
            <a:r>
              <a:rPr lang="en-US" sz="2400" dirty="0" smtClean="0">
                <a:solidFill>
                  <a:srgbClr val="318FC5"/>
                </a:solidFill>
              </a:rPr>
              <a:t/>
            </a:r>
            <a:br>
              <a:rPr lang="en-US" sz="2400" dirty="0" smtClean="0">
                <a:solidFill>
                  <a:srgbClr val="318FC5"/>
                </a:solidFill>
              </a:rPr>
            </a:br>
            <a:endParaRPr lang="en-US" sz="2400" dirty="0" smtClean="0">
              <a:solidFill>
                <a:srgbClr val="318FC5"/>
              </a:solidFill>
            </a:endParaRPr>
          </a:p>
          <a:p>
            <a:pPr>
              <a:buFont typeface="Arial"/>
              <a:buChar char="•"/>
            </a:pPr>
            <a:r>
              <a:rPr lang="en-US" sz="2400" dirty="0" smtClean="0">
                <a:solidFill>
                  <a:srgbClr val="318FC5"/>
                </a:solidFill>
              </a:rPr>
              <a:t>In </a:t>
            </a:r>
            <a:r>
              <a:rPr lang="en-US" sz="2400" dirty="0">
                <a:solidFill>
                  <a:srgbClr val="318FC5"/>
                </a:solidFill>
              </a:rPr>
              <a:t>contrast, </a:t>
            </a:r>
            <a:r>
              <a:rPr lang="en-US" sz="2400" dirty="0" smtClean="0">
                <a:solidFill>
                  <a:srgbClr val="318FC5"/>
                </a:solidFill>
              </a:rPr>
              <a:t>relationships built </a:t>
            </a:r>
            <a:r>
              <a:rPr lang="en-US" sz="2400" dirty="0">
                <a:solidFill>
                  <a:srgbClr val="318FC5"/>
                </a:solidFill>
              </a:rPr>
              <a:t>on sexual immorality sour quickly. Those </a:t>
            </a:r>
            <a:r>
              <a:rPr lang="en-US" sz="2400" dirty="0" smtClean="0">
                <a:solidFill>
                  <a:srgbClr val="318FC5"/>
                </a:solidFill>
              </a:rPr>
              <a:t>who engage </a:t>
            </a:r>
            <a:r>
              <a:rPr lang="en-US" sz="2400" dirty="0">
                <a:solidFill>
                  <a:srgbClr val="318FC5"/>
                </a:solidFill>
              </a:rPr>
              <a:t>in sexual immorality often feel fear, guilt, and </a:t>
            </a:r>
            <a:r>
              <a:rPr lang="en-US" sz="2400" dirty="0" smtClean="0">
                <a:solidFill>
                  <a:srgbClr val="318FC5"/>
                </a:solidFill>
              </a:rPr>
              <a:t>shame. Bitterness</a:t>
            </a:r>
            <a:r>
              <a:rPr lang="en-US" sz="2400" dirty="0">
                <a:solidFill>
                  <a:srgbClr val="318FC5"/>
                </a:solidFill>
              </a:rPr>
              <a:t>, jealousy, and hatred soon replace any </a:t>
            </a:r>
            <a:r>
              <a:rPr lang="en-US" sz="2400" dirty="0" smtClean="0">
                <a:solidFill>
                  <a:srgbClr val="318FC5"/>
                </a:solidFill>
              </a:rPr>
              <a:t>positive feelings </a:t>
            </a:r>
            <a:r>
              <a:rPr lang="en-US" sz="2400" dirty="0">
                <a:solidFill>
                  <a:srgbClr val="318FC5"/>
                </a:solidFill>
              </a:rPr>
              <a:t>that once existed in their relationship</a:t>
            </a:r>
            <a:r>
              <a:rPr lang="en-US" sz="2400" dirty="0" smtClean="0">
                <a:solidFill>
                  <a:srgbClr val="318FC5"/>
                </a:solidFill>
              </a:rPr>
              <a:t>.</a:t>
            </a:r>
            <a:br>
              <a:rPr lang="en-US" sz="2400" dirty="0" smtClean="0">
                <a:solidFill>
                  <a:srgbClr val="318FC5"/>
                </a:solidFill>
              </a:rPr>
            </a:br>
            <a:endParaRPr lang="en-US" sz="2400" dirty="0">
              <a:solidFill>
                <a:srgbClr val="318FC5"/>
              </a:solidFill>
            </a:endParaRPr>
          </a:p>
          <a:p>
            <a:r>
              <a:rPr lang="en-US" sz="2400" dirty="0" smtClean="0">
                <a:solidFill>
                  <a:srgbClr val="318FC5"/>
                </a:solidFill>
              </a:rPr>
              <a:t>Our </a:t>
            </a:r>
            <a:r>
              <a:rPr lang="en-US" sz="2400" dirty="0">
                <a:solidFill>
                  <a:srgbClr val="318FC5"/>
                </a:solidFill>
              </a:rPr>
              <a:t>Heavenly Father has given us the law of chastity </a:t>
            </a:r>
            <a:r>
              <a:rPr lang="en-US" sz="2400" dirty="0" smtClean="0">
                <a:solidFill>
                  <a:srgbClr val="318FC5"/>
                </a:solidFill>
              </a:rPr>
              <a:t>for</a:t>
            </a:r>
            <a:br>
              <a:rPr lang="en-US" sz="2400" dirty="0" smtClean="0">
                <a:solidFill>
                  <a:srgbClr val="318FC5"/>
                </a:solidFill>
              </a:rPr>
            </a:br>
            <a:r>
              <a:rPr lang="en-US" sz="2400" dirty="0" smtClean="0">
                <a:solidFill>
                  <a:srgbClr val="318FC5"/>
                </a:solidFill>
              </a:rPr>
              <a:t>our </a:t>
            </a:r>
            <a:r>
              <a:rPr lang="en-US" sz="2400" dirty="0">
                <a:solidFill>
                  <a:srgbClr val="318FC5"/>
                </a:solidFill>
              </a:rPr>
              <a:t>protection. Obedience to this law is essential to </a:t>
            </a:r>
            <a:r>
              <a:rPr lang="en-US" sz="2400" dirty="0" smtClean="0">
                <a:solidFill>
                  <a:srgbClr val="318FC5"/>
                </a:solidFill>
              </a:rPr>
              <a:t>personal peace </a:t>
            </a:r>
            <a:r>
              <a:rPr lang="en-US" sz="2400" dirty="0">
                <a:solidFill>
                  <a:srgbClr val="318FC5"/>
                </a:solidFill>
              </a:rPr>
              <a:t>and strength of character and to </a:t>
            </a:r>
            <a:r>
              <a:rPr lang="en-US" sz="2400" dirty="0" smtClean="0">
                <a:solidFill>
                  <a:srgbClr val="318FC5"/>
                </a:solidFill>
              </a:rPr>
              <a:t>happiness </a:t>
            </a:r>
            <a:r>
              <a:rPr lang="en-US" sz="2400" dirty="0">
                <a:solidFill>
                  <a:srgbClr val="318FC5"/>
                </a:solidFill>
              </a:rPr>
              <a:t>in </a:t>
            </a:r>
            <a:r>
              <a:rPr lang="en-US" sz="2400" dirty="0" smtClean="0">
                <a:solidFill>
                  <a:srgbClr val="318FC5"/>
                </a:solidFill>
              </a:rPr>
              <a:t>the home. </a:t>
            </a:r>
            <a:br>
              <a:rPr lang="en-US" sz="2400" dirty="0" smtClean="0">
                <a:solidFill>
                  <a:srgbClr val="318FC5"/>
                </a:solidFill>
              </a:rPr>
            </a:br>
            <a:r>
              <a:rPr lang="en-US" sz="1400" dirty="0" smtClean="0">
                <a:solidFill>
                  <a:srgbClr val="318FC5"/>
                </a:solidFill>
              </a:rPr>
              <a:t>(True to the Faith)</a:t>
            </a:r>
            <a:endParaRPr lang="en-US" sz="1400" dirty="0">
              <a:solidFill>
                <a:srgbClr val="318FC5"/>
              </a:solidFill>
            </a:endParaRPr>
          </a:p>
        </p:txBody>
      </p:sp>
    </p:spTree>
    <p:extLst>
      <p:ext uri="{BB962C8B-B14F-4D97-AF65-F5344CB8AC3E}">
        <p14:creationId xmlns:p14="http://schemas.microsoft.com/office/powerpoint/2010/main" val="3095998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26421"/>
          </a:xfrm>
        </p:spPr>
        <p:txBody>
          <a:bodyPr/>
          <a:lstStyle/>
          <a:p>
            <a:r>
              <a:rPr lang="en-US" dirty="0" smtClean="0"/>
              <a:t>Reserved For Marriage</a:t>
            </a:r>
            <a:endParaRPr lang="en-US" dirty="0"/>
          </a:p>
        </p:txBody>
      </p:sp>
      <p:sp>
        <p:nvSpPr>
          <p:cNvPr id="3" name="Content Placeholder 2"/>
          <p:cNvSpPr>
            <a:spLocks noGrp="1"/>
          </p:cNvSpPr>
          <p:nvPr>
            <p:ph idx="1"/>
          </p:nvPr>
        </p:nvSpPr>
        <p:spPr>
          <a:xfrm>
            <a:off x="352612" y="1002552"/>
            <a:ext cx="7620000" cy="2389094"/>
          </a:xfrm>
        </p:spPr>
        <p:txBody>
          <a:bodyPr>
            <a:normAutofit/>
          </a:bodyPr>
          <a:lstStyle/>
          <a:p>
            <a:pPr marL="114300" indent="0">
              <a:buNone/>
            </a:pPr>
            <a:r>
              <a:rPr lang="en-US" sz="2400" dirty="0">
                <a:solidFill>
                  <a:srgbClr val="0A9BCB"/>
                </a:solidFill>
              </a:rPr>
              <a:t>H</a:t>
            </a:r>
            <a:r>
              <a:rPr lang="en-US" sz="2400" dirty="0" smtClean="0">
                <a:solidFill>
                  <a:srgbClr val="0A9BCB"/>
                </a:solidFill>
              </a:rPr>
              <a:t>uman </a:t>
            </a:r>
            <a:r>
              <a:rPr lang="en-US" sz="2400" dirty="0">
                <a:solidFill>
                  <a:srgbClr val="0A9BCB"/>
                </a:solidFill>
              </a:rPr>
              <a:t>intimacy is reserved for a married couple because it is </a:t>
            </a:r>
            <a:r>
              <a:rPr lang="en-US" sz="2400" dirty="0">
                <a:solidFill>
                  <a:schemeClr val="bg2">
                    <a:lumMod val="75000"/>
                  </a:schemeClr>
                </a:solidFill>
              </a:rPr>
              <a:t>the ultimate symbol of total union, a totality and a union ordained and defined by God. </a:t>
            </a:r>
            <a:r>
              <a:rPr lang="en-US" sz="2400" dirty="0">
                <a:solidFill>
                  <a:srgbClr val="0A9BCB"/>
                </a:solidFill>
              </a:rPr>
              <a:t>From the Garden of Eden onward, marriage was intended to mean the complete merger of a man and a woman—their hearts, hopes, lives, love, family, future, everything.</a:t>
            </a:r>
          </a:p>
        </p:txBody>
      </p:sp>
      <p:pic>
        <p:nvPicPr>
          <p:cNvPr id="4" name="Picture 3"/>
          <p:cNvPicPr>
            <a:picLocks noChangeAspect="1"/>
          </p:cNvPicPr>
          <p:nvPr/>
        </p:nvPicPr>
        <p:blipFill rotWithShape="1">
          <a:blip r:embed="rId2"/>
          <a:srcRect t="13428" r="1471" b="8636"/>
          <a:stretch/>
        </p:blipFill>
        <p:spPr>
          <a:xfrm>
            <a:off x="1075766" y="3391646"/>
            <a:ext cx="6112491" cy="3212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318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solidFill>
                  <a:srgbClr val="318FC5"/>
                </a:solidFill>
              </a:rPr>
              <a:t>What Is Chastity Anyway?</a:t>
            </a:r>
            <a:endParaRPr lang="en-US" u="sng" dirty="0">
              <a:solidFill>
                <a:srgbClr val="318FC5"/>
              </a:solidFill>
            </a:endParaRPr>
          </a:p>
        </p:txBody>
      </p:sp>
      <p:sp>
        <p:nvSpPr>
          <p:cNvPr id="3" name="Content Placeholder 2"/>
          <p:cNvSpPr>
            <a:spLocks noGrp="1"/>
          </p:cNvSpPr>
          <p:nvPr>
            <p:ph idx="1"/>
          </p:nvPr>
        </p:nvSpPr>
        <p:spPr>
          <a:xfrm>
            <a:off x="457200" y="1286434"/>
            <a:ext cx="7620000" cy="5063565"/>
          </a:xfrm>
        </p:spPr>
        <p:txBody>
          <a:bodyPr>
            <a:normAutofit fontScale="92500" lnSpcReduction="10000"/>
          </a:bodyPr>
          <a:lstStyle/>
          <a:p>
            <a:pPr marL="114300" indent="0">
              <a:buNone/>
            </a:pPr>
            <a:endParaRPr lang="en-US" dirty="0" smtClean="0"/>
          </a:p>
          <a:p>
            <a:r>
              <a:rPr lang="en-US" sz="2800" dirty="0"/>
              <a:t>Chastity is sexual purity and involves being morally clean in </a:t>
            </a:r>
            <a:r>
              <a:rPr lang="en-US" sz="2800" dirty="0">
                <a:solidFill>
                  <a:srgbClr val="318FC5"/>
                </a:solidFill>
              </a:rPr>
              <a:t>thoughts, words, and actions</a:t>
            </a:r>
            <a:r>
              <a:rPr lang="en-US" sz="2800" dirty="0">
                <a:solidFill>
                  <a:srgbClr val="297FD5"/>
                </a:solidFill>
              </a:rPr>
              <a:t>. </a:t>
            </a:r>
          </a:p>
          <a:p>
            <a:r>
              <a:rPr lang="en-US" sz="2800" dirty="0"/>
              <a:t>Sexual intimacy is ordained of God for the creation of children and for the expression of love </a:t>
            </a:r>
            <a:r>
              <a:rPr lang="en-US" sz="2800" dirty="0">
                <a:solidFill>
                  <a:srgbClr val="318FC5"/>
                </a:solidFill>
              </a:rPr>
              <a:t>between husband and wife. </a:t>
            </a:r>
          </a:p>
          <a:p>
            <a:r>
              <a:rPr lang="en-US" sz="2800" dirty="0"/>
              <a:t>God has commanded that sexual intimacy be </a:t>
            </a:r>
            <a:r>
              <a:rPr lang="en-US" sz="2800" dirty="0">
                <a:solidFill>
                  <a:srgbClr val="318FC5"/>
                </a:solidFill>
              </a:rPr>
              <a:t>reserved for marriage. </a:t>
            </a:r>
          </a:p>
          <a:p>
            <a:r>
              <a:rPr lang="en-US" sz="2800" dirty="0"/>
              <a:t>When we are sexually pure, we qualify for the companionship of the Holy Ghost, and we are </a:t>
            </a:r>
            <a:r>
              <a:rPr lang="en-US" sz="2800" dirty="0">
                <a:solidFill>
                  <a:srgbClr val="318FC5"/>
                </a:solidFill>
              </a:rPr>
              <a:t>protected from the emotional and spiritual damage </a:t>
            </a:r>
            <a:r>
              <a:rPr lang="en-US" sz="2800" dirty="0"/>
              <a:t>of sexual sin. </a:t>
            </a:r>
          </a:p>
          <a:p>
            <a:endParaRPr lang="en-US" dirty="0"/>
          </a:p>
        </p:txBody>
      </p:sp>
    </p:spTree>
    <p:extLst>
      <p:ext uri="{BB962C8B-B14F-4D97-AF65-F5344CB8AC3E}">
        <p14:creationId xmlns:p14="http://schemas.microsoft.com/office/powerpoint/2010/main" val="3671564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11480"/>
          </a:xfrm>
        </p:spPr>
        <p:txBody>
          <a:bodyPr/>
          <a:lstStyle/>
          <a:p>
            <a:r>
              <a:rPr lang="en-US" sz="3600" dirty="0" smtClean="0"/>
              <a:t>Physical intimacy is beautiful and sacred</a:t>
            </a:r>
            <a:endParaRPr lang="en-US" sz="3600" dirty="0"/>
          </a:p>
        </p:txBody>
      </p:sp>
      <p:sp>
        <p:nvSpPr>
          <p:cNvPr id="3" name="Content Placeholder 2"/>
          <p:cNvSpPr>
            <a:spLocks noGrp="1"/>
          </p:cNvSpPr>
          <p:nvPr>
            <p:ph idx="1"/>
          </p:nvPr>
        </p:nvSpPr>
        <p:spPr>
          <a:xfrm>
            <a:off x="298824" y="1002553"/>
            <a:ext cx="3750235" cy="5481918"/>
          </a:xfrm>
        </p:spPr>
        <p:txBody>
          <a:bodyPr>
            <a:noAutofit/>
          </a:bodyPr>
          <a:lstStyle/>
          <a:p>
            <a:pPr marL="114300" indent="0">
              <a:buNone/>
            </a:pPr>
            <a:r>
              <a:rPr lang="en-US" dirty="0">
                <a:solidFill>
                  <a:schemeClr val="tx2"/>
                </a:solidFill>
              </a:rPr>
              <a:t>Physical intimacy between husband and wife is </a:t>
            </a:r>
            <a:r>
              <a:rPr lang="en-US" b="1" dirty="0" smtClean="0">
                <a:solidFill>
                  <a:schemeClr val="bg2">
                    <a:lumMod val="75000"/>
                  </a:schemeClr>
                </a:solidFill>
              </a:rPr>
              <a:t>beautiful</a:t>
            </a:r>
            <a:br>
              <a:rPr lang="en-US" b="1" dirty="0" smtClean="0">
                <a:solidFill>
                  <a:schemeClr val="bg2">
                    <a:lumMod val="75000"/>
                  </a:schemeClr>
                </a:solidFill>
              </a:rPr>
            </a:br>
            <a:r>
              <a:rPr lang="en-US" b="1" dirty="0" smtClean="0">
                <a:solidFill>
                  <a:schemeClr val="bg2">
                    <a:lumMod val="75000"/>
                  </a:schemeClr>
                </a:solidFill>
              </a:rPr>
              <a:t>and </a:t>
            </a:r>
            <a:r>
              <a:rPr lang="en-US" b="1" dirty="0">
                <a:solidFill>
                  <a:schemeClr val="bg2">
                    <a:lumMod val="75000"/>
                  </a:schemeClr>
                </a:solidFill>
              </a:rPr>
              <a:t>sacred</a:t>
            </a:r>
            <a:r>
              <a:rPr lang="en-US" dirty="0">
                <a:solidFill>
                  <a:schemeClr val="tx2"/>
                </a:solidFill>
              </a:rPr>
              <a:t>. It is ordained of God for the creation </a:t>
            </a:r>
            <a:r>
              <a:rPr lang="en-US" dirty="0" smtClean="0">
                <a:solidFill>
                  <a:schemeClr val="tx2"/>
                </a:solidFill>
              </a:rPr>
              <a:t>of</a:t>
            </a:r>
            <a:br>
              <a:rPr lang="en-US" dirty="0" smtClean="0">
                <a:solidFill>
                  <a:schemeClr val="tx2"/>
                </a:solidFill>
              </a:rPr>
            </a:br>
            <a:r>
              <a:rPr lang="en-US" dirty="0" smtClean="0">
                <a:solidFill>
                  <a:schemeClr val="tx2"/>
                </a:solidFill>
              </a:rPr>
              <a:t>children and </a:t>
            </a:r>
            <a:r>
              <a:rPr lang="en-US" dirty="0">
                <a:solidFill>
                  <a:schemeClr val="tx2"/>
                </a:solidFill>
              </a:rPr>
              <a:t>for the expression of love within marriage.</a:t>
            </a:r>
          </a:p>
          <a:p>
            <a:pPr marL="114300" indent="0">
              <a:buNone/>
            </a:pPr>
            <a:r>
              <a:rPr lang="en-US" dirty="0" smtClean="0">
                <a:solidFill>
                  <a:schemeClr val="tx2"/>
                </a:solidFill>
              </a:rPr>
              <a:t/>
            </a:r>
            <a:br>
              <a:rPr lang="en-US" dirty="0" smtClean="0">
                <a:solidFill>
                  <a:schemeClr val="tx2"/>
                </a:solidFill>
              </a:rPr>
            </a:br>
            <a:r>
              <a:rPr lang="en-US" dirty="0" smtClean="0">
                <a:solidFill>
                  <a:schemeClr val="tx2"/>
                </a:solidFill>
              </a:rPr>
              <a:t>In </a:t>
            </a:r>
            <a:r>
              <a:rPr lang="en-US" dirty="0">
                <a:solidFill>
                  <a:schemeClr val="tx2"/>
                </a:solidFill>
              </a:rPr>
              <a:t>the world today, Satan has led many people to </a:t>
            </a:r>
            <a:r>
              <a:rPr lang="en-US" dirty="0" smtClean="0">
                <a:solidFill>
                  <a:schemeClr val="tx2"/>
                </a:solidFill>
              </a:rPr>
              <a:t>believe</a:t>
            </a:r>
            <a:br>
              <a:rPr lang="en-US" dirty="0" smtClean="0">
                <a:solidFill>
                  <a:schemeClr val="tx2"/>
                </a:solidFill>
              </a:rPr>
            </a:br>
            <a:r>
              <a:rPr lang="en-US" dirty="0" smtClean="0">
                <a:solidFill>
                  <a:schemeClr val="tx2"/>
                </a:solidFill>
              </a:rPr>
              <a:t>that </a:t>
            </a:r>
            <a:r>
              <a:rPr lang="en-US" dirty="0">
                <a:solidFill>
                  <a:schemeClr val="tx2"/>
                </a:solidFill>
              </a:rPr>
              <a:t>sexual intimacy outside of marriage is acceptable. But </a:t>
            </a:r>
            <a:r>
              <a:rPr lang="en-US" dirty="0" smtClean="0">
                <a:solidFill>
                  <a:schemeClr val="tx2"/>
                </a:solidFill>
              </a:rPr>
              <a:t>in God’s </a:t>
            </a:r>
            <a:r>
              <a:rPr lang="en-US" dirty="0">
                <a:solidFill>
                  <a:schemeClr val="tx2"/>
                </a:solidFill>
              </a:rPr>
              <a:t>sight, it is a serious sin. It is an abuse of the power </a:t>
            </a:r>
            <a:r>
              <a:rPr lang="en-US" dirty="0" smtClean="0">
                <a:solidFill>
                  <a:schemeClr val="tx2"/>
                </a:solidFill>
              </a:rPr>
              <a:t>He has </a:t>
            </a:r>
            <a:r>
              <a:rPr lang="en-US" dirty="0">
                <a:solidFill>
                  <a:schemeClr val="tx2"/>
                </a:solidFill>
              </a:rPr>
              <a:t>given us to create life. </a:t>
            </a:r>
          </a:p>
        </p:txBody>
      </p:sp>
      <p:pic>
        <p:nvPicPr>
          <p:cNvPr id="4" name="Picture 3"/>
          <p:cNvPicPr>
            <a:picLocks noChangeAspect="1"/>
          </p:cNvPicPr>
          <p:nvPr/>
        </p:nvPicPr>
        <p:blipFill rotWithShape="1">
          <a:blip r:embed="rId2"/>
          <a:srcRect l="5071" t="5107" r="6446"/>
          <a:stretch/>
        </p:blipFill>
        <p:spPr>
          <a:xfrm>
            <a:off x="4198672" y="1002553"/>
            <a:ext cx="3720151" cy="5596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813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620000" cy="1892579"/>
          </a:xfrm>
        </p:spPr>
        <p:txBody>
          <a:bodyPr/>
          <a:lstStyle/>
          <a:p>
            <a:pPr algn="ctr"/>
            <a:r>
              <a:rPr lang="en-US" dirty="0" smtClean="0"/>
              <a:t>What Things Can I Do To Avoid Breaking the Law of Chastity?</a:t>
            </a:r>
            <a:endParaRPr lang="en-US" dirty="0"/>
          </a:p>
        </p:txBody>
      </p:sp>
      <p:pic>
        <p:nvPicPr>
          <p:cNvPr id="5" name="Picture 4"/>
          <p:cNvPicPr>
            <a:picLocks noChangeAspect="1"/>
          </p:cNvPicPr>
          <p:nvPr/>
        </p:nvPicPr>
        <p:blipFill>
          <a:blip r:embed="rId2"/>
          <a:stretch>
            <a:fillRect/>
          </a:stretch>
        </p:blipFill>
        <p:spPr>
          <a:xfrm>
            <a:off x="1359647" y="2497789"/>
            <a:ext cx="5647765" cy="4165227"/>
          </a:xfrm>
          <a:prstGeom prst="rect">
            <a:avLst/>
          </a:prstGeom>
        </p:spPr>
      </p:pic>
    </p:spTree>
    <p:extLst>
      <p:ext uri="{BB962C8B-B14F-4D97-AF65-F5344CB8AC3E}">
        <p14:creationId xmlns:p14="http://schemas.microsoft.com/office/powerpoint/2010/main" val="208113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343"/>
            <a:ext cx="7620000" cy="5701834"/>
          </a:xfrm>
        </p:spPr>
        <p:txBody>
          <a:bodyPr/>
          <a:lstStyle/>
          <a:p>
            <a:pPr algn="ctr"/>
            <a:r>
              <a:rPr lang="en-US" sz="4400" dirty="0" smtClean="0"/>
              <a:t>Control your thoughts</a:t>
            </a:r>
            <a:br>
              <a:rPr lang="en-US" sz="4400" dirty="0" smtClean="0"/>
            </a:br>
            <a:r>
              <a:rPr lang="en-US" sz="4400" dirty="0" smtClean="0">
                <a:solidFill>
                  <a:schemeClr val="accent3"/>
                </a:solidFill>
              </a:rPr>
              <a:t>Avoid Pornography</a:t>
            </a:r>
            <a:br>
              <a:rPr lang="en-US" sz="4400" dirty="0" smtClean="0">
                <a:solidFill>
                  <a:schemeClr val="accent3"/>
                </a:solidFill>
              </a:rPr>
            </a:br>
            <a:r>
              <a:rPr lang="en-US" sz="4400" dirty="0" smtClean="0">
                <a:solidFill>
                  <a:schemeClr val="accent5"/>
                </a:solidFill>
              </a:rPr>
              <a:t>Treat others with respect</a:t>
            </a:r>
            <a:br>
              <a:rPr lang="en-US" sz="4400" dirty="0" smtClean="0">
                <a:solidFill>
                  <a:schemeClr val="accent5"/>
                </a:solidFill>
              </a:rPr>
            </a:br>
            <a:r>
              <a:rPr lang="en-US" sz="4400" dirty="0" smtClean="0">
                <a:solidFill>
                  <a:schemeClr val="accent2"/>
                </a:solidFill>
              </a:rPr>
              <a:t>Avoid tempting situations</a:t>
            </a:r>
            <a:br>
              <a:rPr lang="en-US" sz="4400" dirty="0" smtClean="0">
                <a:solidFill>
                  <a:schemeClr val="accent2"/>
                </a:solidFill>
              </a:rPr>
            </a:br>
            <a:r>
              <a:rPr lang="en-US" sz="4400" dirty="0" smtClean="0">
                <a:solidFill>
                  <a:schemeClr val="accent6"/>
                </a:solidFill>
              </a:rPr>
              <a:t>Listen to the Spirit</a:t>
            </a:r>
            <a:br>
              <a:rPr lang="en-US" sz="4400" dirty="0" smtClean="0">
                <a:solidFill>
                  <a:schemeClr val="accent6"/>
                </a:solidFill>
              </a:rPr>
            </a:br>
            <a:r>
              <a:rPr lang="en-US" sz="4400" dirty="0" smtClean="0">
                <a:solidFill>
                  <a:schemeClr val="bg2">
                    <a:lumMod val="75000"/>
                  </a:schemeClr>
                </a:solidFill>
              </a:rPr>
              <a:t>Pray for help</a:t>
            </a:r>
            <a:br>
              <a:rPr lang="en-US" sz="4400" dirty="0" smtClean="0">
                <a:solidFill>
                  <a:schemeClr val="bg2">
                    <a:lumMod val="75000"/>
                  </a:schemeClr>
                </a:solidFill>
              </a:rPr>
            </a:br>
            <a:r>
              <a:rPr lang="en-US" sz="4400" dirty="0" smtClean="0">
                <a:solidFill>
                  <a:schemeClr val="accent3">
                    <a:lumMod val="75000"/>
                  </a:schemeClr>
                </a:solidFill>
              </a:rPr>
              <a:t>Ask for help</a:t>
            </a:r>
            <a:br>
              <a:rPr lang="en-US" sz="4400" dirty="0" smtClean="0">
                <a:solidFill>
                  <a:schemeClr val="accent3">
                    <a:lumMod val="75000"/>
                  </a:schemeClr>
                </a:solidFill>
              </a:rPr>
            </a:br>
            <a:r>
              <a:rPr lang="en-US" sz="4400" dirty="0" smtClean="0">
                <a:solidFill>
                  <a:schemeClr val="accent5">
                    <a:lumMod val="75000"/>
                  </a:schemeClr>
                </a:solidFill>
              </a:rPr>
              <a:t>Make a commitment now!</a:t>
            </a:r>
            <a:br>
              <a:rPr lang="en-US" sz="4400" dirty="0" smtClean="0">
                <a:solidFill>
                  <a:schemeClr val="accent5">
                    <a:lumMod val="75000"/>
                  </a:schemeClr>
                </a:solidFill>
              </a:rPr>
            </a:br>
            <a:endParaRPr lang="en-US" sz="4400" dirty="0">
              <a:solidFill>
                <a:schemeClr val="accent5">
                  <a:lumMod val="75000"/>
                </a:schemeClr>
              </a:solidFill>
            </a:endParaRPr>
          </a:p>
        </p:txBody>
      </p:sp>
    </p:spTree>
    <p:extLst>
      <p:ext uri="{BB962C8B-B14F-4D97-AF65-F5344CB8AC3E}">
        <p14:creationId xmlns:p14="http://schemas.microsoft.com/office/powerpoint/2010/main" val="299546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53" y="95344"/>
            <a:ext cx="7664823" cy="1143000"/>
          </a:xfrm>
        </p:spPr>
        <p:txBody>
          <a:bodyPr/>
          <a:lstStyle/>
          <a:p>
            <a:pPr algn="ctr"/>
            <a:r>
              <a:rPr lang="en-US" sz="4000" dirty="0" smtClean="0">
                <a:solidFill>
                  <a:srgbClr val="800000"/>
                </a:solidFill>
              </a:rPr>
              <a:t>Control Your Thoughts</a:t>
            </a:r>
            <a:endParaRPr lang="en-US" sz="4000" dirty="0">
              <a:solidFill>
                <a:srgbClr val="800000"/>
              </a:solidFill>
            </a:endParaRPr>
          </a:p>
        </p:txBody>
      </p:sp>
      <p:sp>
        <p:nvSpPr>
          <p:cNvPr id="3" name="Content Placeholder 2"/>
          <p:cNvSpPr>
            <a:spLocks noGrp="1"/>
          </p:cNvSpPr>
          <p:nvPr>
            <p:ph idx="1"/>
          </p:nvPr>
        </p:nvSpPr>
        <p:spPr>
          <a:xfrm>
            <a:off x="268941" y="1240118"/>
            <a:ext cx="4138705" cy="5363883"/>
          </a:xfrm>
        </p:spPr>
        <p:txBody>
          <a:bodyPr>
            <a:normAutofit lnSpcReduction="10000"/>
          </a:bodyPr>
          <a:lstStyle/>
          <a:p>
            <a:pPr marL="114300" indent="0">
              <a:buNone/>
            </a:pPr>
            <a:r>
              <a:rPr lang="en-US" dirty="0">
                <a:solidFill>
                  <a:srgbClr val="000000"/>
                </a:solidFill>
              </a:rPr>
              <a:t>Control your thoughts. No one commits sexual sin in </a:t>
            </a:r>
            <a:r>
              <a:rPr lang="en-US" dirty="0" smtClean="0">
                <a:solidFill>
                  <a:srgbClr val="000000"/>
                </a:solidFill>
              </a:rPr>
              <a:t>an</a:t>
            </a:r>
            <a:br>
              <a:rPr lang="en-US" dirty="0" smtClean="0">
                <a:solidFill>
                  <a:srgbClr val="000000"/>
                </a:solidFill>
              </a:rPr>
            </a:br>
            <a:r>
              <a:rPr lang="en-US" dirty="0" smtClean="0">
                <a:solidFill>
                  <a:srgbClr val="000000"/>
                </a:solidFill>
              </a:rPr>
              <a:t>instant</a:t>
            </a:r>
            <a:r>
              <a:rPr lang="en-US" dirty="0">
                <a:solidFill>
                  <a:srgbClr val="000000"/>
                </a:solidFill>
              </a:rPr>
              <a:t>. Immoral acts always begin with impure thoughts. </a:t>
            </a:r>
            <a:r>
              <a:rPr lang="en-US" dirty="0" smtClean="0">
                <a:solidFill>
                  <a:srgbClr val="000000"/>
                </a:solidFill>
              </a:rPr>
              <a:t>If</a:t>
            </a:r>
            <a:br>
              <a:rPr lang="en-US" dirty="0" smtClean="0">
                <a:solidFill>
                  <a:srgbClr val="000000"/>
                </a:solidFill>
              </a:rPr>
            </a:br>
            <a:r>
              <a:rPr lang="en-US" dirty="0" smtClean="0">
                <a:solidFill>
                  <a:srgbClr val="000000"/>
                </a:solidFill>
              </a:rPr>
              <a:t>you </a:t>
            </a:r>
            <a:r>
              <a:rPr lang="en-US" dirty="0">
                <a:solidFill>
                  <a:srgbClr val="000000"/>
                </a:solidFill>
              </a:rPr>
              <a:t>allow your thoughts to linger on obscene or </a:t>
            </a:r>
            <a:r>
              <a:rPr lang="en-US" dirty="0" smtClean="0">
                <a:solidFill>
                  <a:srgbClr val="000000"/>
                </a:solidFill>
              </a:rPr>
              <a:t>immoral</a:t>
            </a:r>
            <a:br>
              <a:rPr lang="en-US" dirty="0" smtClean="0">
                <a:solidFill>
                  <a:srgbClr val="000000"/>
                </a:solidFill>
              </a:rPr>
            </a:br>
            <a:r>
              <a:rPr lang="en-US" dirty="0" smtClean="0">
                <a:solidFill>
                  <a:srgbClr val="000000"/>
                </a:solidFill>
              </a:rPr>
              <a:t>things</a:t>
            </a:r>
            <a:r>
              <a:rPr lang="en-US" dirty="0">
                <a:solidFill>
                  <a:srgbClr val="000000"/>
                </a:solidFill>
              </a:rPr>
              <a:t>, you have already </a:t>
            </a:r>
            <a:r>
              <a:rPr lang="en-US" dirty="0" smtClean="0">
                <a:solidFill>
                  <a:srgbClr val="000000"/>
                </a:solidFill>
              </a:rPr>
              <a:t>taken</a:t>
            </a:r>
            <a:br>
              <a:rPr lang="en-US" dirty="0" smtClean="0">
                <a:solidFill>
                  <a:srgbClr val="000000"/>
                </a:solidFill>
              </a:rPr>
            </a:br>
            <a:r>
              <a:rPr lang="en-US" dirty="0" smtClean="0">
                <a:solidFill>
                  <a:srgbClr val="000000"/>
                </a:solidFill>
              </a:rPr>
              <a:t>the </a:t>
            </a:r>
            <a:r>
              <a:rPr lang="en-US" dirty="0">
                <a:solidFill>
                  <a:srgbClr val="000000"/>
                </a:solidFill>
              </a:rPr>
              <a:t>first step toward immorality</a:t>
            </a:r>
            <a:r>
              <a:rPr lang="en-US" dirty="0">
                <a:solidFill>
                  <a:schemeClr val="tx2"/>
                </a:solidFill>
              </a:rPr>
              <a:t>.</a:t>
            </a:r>
          </a:p>
          <a:p>
            <a:pPr marL="114300" indent="0">
              <a:buNone/>
            </a:pPr>
            <a:r>
              <a:rPr lang="en-US" dirty="0" smtClean="0">
                <a:solidFill>
                  <a:srgbClr val="800000"/>
                </a:solidFill>
              </a:rPr>
              <a:t/>
            </a:r>
            <a:br>
              <a:rPr lang="en-US" dirty="0" smtClean="0">
                <a:solidFill>
                  <a:srgbClr val="800000"/>
                </a:solidFill>
              </a:rPr>
            </a:br>
            <a:r>
              <a:rPr lang="en-US" dirty="0" smtClean="0">
                <a:solidFill>
                  <a:srgbClr val="800000"/>
                </a:solidFill>
              </a:rPr>
              <a:t>Flee </a:t>
            </a:r>
            <a:r>
              <a:rPr lang="en-US" dirty="0">
                <a:solidFill>
                  <a:srgbClr val="800000"/>
                </a:solidFill>
              </a:rPr>
              <a:t>immediately from situations that may lead to sin.</a:t>
            </a:r>
          </a:p>
          <a:p>
            <a:pPr marL="114300" indent="0">
              <a:buNone/>
            </a:pPr>
            <a:r>
              <a:rPr lang="en-US" dirty="0" smtClean="0"/>
              <a:t/>
            </a:r>
            <a:br>
              <a:rPr lang="en-US" dirty="0" smtClean="0"/>
            </a:br>
            <a:r>
              <a:rPr lang="en-US" dirty="0" smtClean="0"/>
              <a:t>Pray </a:t>
            </a:r>
            <a:r>
              <a:rPr lang="en-US" dirty="0"/>
              <a:t>for constant strength to resist temptation and </a:t>
            </a:r>
            <a:r>
              <a:rPr lang="en-US" dirty="0" smtClean="0"/>
              <a:t>control</a:t>
            </a:r>
            <a:br>
              <a:rPr lang="en-US" dirty="0" smtClean="0"/>
            </a:br>
            <a:r>
              <a:rPr lang="en-US" dirty="0" smtClean="0"/>
              <a:t>your </a:t>
            </a:r>
            <a:r>
              <a:rPr lang="en-US" dirty="0"/>
              <a:t>thoughts. Make this a part of your daily prayers</a:t>
            </a:r>
            <a:r>
              <a:rPr lang="en-US" dirty="0" smtClean="0"/>
              <a:t>. </a:t>
            </a:r>
            <a:r>
              <a:rPr lang="en-US" sz="1400" dirty="0" smtClean="0"/>
              <a:t>(True to The Faith)</a:t>
            </a:r>
            <a:endParaRPr lang="en-US" sz="1400" dirty="0"/>
          </a:p>
        </p:txBody>
      </p:sp>
      <p:pic>
        <p:nvPicPr>
          <p:cNvPr id="4" name="Picture 3"/>
          <p:cNvPicPr>
            <a:picLocks noChangeAspect="1"/>
          </p:cNvPicPr>
          <p:nvPr/>
        </p:nvPicPr>
        <p:blipFill rotWithShape="1">
          <a:blip r:embed="rId2"/>
          <a:srcRect l="22712" t="7981" r="17157"/>
          <a:stretch/>
        </p:blipFill>
        <p:spPr>
          <a:xfrm>
            <a:off x="4534908" y="1897528"/>
            <a:ext cx="3542292" cy="3923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4123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Avoid Pornography of All Kinds</a:t>
            </a:r>
            <a:endParaRPr lang="en-US" sz="4400" dirty="0"/>
          </a:p>
        </p:txBody>
      </p:sp>
      <p:sp>
        <p:nvSpPr>
          <p:cNvPr id="3" name="Content Placeholder 2"/>
          <p:cNvSpPr>
            <a:spLocks noGrp="1"/>
          </p:cNvSpPr>
          <p:nvPr>
            <p:ph idx="1"/>
          </p:nvPr>
        </p:nvSpPr>
        <p:spPr>
          <a:xfrm>
            <a:off x="457200" y="1166905"/>
            <a:ext cx="7620000" cy="3225801"/>
          </a:xfrm>
        </p:spPr>
        <p:txBody>
          <a:bodyPr/>
          <a:lstStyle/>
          <a:p>
            <a:pPr marL="114300" indent="0">
              <a:buNone/>
            </a:pPr>
            <a:r>
              <a:rPr lang="en-US" dirty="0">
                <a:solidFill>
                  <a:schemeClr val="tx2"/>
                </a:solidFill>
              </a:rPr>
              <a:t>Stay away from pornography. Do not view, read, or listen</a:t>
            </a:r>
          </a:p>
          <a:p>
            <a:pPr marL="114300" indent="0">
              <a:buNone/>
            </a:pPr>
            <a:r>
              <a:rPr lang="en-US" dirty="0">
                <a:solidFill>
                  <a:schemeClr val="tx2"/>
                </a:solidFill>
              </a:rPr>
              <a:t>to anything that depicts or describes the human body or sexual</a:t>
            </a:r>
          </a:p>
          <a:p>
            <a:pPr marL="114300" indent="0">
              <a:buNone/>
            </a:pPr>
            <a:r>
              <a:rPr lang="en-US" dirty="0">
                <a:solidFill>
                  <a:schemeClr val="tx2"/>
                </a:solidFill>
              </a:rPr>
              <a:t>conduct in a way that can arouse sexual feelings.</a:t>
            </a:r>
          </a:p>
          <a:p>
            <a:pPr marL="114300" indent="0">
              <a:buNone/>
            </a:pPr>
            <a:r>
              <a:rPr lang="en-US" dirty="0">
                <a:solidFill>
                  <a:schemeClr val="tx2"/>
                </a:solidFill>
              </a:rPr>
              <a:t>Pornographic materials are addictive and destructive. They</a:t>
            </a:r>
          </a:p>
          <a:p>
            <a:pPr marL="114300" indent="0">
              <a:buNone/>
            </a:pPr>
            <a:r>
              <a:rPr lang="en-US" dirty="0">
                <a:solidFill>
                  <a:schemeClr val="tx2"/>
                </a:solidFill>
              </a:rPr>
              <a:t>can rob you of your self-respect and of a sense of the beauties</a:t>
            </a:r>
          </a:p>
          <a:p>
            <a:pPr marL="114300" indent="0">
              <a:buNone/>
            </a:pPr>
            <a:r>
              <a:rPr lang="en-US" dirty="0">
                <a:solidFill>
                  <a:schemeClr val="tx2"/>
                </a:solidFill>
              </a:rPr>
              <a:t>of life. They can tear you down and lead you to evil thoughts</a:t>
            </a:r>
          </a:p>
          <a:p>
            <a:pPr marL="114300" indent="0">
              <a:buNone/>
            </a:pPr>
            <a:r>
              <a:rPr lang="en-US" dirty="0">
                <a:solidFill>
                  <a:schemeClr val="tx2"/>
                </a:solidFill>
              </a:rPr>
              <a:t>and abusive conduct.</a:t>
            </a:r>
          </a:p>
        </p:txBody>
      </p:sp>
      <p:pic>
        <p:nvPicPr>
          <p:cNvPr id="4" name="Picture 3"/>
          <p:cNvPicPr>
            <a:picLocks noChangeAspect="1"/>
          </p:cNvPicPr>
          <p:nvPr/>
        </p:nvPicPr>
        <p:blipFill rotWithShape="1">
          <a:blip r:embed="rId2"/>
          <a:srcRect l="19525" t="9724" r="2338" b="12671"/>
          <a:stretch/>
        </p:blipFill>
        <p:spPr>
          <a:xfrm>
            <a:off x="3541061" y="3872064"/>
            <a:ext cx="3869764" cy="2552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0687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77327"/>
          </a:xfrm>
        </p:spPr>
        <p:txBody>
          <a:bodyPr/>
          <a:lstStyle/>
          <a:p>
            <a:r>
              <a:rPr lang="en-US" dirty="0" smtClean="0"/>
              <a:t>Treat Others With Respect</a:t>
            </a:r>
            <a:endParaRPr lang="en-US" dirty="0"/>
          </a:p>
        </p:txBody>
      </p:sp>
      <p:sp>
        <p:nvSpPr>
          <p:cNvPr id="3" name="Content Placeholder 2"/>
          <p:cNvSpPr>
            <a:spLocks noGrp="1"/>
          </p:cNvSpPr>
          <p:nvPr>
            <p:ph idx="1"/>
          </p:nvPr>
        </p:nvSpPr>
        <p:spPr>
          <a:xfrm>
            <a:off x="457200" y="1032435"/>
            <a:ext cx="7620000" cy="4800600"/>
          </a:xfrm>
        </p:spPr>
        <p:txBody>
          <a:bodyPr>
            <a:noAutofit/>
          </a:bodyPr>
          <a:lstStyle/>
          <a:p>
            <a:pPr marL="114300" indent="0">
              <a:buNone/>
            </a:pPr>
            <a:r>
              <a:rPr lang="en-US" sz="2400" dirty="0">
                <a:solidFill>
                  <a:srgbClr val="318FC5"/>
                </a:solidFill>
              </a:rPr>
              <a:t>Treat others with respect, not as objects used to satisfy lustful and selfish desires. Before marriage, do not participate in passionate kissing, lie on top of another person, or touch the private, sacred parts of another person’s body, with or without clothing. Do not do anything else that arouses sexual feelings. Do not arouse those emotions in your own body</a:t>
            </a:r>
            <a:r>
              <a:rPr lang="en-US" sz="2400" dirty="0" smtClean="0">
                <a:solidFill>
                  <a:srgbClr val="318FC5"/>
                </a:solidFill>
              </a:rPr>
              <a:t>.</a:t>
            </a:r>
            <a:r>
              <a:rPr lang="en-US" sz="1400" dirty="0" smtClean="0">
                <a:solidFill>
                  <a:srgbClr val="318FC5"/>
                </a:solidFill>
              </a:rPr>
              <a:t>(For the strength of the youth)</a:t>
            </a:r>
            <a:r>
              <a:rPr lang="en-US" sz="1400" dirty="0">
                <a:solidFill>
                  <a:srgbClr val="318FC5"/>
                </a:solidFill>
              </a:rPr>
              <a:t> </a:t>
            </a:r>
            <a:r>
              <a:rPr lang="en-US" sz="2400" dirty="0" smtClean="0">
                <a:solidFill>
                  <a:srgbClr val="318FC5"/>
                </a:solidFill>
              </a:rPr>
              <a:t/>
            </a:r>
            <a:br>
              <a:rPr lang="en-US" sz="2400" dirty="0" smtClean="0">
                <a:solidFill>
                  <a:srgbClr val="318FC5"/>
                </a:solidFill>
              </a:rPr>
            </a:br>
            <a:r>
              <a:rPr lang="en-US" sz="2400" dirty="0" smtClean="0">
                <a:solidFill>
                  <a:srgbClr val="318FC5"/>
                </a:solidFill>
              </a:rPr>
              <a:t/>
            </a:r>
            <a:br>
              <a:rPr lang="en-US" sz="2400" dirty="0" smtClean="0">
                <a:solidFill>
                  <a:srgbClr val="318FC5"/>
                </a:solidFill>
              </a:rPr>
            </a:br>
            <a:r>
              <a:rPr lang="en-US" sz="2400" dirty="0" smtClean="0">
                <a:solidFill>
                  <a:srgbClr val="318FC5"/>
                </a:solidFill>
              </a:rPr>
              <a:t>Carefully </a:t>
            </a:r>
            <a:r>
              <a:rPr lang="en-US" sz="2400" dirty="0">
                <a:solidFill>
                  <a:srgbClr val="318FC5"/>
                </a:solidFill>
              </a:rPr>
              <a:t>plan positive and constructive </a:t>
            </a:r>
            <a:r>
              <a:rPr lang="en-US" sz="2400" dirty="0" smtClean="0">
                <a:solidFill>
                  <a:srgbClr val="318FC5"/>
                </a:solidFill>
              </a:rPr>
              <a:t>activities</a:t>
            </a:r>
            <a:br>
              <a:rPr lang="en-US" sz="2400" dirty="0" smtClean="0">
                <a:solidFill>
                  <a:srgbClr val="318FC5"/>
                </a:solidFill>
              </a:rPr>
            </a:br>
            <a:r>
              <a:rPr lang="en-US" sz="2400" dirty="0" smtClean="0">
                <a:solidFill>
                  <a:srgbClr val="318FC5"/>
                </a:solidFill>
              </a:rPr>
              <a:t>so </a:t>
            </a:r>
            <a:r>
              <a:rPr lang="en-US" sz="2400" dirty="0">
                <a:solidFill>
                  <a:srgbClr val="318FC5"/>
                </a:solidFill>
              </a:rPr>
              <a:t>that you and your date are not left alone without </a:t>
            </a:r>
            <a:r>
              <a:rPr lang="en-US" sz="2400" dirty="0" smtClean="0">
                <a:solidFill>
                  <a:srgbClr val="318FC5"/>
                </a:solidFill>
              </a:rPr>
              <a:t>anything to </a:t>
            </a:r>
            <a:r>
              <a:rPr lang="en-US" sz="2400" dirty="0">
                <a:solidFill>
                  <a:srgbClr val="318FC5"/>
                </a:solidFill>
              </a:rPr>
              <a:t>do. Stay in areas of safety where you can easily </a:t>
            </a:r>
            <a:r>
              <a:rPr lang="en-US" sz="2400" dirty="0" smtClean="0">
                <a:solidFill>
                  <a:srgbClr val="318FC5"/>
                </a:solidFill>
              </a:rPr>
              <a:t>control yourself</a:t>
            </a:r>
            <a:r>
              <a:rPr lang="en-US" sz="2400" dirty="0">
                <a:solidFill>
                  <a:srgbClr val="318FC5"/>
                </a:solidFill>
              </a:rPr>
              <a:t>. </a:t>
            </a:r>
          </a:p>
        </p:txBody>
      </p:sp>
    </p:spTree>
    <p:extLst>
      <p:ext uri="{BB962C8B-B14F-4D97-AF65-F5344CB8AC3E}">
        <p14:creationId xmlns:p14="http://schemas.microsoft.com/office/powerpoint/2010/main" val="23364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611" y="274638"/>
            <a:ext cx="7620000" cy="1143000"/>
          </a:xfrm>
        </p:spPr>
        <p:txBody>
          <a:bodyPr/>
          <a:lstStyle/>
          <a:p>
            <a:r>
              <a:rPr lang="en-US" dirty="0" smtClean="0"/>
              <a:t>Avoid Tempting Situations</a:t>
            </a:r>
            <a:endParaRPr lang="en-US" dirty="0"/>
          </a:p>
        </p:txBody>
      </p:sp>
      <p:sp>
        <p:nvSpPr>
          <p:cNvPr id="3" name="Content Placeholder 2"/>
          <p:cNvSpPr>
            <a:spLocks noGrp="1"/>
          </p:cNvSpPr>
          <p:nvPr>
            <p:ph idx="1"/>
          </p:nvPr>
        </p:nvSpPr>
        <p:spPr>
          <a:xfrm>
            <a:off x="457200" y="1166906"/>
            <a:ext cx="7620000" cy="1477682"/>
          </a:xfrm>
        </p:spPr>
        <p:txBody>
          <a:bodyPr/>
          <a:lstStyle/>
          <a:p>
            <a:pPr marL="114300" indent="0" algn="ctr">
              <a:buNone/>
            </a:pPr>
            <a:r>
              <a:rPr lang="en-US" dirty="0">
                <a:solidFill>
                  <a:srgbClr val="318FC5"/>
                </a:solidFill>
              </a:rPr>
              <a:t>Avoid situations that invite increased temptation, such as late-night or overnight activities away from home or activities where there is a lack of adult supervision. Do not participate in discussions or any media that arouse sexual feelings.</a:t>
            </a:r>
          </a:p>
        </p:txBody>
      </p:sp>
      <p:pic>
        <p:nvPicPr>
          <p:cNvPr id="4" name="Picture 3"/>
          <p:cNvPicPr>
            <a:picLocks noChangeAspect="1"/>
          </p:cNvPicPr>
          <p:nvPr/>
        </p:nvPicPr>
        <p:blipFill rotWithShape="1">
          <a:blip r:embed="rId2"/>
          <a:srcRect l="10135" t="4885" r="7123"/>
          <a:stretch/>
        </p:blipFill>
        <p:spPr>
          <a:xfrm>
            <a:off x="2091764" y="2822295"/>
            <a:ext cx="4870824" cy="3727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9005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32503"/>
          </a:xfrm>
        </p:spPr>
        <p:txBody>
          <a:bodyPr/>
          <a:lstStyle/>
          <a:p>
            <a:r>
              <a:rPr lang="en-US" dirty="0" smtClean="0"/>
              <a:t>Listen to the Spirit</a:t>
            </a:r>
            <a:endParaRPr lang="en-US" dirty="0"/>
          </a:p>
        </p:txBody>
      </p:sp>
      <p:sp>
        <p:nvSpPr>
          <p:cNvPr id="3" name="Content Placeholder 2"/>
          <p:cNvSpPr>
            <a:spLocks noGrp="1"/>
          </p:cNvSpPr>
          <p:nvPr>
            <p:ph idx="1"/>
          </p:nvPr>
        </p:nvSpPr>
        <p:spPr>
          <a:xfrm>
            <a:off x="322730" y="987611"/>
            <a:ext cx="4235304" cy="5393018"/>
          </a:xfrm>
        </p:spPr>
        <p:txBody>
          <a:bodyPr>
            <a:normAutofit lnSpcReduction="10000"/>
          </a:bodyPr>
          <a:lstStyle/>
          <a:p>
            <a:r>
              <a:rPr lang="en-US" sz="2400" dirty="0">
                <a:solidFill>
                  <a:srgbClr val="318FC5"/>
                </a:solidFill>
              </a:rPr>
              <a:t>Pay attention to the promptings of the Spirit so that you can be clean and virtuous. The Spirit of the Lord will withdraw from one who is in sexual transgression</a:t>
            </a:r>
            <a:r>
              <a:rPr lang="en-US" sz="2400" dirty="0" smtClean="0">
                <a:solidFill>
                  <a:srgbClr val="318FC5"/>
                </a:solidFill>
              </a:rPr>
              <a:t>.</a:t>
            </a:r>
            <a:br>
              <a:rPr lang="en-US" sz="2400" dirty="0" smtClean="0">
                <a:solidFill>
                  <a:srgbClr val="318FC5"/>
                </a:solidFill>
              </a:rPr>
            </a:br>
            <a:endParaRPr lang="en-US" sz="2400" dirty="0" smtClean="0">
              <a:solidFill>
                <a:srgbClr val="318FC5"/>
              </a:solidFill>
            </a:endParaRPr>
          </a:p>
          <a:p>
            <a:r>
              <a:rPr lang="en-US" sz="2400" dirty="0">
                <a:solidFill>
                  <a:srgbClr val="318FC5"/>
                </a:solidFill>
              </a:rPr>
              <a:t>The Spirit can help you know when you are at risk and give you the strength to remove yourself from the situation. Have faith in and be obedient to the righteous counsel of your parents and leaders.</a:t>
            </a:r>
          </a:p>
        </p:txBody>
      </p:sp>
      <p:pic>
        <p:nvPicPr>
          <p:cNvPr id="4" name="Picture 3"/>
          <p:cNvPicPr>
            <a:picLocks noChangeAspect="1"/>
          </p:cNvPicPr>
          <p:nvPr/>
        </p:nvPicPr>
        <p:blipFill rotWithShape="1">
          <a:blip r:embed="rId2"/>
          <a:srcRect l="16160" t="7106"/>
          <a:stretch/>
        </p:blipFill>
        <p:spPr>
          <a:xfrm>
            <a:off x="4558034" y="1449295"/>
            <a:ext cx="3668578" cy="4064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1293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44"/>
            <a:ext cx="7620000" cy="896750"/>
          </a:xfrm>
        </p:spPr>
        <p:txBody>
          <a:bodyPr/>
          <a:lstStyle/>
          <a:p>
            <a:r>
              <a:rPr lang="en-US" sz="4000" dirty="0" smtClean="0"/>
              <a:t>Pray for Help</a:t>
            </a:r>
            <a:endParaRPr lang="en-US" sz="4000" dirty="0"/>
          </a:p>
        </p:txBody>
      </p:sp>
      <p:sp>
        <p:nvSpPr>
          <p:cNvPr id="3" name="Content Placeholder 2"/>
          <p:cNvSpPr>
            <a:spLocks noGrp="1"/>
          </p:cNvSpPr>
          <p:nvPr>
            <p:ph idx="1"/>
          </p:nvPr>
        </p:nvSpPr>
        <p:spPr>
          <a:xfrm>
            <a:off x="239059" y="942788"/>
            <a:ext cx="8023412" cy="3255683"/>
          </a:xfrm>
        </p:spPr>
        <p:txBody>
          <a:bodyPr>
            <a:normAutofit fontScale="92500" lnSpcReduction="10000"/>
          </a:bodyPr>
          <a:lstStyle/>
          <a:p>
            <a:pPr marL="114300" indent="0">
              <a:lnSpc>
                <a:spcPct val="90000"/>
              </a:lnSpc>
              <a:buNone/>
            </a:pPr>
            <a:r>
              <a:rPr lang="en-US" sz="2400" dirty="0">
                <a:solidFill>
                  <a:srgbClr val="318FC5"/>
                </a:solidFill>
              </a:rPr>
              <a:t>Pray to your Father in Heaven, who will help you resist temptation and overcome inappropriate thoughts and feelings. </a:t>
            </a:r>
            <a:br>
              <a:rPr lang="en-US" sz="2400" dirty="0">
                <a:solidFill>
                  <a:srgbClr val="318FC5"/>
                </a:solidFill>
              </a:rPr>
            </a:br>
            <a:r>
              <a:rPr lang="en-US" sz="2400" dirty="0" smtClean="0">
                <a:solidFill>
                  <a:srgbClr val="318FC5"/>
                </a:solidFill>
              </a:rPr>
              <a:t/>
            </a:r>
            <a:br>
              <a:rPr lang="en-US" sz="2400" dirty="0" smtClean="0">
                <a:solidFill>
                  <a:srgbClr val="318FC5"/>
                </a:solidFill>
              </a:rPr>
            </a:br>
            <a:r>
              <a:rPr lang="en-US" sz="2400" dirty="0" smtClean="0">
                <a:solidFill>
                  <a:srgbClr val="318FC5"/>
                </a:solidFill>
              </a:rPr>
              <a:t>No </a:t>
            </a:r>
            <a:r>
              <a:rPr lang="en-US" sz="2400" dirty="0">
                <a:solidFill>
                  <a:srgbClr val="318FC5"/>
                </a:solidFill>
              </a:rPr>
              <a:t>matter how strong temptations seem, the Lord </a:t>
            </a:r>
            <a:r>
              <a:rPr lang="en-US" sz="2400" dirty="0" smtClean="0">
                <a:solidFill>
                  <a:srgbClr val="318FC5"/>
                </a:solidFill>
              </a:rPr>
              <a:t>will</a:t>
            </a:r>
            <a:br>
              <a:rPr lang="en-US" sz="2400" dirty="0" smtClean="0">
                <a:solidFill>
                  <a:srgbClr val="318FC5"/>
                </a:solidFill>
              </a:rPr>
            </a:br>
            <a:r>
              <a:rPr lang="en-US" sz="2400" dirty="0" smtClean="0">
                <a:solidFill>
                  <a:srgbClr val="318FC5"/>
                </a:solidFill>
              </a:rPr>
              <a:t>help </a:t>
            </a:r>
            <a:r>
              <a:rPr lang="en-US" sz="2400" dirty="0">
                <a:solidFill>
                  <a:srgbClr val="318FC5"/>
                </a:solidFill>
              </a:rPr>
              <a:t>you withstand them if you choose to follow Him. </a:t>
            </a:r>
            <a:r>
              <a:rPr lang="en-US" sz="2400" dirty="0" smtClean="0">
                <a:solidFill>
                  <a:srgbClr val="318FC5"/>
                </a:solidFill>
              </a:rPr>
              <a:t/>
            </a:r>
            <a:br>
              <a:rPr lang="en-US" sz="2400" dirty="0" smtClean="0">
                <a:solidFill>
                  <a:srgbClr val="318FC5"/>
                </a:solidFill>
              </a:rPr>
            </a:br>
            <a:endParaRPr lang="en-US" sz="2400" dirty="0" smtClean="0">
              <a:solidFill>
                <a:srgbClr val="318FC5"/>
              </a:solidFill>
            </a:endParaRPr>
          </a:p>
          <a:p>
            <a:pPr marL="114300" indent="0">
              <a:lnSpc>
                <a:spcPct val="90000"/>
              </a:lnSpc>
              <a:buNone/>
            </a:pPr>
            <a:r>
              <a:rPr lang="en-US" sz="2400" dirty="0" smtClean="0">
                <a:solidFill>
                  <a:srgbClr val="318FC5"/>
                </a:solidFill>
              </a:rPr>
              <a:t>The Apostle </a:t>
            </a:r>
            <a:r>
              <a:rPr lang="en-US" sz="2400" dirty="0">
                <a:solidFill>
                  <a:srgbClr val="318FC5"/>
                </a:solidFill>
              </a:rPr>
              <a:t>Paul declared, “There hath no temptation taken </a:t>
            </a:r>
            <a:r>
              <a:rPr lang="en-US" sz="2400" dirty="0" smtClean="0">
                <a:solidFill>
                  <a:srgbClr val="318FC5"/>
                </a:solidFill>
              </a:rPr>
              <a:t>you but </a:t>
            </a:r>
            <a:r>
              <a:rPr lang="en-US" sz="2400" dirty="0">
                <a:solidFill>
                  <a:srgbClr val="318FC5"/>
                </a:solidFill>
              </a:rPr>
              <a:t>such as is common to man: but God </a:t>
            </a:r>
            <a:r>
              <a:rPr lang="en-US" sz="2400" dirty="0" smtClean="0">
                <a:solidFill>
                  <a:srgbClr val="318FC5"/>
                </a:solidFill>
              </a:rPr>
              <a:t>is faithful</a:t>
            </a:r>
            <a:r>
              <a:rPr lang="en-US" sz="2400" dirty="0">
                <a:solidFill>
                  <a:srgbClr val="318FC5"/>
                </a:solidFill>
              </a:rPr>
              <a:t>, who </a:t>
            </a:r>
            <a:r>
              <a:rPr lang="en-US" sz="2400" dirty="0" smtClean="0">
                <a:solidFill>
                  <a:srgbClr val="318FC5"/>
                </a:solidFill>
              </a:rPr>
              <a:t>will not </a:t>
            </a:r>
            <a:r>
              <a:rPr lang="en-US" sz="2400" dirty="0">
                <a:solidFill>
                  <a:srgbClr val="318FC5"/>
                </a:solidFill>
              </a:rPr>
              <a:t>suffer you to be tempted above that ye are able; </a:t>
            </a:r>
            <a:r>
              <a:rPr lang="en-US" sz="2400" dirty="0" smtClean="0">
                <a:solidFill>
                  <a:srgbClr val="318FC5"/>
                </a:solidFill>
              </a:rPr>
              <a:t>but will </a:t>
            </a:r>
            <a:r>
              <a:rPr lang="en-US" sz="2400" dirty="0">
                <a:solidFill>
                  <a:srgbClr val="318FC5"/>
                </a:solidFill>
              </a:rPr>
              <a:t>with the temptation also make a way to escape, that ye </a:t>
            </a:r>
            <a:r>
              <a:rPr lang="en-US" sz="2400" dirty="0" smtClean="0">
                <a:solidFill>
                  <a:srgbClr val="318FC5"/>
                </a:solidFill>
              </a:rPr>
              <a:t>may be </a:t>
            </a:r>
            <a:r>
              <a:rPr lang="en-US" sz="2400" dirty="0">
                <a:solidFill>
                  <a:srgbClr val="318FC5"/>
                </a:solidFill>
              </a:rPr>
              <a:t>able to bear it” </a:t>
            </a:r>
            <a:r>
              <a:rPr lang="en-US" sz="1400" dirty="0">
                <a:solidFill>
                  <a:srgbClr val="318FC5"/>
                </a:solidFill>
              </a:rPr>
              <a:t>(1 Corinthians 10:13).</a:t>
            </a:r>
          </a:p>
          <a:p>
            <a:endParaRPr lang="en-US" dirty="0"/>
          </a:p>
        </p:txBody>
      </p:sp>
      <p:pic>
        <p:nvPicPr>
          <p:cNvPr id="4" name="Picture 3"/>
          <p:cNvPicPr>
            <a:picLocks noChangeAspect="1"/>
          </p:cNvPicPr>
          <p:nvPr/>
        </p:nvPicPr>
        <p:blipFill>
          <a:blip r:embed="rId2"/>
          <a:stretch>
            <a:fillRect/>
          </a:stretch>
        </p:blipFill>
        <p:spPr>
          <a:xfrm>
            <a:off x="2660279" y="3989294"/>
            <a:ext cx="3848494" cy="2630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5668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dirty="0" smtClean="0"/>
              <a:t>Ask for Help</a:t>
            </a:r>
            <a:endParaRPr lang="en-US" dirty="0"/>
          </a:p>
        </p:txBody>
      </p:sp>
      <p:sp>
        <p:nvSpPr>
          <p:cNvPr id="3" name="Content Placeholder 2"/>
          <p:cNvSpPr>
            <a:spLocks noGrp="1"/>
          </p:cNvSpPr>
          <p:nvPr>
            <p:ph idx="1"/>
          </p:nvPr>
        </p:nvSpPr>
        <p:spPr>
          <a:xfrm>
            <a:off x="233082" y="927847"/>
            <a:ext cx="7620000" cy="4800600"/>
          </a:xfrm>
        </p:spPr>
        <p:txBody>
          <a:bodyPr/>
          <a:lstStyle/>
          <a:p>
            <a:r>
              <a:rPr lang="en-US" dirty="0">
                <a:solidFill>
                  <a:srgbClr val="318FC5"/>
                </a:solidFill>
              </a:rPr>
              <a:t>If you are tempted to commit any form of sexual transgression, seek help from your parents and bishop. </a:t>
            </a:r>
            <a:endParaRPr lang="en-US" dirty="0" smtClean="0">
              <a:solidFill>
                <a:srgbClr val="318FC5"/>
              </a:solidFill>
            </a:endParaRPr>
          </a:p>
          <a:p>
            <a:r>
              <a:rPr lang="en-US" dirty="0" smtClean="0">
                <a:solidFill>
                  <a:srgbClr val="318FC5"/>
                </a:solidFill>
              </a:rPr>
              <a:t>Your church leaders and righteous friends can also help you avoid temptations.</a:t>
            </a:r>
            <a:endParaRPr lang="en-US" dirty="0">
              <a:solidFill>
                <a:srgbClr val="318FC5"/>
              </a:solidFill>
            </a:endParaRPr>
          </a:p>
        </p:txBody>
      </p:sp>
      <p:pic>
        <p:nvPicPr>
          <p:cNvPr id="4" name="Picture 3"/>
          <p:cNvPicPr>
            <a:picLocks noChangeAspect="1"/>
          </p:cNvPicPr>
          <p:nvPr/>
        </p:nvPicPr>
        <p:blipFill rotWithShape="1">
          <a:blip r:embed="rId2"/>
          <a:srcRect l="8540" t="12602" r="12438" b="14733"/>
          <a:stretch/>
        </p:blipFill>
        <p:spPr>
          <a:xfrm>
            <a:off x="1314824" y="2646296"/>
            <a:ext cx="5782236" cy="353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4887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71" y="128494"/>
            <a:ext cx="7620000" cy="1143000"/>
          </a:xfrm>
        </p:spPr>
        <p:txBody>
          <a:bodyPr/>
          <a:lstStyle/>
          <a:p>
            <a:r>
              <a:rPr lang="en-US" dirty="0" smtClean="0"/>
              <a:t>Undeviating Standards</a:t>
            </a:r>
            <a:endParaRPr lang="en-US" dirty="0"/>
          </a:p>
        </p:txBody>
      </p:sp>
      <p:sp>
        <p:nvSpPr>
          <p:cNvPr id="3" name="Content Placeholder 2"/>
          <p:cNvSpPr>
            <a:spLocks noGrp="1"/>
          </p:cNvSpPr>
          <p:nvPr>
            <p:ph idx="1"/>
          </p:nvPr>
        </p:nvSpPr>
        <p:spPr>
          <a:xfrm>
            <a:off x="113552" y="1092200"/>
            <a:ext cx="8014447" cy="2956859"/>
          </a:xfrm>
        </p:spPr>
        <p:txBody>
          <a:bodyPr>
            <a:noAutofit/>
          </a:bodyPr>
          <a:lstStyle/>
          <a:p>
            <a:pPr marL="114300" indent="0">
              <a:buNone/>
            </a:pPr>
            <a:r>
              <a:rPr lang="en-US" sz="2400" dirty="0">
                <a:solidFill>
                  <a:schemeClr val="tx2"/>
                </a:solidFill>
              </a:rPr>
              <a:t>The Church of Jesus Christ of Latter-day Saints has a single, undeviating standard of sexual morality: </a:t>
            </a:r>
            <a:r>
              <a:rPr lang="en-US" sz="2400" dirty="0">
                <a:solidFill>
                  <a:schemeClr val="bg2">
                    <a:lumMod val="75000"/>
                  </a:schemeClr>
                </a:solidFill>
              </a:rPr>
              <a:t>intimate relations are proper only between a man and a woman in the marriage relationship prescribed in God’s plan. </a:t>
            </a:r>
            <a:r>
              <a:rPr lang="en-US" sz="2400" dirty="0">
                <a:solidFill>
                  <a:schemeClr val="tx2"/>
                </a:solidFill>
              </a:rPr>
              <a:t>Such relations are not merely a curiosity to be explored, an appetite to be satisfied, or a type of recreation or entertainment to be pursued selfishly</a:t>
            </a:r>
            <a:r>
              <a:rPr lang="en-US" sz="2400" dirty="0" smtClean="0">
                <a:solidFill>
                  <a:schemeClr val="tx2"/>
                </a:solidFill>
              </a:rPr>
              <a:t>.</a:t>
            </a:r>
            <a:r>
              <a:rPr lang="en-US" sz="2400" dirty="0">
                <a:solidFill>
                  <a:schemeClr val="tx2"/>
                </a:solidFill>
              </a:rPr>
              <a:t> They are not a conquest to be achieved or simply an act to be performed</a:t>
            </a:r>
            <a:r>
              <a:rPr lang="en-US" sz="2400" dirty="0" smtClean="0">
                <a:solidFill>
                  <a:schemeClr val="tx2"/>
                </a:solidFill>
              </a:rPr>
              <a:t>. </a:t>
            </a:r>
            <a:r>
              <a:rPr lang="en-US" sz="1400" dirty="0" smtClean="0">
                <a:solidFill>
                  <a:schemeClr val="tx2"/>
                </a:solidFill>
              </a:rPr>
              <a:t>(Elder </a:t>
            </a:r>
            <a:r>
              <a:rPr lang="en-US" sz="1400" dirty="0" err="1" smtClean="0">
                <a:solidFill>
                  <a:schemeClr val="tx2"/>
                </a:solidFill>
              </a:rPr>
              <a:t>Bednar</a:t>
            </a:r>
            <a:r>
              <a:rPr lang="en-US" sz="1400" dirty="0" smtClean="0">
                <a:solidFill>
                  <a:schemeClr val="tx2"/>
                </a:solidFill>
              </a:rPr>
              <a:t>)</a:t>
            </a:r>
            <a:endParaRPr lang="en-US" sz="1400" dirty="0">
              <a:solidFill>
                <a:schemeClr val="tx2"/>
              </a:solidFill>
            </a:endParaRPr>
          </a:p>
        </p:txBody>
      </p:sp>
      <p:pic>
        <p:nvPicPr>
          <p:cNvPr id="4" name="Picture 3"/>
          <p:cNvPicPr>
            <a:picLocks noChangeAspect="1"/>
          </p:cNvPicPr>
          <p:nvPr/>
        </p:nvPicPr>
        <p:blipFill rotWithShape="1">
          <a:blip r:embed="rId2"/>
          <a:srcRect l="14564" t="11565" r="11729"/>
          <a:stretch/>
        </p:blipFill>
        <p:spPr>
          <a:xfrm>
            <a:off x="4548962" y="3869765"/>
            <a:ext cx="3205510" cy="2560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65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7731"/>
            <a:ext cx="7620000" cy="786186"/>
          </a:xfrm>
        </p:spPr>
        <p:txBody>
          <a:bodyPr/>
          <a:lstStyle/>
          <a:p>
            <a:r>
              <a:rPr lang="en-US" dirty="0" smtClean="0"/>
              <a:t>Make Your Commitment Now!</a:t>
            </a:r>
            <a:endParaRPr lang="en-US" dirty="0"/>
          </a:p>
        </p:txBody>
      </p:sp>
      <p:sp>
        <p:nvSpPr>
          <p:cNvPr id="3" name="Content Placeholder 2"/>
          <p:cNvSpPr>
            <a:spLocks noGrp="1"/>
          </p:cNvSpPr>
          <p:nvPr>
            <p:ph idx="1"/>
          </p:nvPr>
        </p:nvSpPr>
        <p:spPr>
          <a:xfrm>
            <a:off x="457200" y="1453916"/>
            <a:ext cx="7620000" cy="3850201"/>
          </a:xfrm>
        </p:spPr>
        <p:txBody>
          <a:bodyPr>
            <a:noAutofit/>
          </a:bodyPr>
          <a:lstStyle/>
          <a:p>
            <a:pPr marL="114300" indent="0">
              <a:buNone/>
            </a:pPr>
            <a:r>
              <a:rPr lang="en-US" sz="2400" dirty="0">
                <a:solidFill>
                  <a:srgbClr val="318FC5"/>
                </a:solidFill>
              </a:rPr>
              <a:t>Decide now to be chaste. You need to make this </a:t>
            </a:r>
            <a:r>
              <a:rPr lang="en-US" sz="2400" dirty="0" smtClean="0">
                <a:solidFill>
                  <a:srgbClr val="318FC5"/>
                </a:solidFill>
              </a:rPr>
              <a:t>decision</a:t>
            </a:r>
            <a:br>
              <a:rPr lang="en-US" sz="2400" dirty="0" smtClean="0">
                <a:solidFill>
                  <a:srgbClr val="318FC5"/>
                </a:solidFill>
              </a:rPr>
            </a:br>
            <a:r>
              <a:rPr lang="en-US" sz="2400" dirty="0" smtClean="0">
                <a:solidFill>
                  <a:srgbClr val="318FC5"/>
                </a:solidFill>
              </a:rPr>
              <a:t>only </a:t>
            </a:r>
            <a:r>
              <a:rPr lang="en-US" sz="2400" dirty="0">
                <a:solidFill>
                  <a:srgbClr val="318FC5"/>
                </a:solidFill>
              </a:rPr>
              <a:t>once. Make the decision now, before the </a:t>
            </a:r>
            <a:r>
              <a:rPr lang="en-US" sz="2400" dirty="0" smtClean="0">
                <a:solidFill>
                  <a:srgbClr val="318FC5"/>
                </a:solidFill>
              </a:rPr>
              <a:t>temptation</a:t>
            </a:r>
            <a:br>
              <a:rPr lang="en-US" sz="2400" dirty="0" smtClean="0">
                <a:solidFill>
                  <a:srgbClr val="318FC5"/>
                </a:solidFill>
              </a:rPr>
            </a:br>
            <a:r>
              <a:rPr lang="en-US" sz="2400" dirty="0" smtClean="0">
                <a:solidFill>
                  <a:srgbClr val="318FC5"/>
                </a:solidFill>
              </a:rPr>
              <a:t>comes</a:t>
            </a:r>
            <a:r>
              <a:rPr lang="en-US" sz="2400" dirty="0">
                <a:solidFill>
                  <a:srgbClr val="318FC5"/>
                </a:solidFill>
              </a:rPr>
              <a:t>, and let your decision be so firm and with such </a:t>
            </a:r>
            <a:r>
              <a:rPr lang="en-US" sz="2400" dirty="0" smtClean="0">
                <a:solidFill>
                  <a:srgbClr val="318FC5"/>
                </a:solidFill>
              </a:rPr>
              <a:t>deep</a:t>
            </a:r>
            <a:br>
              <a:rPr lang="en-US" sz="2400" dirty="0" smtClean="0">
                <a:solidFill>
                  <a:srgbClr val="318FC5"/>
                </a:solidFill>
              </a:rPr>
            </a:br>
            <a:r>
              <a:rPr lang="en-US" sz="2400" dirty="0" smtClean="0">
                <a:solidFill>
                  <a:srgbClr val="318FC5"/>
                </a:solidFill>
              </a:rPr>
              <a:t>commitment </a:t>
            </a:r>
            <a:r>
              <a:rPr lang="en-US" sz="2400" dirty="0">
                <a:solidFill>
                  <a:srgbClr val="318FC5"/>
                </a:solidFill>
              </a:rPr>
              <a:t>that it can never be shaken. Determine now </a:t>
            </a:r>
            <a:r>
              <a:rPr lang="en-US" sz="2400" dirty="0" smtClean="0">
                <a:solidFill>
                  <a:srgbClr val="318FC5"/>
                </a:solidFill>
              </a:rPr>
              <a:t>that you </a:t>
            </a:r>
            <a:r>
              <a:rPr lang="en-US" sz="2400" dirty="0">
                <a:solidFill>
                  <a:srgbClr val="318FC5"/>
                </a:solidFill>
              </a:rPr>
              <a:t>will never do anything outside of marriage to arouse </a:t>
            </a:r>
            <a:r>
              <a:rPr lang="en-US" sz="2400" dirty="0" smtClean="0">
                <a:solidFill>
                  <a:srgbClr val="318FC5"/>
                </a:solidFill>
              </a:rPr>
              <a:t>the powerful </a:t>
            </a:r>
            <a:r>
              <a:rPr lang="en-US" sz="2400" dirty="0">
                <a:solidFill>
                  <a:srgbClr val="318FC5"/>
                </a:solidFill>
              </a:rPr>
              <a:t>emotions that must be expressed only in </a:t>
            </a:r>
            <a:r>
              <a:rPr lang="en-US" sz="2400" dirty="0" smtClean="0">
                <a:solidFill>
                  <a:srgbClr val="318FC5"/>
                </a:solidFill>
              </a:rPr>
              <a:t>marriage. Do </a:t>
            </a:r>
            <a:r>
              <a:rPr lang="en-US" sz="2400" dirty="0">
                <a:solidFill>
                  <a:srgbClr val="318FC5"/>
                </a:solidFill>
              </a:rPr>
              <a:t>not arouse those emotions in another person’s body or </a:t>
            </a:r>
            <a:r>
              <a:rPr lang="en-US" sz="2400" dirty="0" smtClean="0">
                <a:solidFill>
                  <a:srgbClr val="318FC5"/>
                </a:solidFill>
              </a:rPr>
              <a:t>in your </a:t>
            </a:r>
            <a:r>
              <a:rPr lang="en-US" sz="2400" dirty="0">
                <a:solidFill>
                  <a:srgbClr val="318FC5"/>
                </a:solidFill>
              </a:rPr>
              <a:t>own body. Determine </a:t>
            </a:r>
            <a:r>
              <a:rPr lang="en-US" sz="2400" dirty="0" smtClean="0">
                <a:solidFill>
                  <a:srgbClr val="318FC5"/>
                </a:solidFill>
              </a:rPr>
              <a:t>and commit now </a:t>
            </a:r>
            <a:r>
              <a:rPr lang="en-US" sz="2400" dirty="0">
                <a:solidFill>
                  <a:srgbClr val="318FC5"/>
                </a:solidFill>
              </a:rPr>
              <a:t>that you </a:t>
            </a:r>
            <a:r>
              <a:rPr lang="en-US" sz="2400" dirty="0" smtClean="0">
                <a:solidFill>
                  <a:srgbClr val="318FC5"/>
                </a:solidFill>
              </a:rPr>
              <a:t>will keep the law of chastity</a:t>
            </a:r>
            <a:r>
              <a:rPr lang="en-US" sz="2400" dirty="0" smtClean="0">
                <a:solidFill>
                  <a:srgbClr val="318FC5"/>
                </a:solidFill>
              </a:rPr>
              <a:t>.</a:t>
            </a:r>
          </a:p>
          <a:p>
            <a:pPr marL="114300" indent="0">
              <a:buNone/>
            </a:pPr>
            <a:r>
              <a:rPr lang="en-US" sz="1600" dirty="0" smtClean="0">
                <a:solidFill>
                  <a:srgbClr val="318FC5"/>
                </a:solidFill>
              </a:rPr>
              <a:t>(True to the Faith)</a:t>
            </a:r>
            <a:endParaRPr lang="en-US" sz="1600" dirty="0">
              <a:solidFill>
                <a:srgbClr val="318FC5"/>
              </a:solidFill>
            </a:endParaRPr>
          </a:p>
        </p:txBody>
      </p:sp>
    </p:spTree>
    <p:extLst>
      <p:ext uri="{BB962C8B-B14F-4D97-AF65-F5344CB8AC3E}">
        <p14:creationId xmlns:p14="http://schemas.microsoft.com/office/powerpoint/2010/main" val="377645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Purity</a:t>
            </a:r>
            <a:endParaRPr lang="en-US" dirty="0"/>
          </a:p>
        </p:txBody>
      </p:sp>
      <p:sp>
        <p:nvSpPr>
          <p:cNvPr id="3" name="Content Placeholder 2"/>
          <p:cNvSpPr>
            <a:spLocks noGrp="1"/>
          </p:cNvSpPr>
          <p:nvPr>
            <p:ph idx="1"/>
          </p:nvPr>
        </p:nvSpPr>
        <p:spPr>
          <a:xfrm>
            <a:off x="457200" y="1211729"/>
            <a:ext cx="7620000" cy="4800600"/>
          </a:xfrm>
        </p:spPr>
        <p:txBody>
          <a:bodyPr/>
          <a:lstStyle/>
          <a:p>
            <a:pPr marL="114300" indent="0">
              <a:buNone/>
            </a:pPr>
            <a:r>
              <a:rPr lang="en-US" dirty="0">
                <a:solidFill>
                  <a:srgbClr val="318FC5"/>
                </a:solidFill>
              </a:rPr>
              <a:t>My beloved young friends, can you see why personal purity is such a serious matter? Don’t be deceived and don’t be destroyed. Unless such powers are controlled and commandments kept, your future may be burned; your world could go up in flames. Penalty may not come on the precise day of transgression, but it comes surely and certainly enough</a:t>
            </a:r>
            <a:r>
              <a:rPr lang="en-US" dirty="0" smtClean="0">
                <a:solidFill>
                  <a:srgbClr val="318FC5"/>
                </a:solidFill>
              </a:rPr>
              <a:t>. (Elder Holland)</a:t>
            </a:r>
            <a:endParaRPr lang="en-US" dirty="0">
              <a:solidFill>
                <a:srgbClr val="318FC5"/>
              </a:solidFill>
            </a:endParaRPr>
          </a:p>
        </p:txBody>
      </p:sp>
      <p:pic>
        <p:nvPicPr>
          <p:cNvPr id="5" name="Picture 4"/>
          <p:cNvPicPr>
            <a:picLocks noChangeAspect="1"/>
          </p:cNvPicPr>
          <p:nvPr/>
        </p:nvPicPr>
        <p:blipFill>
          <a:blip r:embed="rId2"/>
          <a:stretch>
            <a:fillRect/>
          </a:stretch>
        </p:blipFill>
        <p:spPr>
          <a:xfrm>
            <a:off x="2719294" y="3466352"/>
            <a:ext cx="2054963" cy="3092823"/>
          </a:xfrm>
          <a:prstGeom prst="rect">
            <a:avLst/>
          </a:prstGeom>
        </p:spPr>
      </p:pic>
      <p:pic>
        <p:nvPicPr>
          <p:cNvPr id="6" name="Picture 5"/>
          <p:cNvPicPr>
            <a:picLocks noChangeAspect="1"/>
          </p:cNvPicPr>
          <p:nvPr/>
        </p:nvPicPr>
        <p:blipFill>
          <a:blip r:embed="rId2"/>
          <a:stretch>
            <a:fillRect/>
          </a:stretch>
        </p:blipFill>
        <p:spPr>
          <a:xfrm>
            <a:off x="4661647" y="3630705"/>
            <a:ext cx="2015254" cy="3033059"/>
          </a:xfrm>
          <a:prstGeom prst="rect">
            <a:avLst/>
          </a:prstGeom>
        </p:spPr>
      </p:pic>
    </p:spTree>
    <p:extLst>
      <p:ext uri="{BB962C8B-B14F-4D97-AF65-F5344CB8AC3E}">
        <p14:creationId xmlns:p14="http://schemas.microsoft.com/office/powerpoint/2010/main" val="3942184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Scars</a:t>
            </a:r>
            <a:endParaRPr lang="en-US" dirty="0"/>
          </a:p>
        </p:txBody>
      </p:sp>
      <p:sp>
        <p:nvSpPr>
          <p:cNvPr id="3" name="Content Placeholder 2"/>
          <p:cNvSpPr>
            <a:spLocks noGrp="1"/>
          </p:cNvSpPr>
          <p:nvPr>
            <p:ph idx="1"/>
          </p:nvPr>
        </p:nvSpPr>
        <p:spPr>
          <a:xfrm>
            <a:off x="307788" y="1241612"/>
            <a:ext cx="7620000" cy="2717800"/>
          </a:xfrm>
        </p:spPr>
        <p:txBody>
          <a:bodyPr>
            <a:normAutofit/>
          </a:bodyPr>
          <a:lstStyle/>
          <a:p>
            <a:pPr marL="114300" indent="0">
              <a:buNone/>
            </a:pPr>
            <a:r>
              <a:rPr lang="en-US" sz="2400" dirty="0">
                <a:solidFill>
                  <a:srgbClr val="318FC5"/>
                </a:solidFill>
              </a:rPr>
              <a:t>The body is something to be kept pure and holy. Do not be afraid of soiling its hands in honest labor. Do not be afraid of scars that may come in defending the truth or fighting for the right, but beware scars that spiritually disfigure, that come to you in activities you should not have undertaken, that befall you in places where you should not have gone.</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0000" l="0" r="100000"/>
                    </a14:imgEffect>
                  </a14:imgLayer>
                </a14:imgProps>
              </a:ext>
            </a:extLst>
          </a:blip>
          <a:stretch>
            <a:fillRect/>
          </a:stretch>
        </p:blipFill>
        <p:spPr>
          <a:xfrm>
            <a:off x="3182471" y="3697940"/>
            <a:ext cx="2540000" cy="3810000"/>
          </a:xfrm>
          <a:prstGeom prst="rect">
            <a:avLst/>
          </a:prstGeom>
        </p:spPr>
      </p:pic>
    </p:spTree>
    <p:extLst>
      <p:ext uri="{BB962C8B-B14F-4D97-AF65-F5344CB8AC3E}">
        <p14:creationId xmlns:p14="http://schemas.microsoft.com/office/powerpoint/2010/main" val="1595262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Savior’s Atonement</a:t>
            </a:r>
            <a:endParaRPr lang="en-US" dirty="0"/>
          </a:p>
        </p:txBody>
      </p:sp>
      <p:sp>
        <p:nvSpPr>
          <p:cNvPr id="3" name="Content Placeholder 2"/>
          <p:cNvSpPr>
            <a:spLocks noGrp="1"/>
          </p:cNvSpPr>
          <p:nvPr>
            <p:ph idx="1"/>
          </p:nvPr>
        </p:nvSpPr>
        <p:spPr>
          <a:xfrm>
            <a:off x="457200" y="1195294"/>
            <a:ext cx="7620000" cy="5205506"/>
          </a:xfrm>
        </p:spPr>
        <p:txBody>
          <a:bodyPr>
            <a:normAutofit lnSpcReduction="10000"/>
          </a:bodyPr>
          <a:lstStyle/>
          <a:p>
            <a:pPr marL="114300" indent="0">
              <a:buNone/>
            </a:pPr>
            <a:r>
              <a:rPr lang="en-US" sz="2400" dirty="0">
                <a:solidFill>
                  <a:srgbClr val="318FC5"/>
                </a:solidFill>
              </a:rPr>
              <a:t>If some few of you are carrying such wounds—and I know that you are—to you is extended the peace and renewal of repentance available through the atoning sacrifice of the Lord Jesus Christ. </a:t>
            </a:r>
            <a:endParaRPr lang="en-US" sz="2400" dirty="0" smtClean="0">
              <a:solidFill>
                <a:srgbClr val="318FC5"/>
              </a:solidFill>
            </a:endParaRPr>
          </a:p>
          <a:p>
            <a:pPr marL="114300" indent="0">
              <a:buNone/>
            </a:pPr>
            <a:r>
              <a:rPr lang="en-US" sz="2400" dirty="0" smtClean="0">
                <a:solidFill>
                  <a:srgbClr val="318FC5"/>
                </a:solidFill>
              </a:rPr>
              <a:t>In </a:t>
            </a:r>
            <a:r>
              <a:rPr lang="en-US" sz="2400" dirty="0">
                <a:solidFill>
                  <a:srgbClr val="318FC5"/>
                </a:solidFill>
              </a:rPr>
              <a:t>such serious matters the path of repentance is not easily begun nor painlessly traveled. But the Savior of the world will walk that essential journey with you. </a:t>
            </a:r>
            <a:endParaRPr lang="en-US" sz="2400" dirty="0" smtClean="0">
              <a:solidFill>
                <a:srgbClr val="318FC5"/>
              </a:solidFill>
            </a:endParaRPr>
          </a:p>
          <a:p>
            <a:pPr marL="114300" indent="0">
              <a:buNone/>
            </a:pPr>
            <a:r>
              <a:rPr lang="en-US" sz="2400" dirty="0" smtClean="0">
                <a:solidFill>
                  <a:srgbClr val="318FC5"/>
                </a:solidFill>
              </a:rPr>
              <a:t>He </a:t>
            </a:r>
            <a:r>
              <a:rPr lang="en-US" sz="2400" dirty="0">
                <a:solidFill>
                  <a:srgbClr val="318FC5"/>
                </a:solidFill>
              </a:rPr>
              <a:t>will strengthen you when you waver. He will be your light when it seems most dark. He will take your hand and be your hope when hope seems all you have left. His compassion and mercy, with all their cleansing and healing power, are freely given to all who truly wish complete forgiveness and will take the steps that lead to it</a:t>
            </a:r>
            <a:r>
              <a:rPr lang="en-US" sz="2400" dirty="0" smtClean="0">
                <a:solidFill>
                  <a:srgbClr val="318FC5"/>
                </a:solidFill>
              </a:rPr>
              <a:t>. </a:t>
            </a:r>
            <a:br>
              <a:rPr lang="en-US" sz="2400" dirty="0" smtClean="0">
                <a:solidFill>
                  <a:srgbClr val="318FC5"/>
                </a:solidFill>
              </a:rPr>
            </a:br>
            <a:r>
              <a:rPr lang="en-US" sz="2400" dirty="0" smtClean="0">
                <a:solidFill>
                  <a:srgbClr val="318FC5"/>
                </a:solidFill>
              </a:rPr>
              <a:t>(Elder Holland)</a:t>
            </a:r>
            <a:endParaRPr lang="en-US" sz="2400" dirty="0">
              <a:solidFill>
                <a:srgbClr val="318FC5"/>
              </a:solidFill>
            </a:endParaRPr>
          </a:p>
        </p:txBody>
      </p:sp>
    </p:spTree>
    <p:extLst>
      <p:ext uri="{BB962C8B-B14F-4D97-AF65-F5344CB8AC3E}">
        <p14:creationId xmlns:p14="http://schemas.microsoft.com/office/powerpoint/2010/main" val="2814906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83" y="274638"/>
            <a:ext cx="4019176" cy="1143000"/>
          </a:xfrm>
        </p:spPr>
        <p:txBody>
          <a:bodyPr/>
          <a:lstStyle/>
          <a:p>
            <a:pPr algn="ctr"/>
            <a:r>
              <a:rPr lang="en-US" sz="3600" dirty="0" smtClean="0"/>
              <a:t>Principle of Repentance</a:t>
            </a:r>
            <a:endParaRPr lang="en-US" sz="3600" dirty="0"/>
          </a:p>
        </p:txBody>
      </p:sp>
      <p:sp>
        <p:nvSpPr>
          <p:cNvPr id="3" name="Content Placeholder 2"/>
          <p:cNvSpPr>
            <a:spLocks noGrp="1"/>
          </p:cNvSpPr>
          <p:nvPr>
            <p:ph idx="1"/>
          </p:nvPr>
        </p:nvSpPr>
        <p:spPr>
          <a:xfrm>
            <a:off x="457200" y="1537167"/>
            <a:ext cx="3845859" cy="4958977"/>
          </a:xfrm>
        </p:spPr>
        <p:txBody>
          <a:bodyPr>
            <a:normAutofit/>
          </a:bodyPr>
          <a:lstStyle/>
          <a:p>
            <a:pPr marL="114300" indent="0">
              <a:buNone/>
            </a:pPr>
            <a:r>
              <a:rPr lang="en-US" sz="2300" dirty="0">
                <a:solidFill>
                  <a:srgbClr val="318FC5"/>
                </a:solidFill>
              </a:rPr>
              <a:t>The Savior is often referred to as the Great Physician, and this title has both symbolic and literal significance. All of us have experienced the pain associated with a physical injury or wound. When we are in pain, we typically seek relief and are grateful for the medication and treatments that help to alleviate our suffering. </a:t>
            </a:r>
            <a:endParaRPr lang="en-US" sz="2300" dirty="0" smtClean="0">
              <a:solidFill>
                <a:srgbClr val="318FC5"/>
              </a:solidFill>
            </a:endParaRPr>
          </a:p>
        </p:txBody>
      </p:sp>
      <p:pic>
        <p:nvPicPr>
          <p:cNvPr id="4" name="Picture 3"/>
          <p:cNvPicPr>
            <a:picLocks noChangeAspect="1"/>
          </p:cNvPicPr>
          <p:nvPr/>
        </p:nvPicPr>
        <p:blipFill>
          <a:blip r:embed="rId2"/>
          <a:stretch>
            <a:fillRect/>
          </a:stretch>
        </p:blipFill>
        <p:spPr>
          <a:xfrm>
            <a:off x="4491544" y="1283167"/>
            <a:ext cx="3469221" cy="4856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8755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79"/>
            <a:ext cx="7620000" cy="621833"/>
          </a:xfrm>
        </p:spPr>
        <p:txBody>
          <a:bodyPr/>
          <a:lstStyle/>
          <a:p>
            <a:r>
              <a:rPr lang="en-US" sz="3600" dirty="0" smtClean="0"/>
              <a:t>Principle of Repentance</a:t>
            </a:r>
            <a:endParaRPr lang="en-US" sz="3600" dirty="0"/>
          </a:p>
        </p:txBody>
      </p:sp>
      <p:sp>
        <p:nvSpPr>
          <p:cNvPr id="3" name="Content Placeholder 2"/>
          <p:cNvSpPr>
            <a:spLocks noGrp="1"/>
          </p:cNvSpPr>
          <p:nvPr>
            <p:ph idx="1"/>
          </p:nvPr>
        </p:nvSpPr>
        <p:spPr>
          <a:xfrm>
            <a:off x="179295" y="537882"/>
            <a:ext cx="7778376" cy="3899647"/>
          </a:xfrm>
        </p:spPr>
        <p:txBody>
          <a:bodyPr>
            <a:normAutofit/>
          </a:bodyPr>
          <a:lstStyle/>
          <a:p>
            <a:r>
              <a:rPr lang="en-US" dirty="0">
                <a:solidFill>
                  <a:srgbClr val="318FC5"/>
                </a:solidFill>
              </a:rPr>
              <a:t>Consider sin as a spiritual wound that causes guilt.</a:t>
            </a:r>
          </a:p>
          <a:p>
            <a:r>
              <a:rPr lang="en-US" dirty="0">
                <a:solidFill>
                  <a:srgbClr val="318FC5"/>
                </a:solidFill>
              </a:rPr>
              <a:t>Guilt is to our spirit what pain is to our body—a warning of danger &amp;</a:t>
            </a:r>
            <a:r>
              <a:rPr lang="en-US" dirty="0" smtClean="0">
                <a:solidFill>
                  <a:srgbClr val="318FC5"/>
                </a:solidFill>
              </a:rPr>
              <a:t> </a:t>
            </a:r>
            <a:r>
              <a:rPr lang="en-US" dirty="0">
                <a:solidFill>
                  <a:srgbClr val="318FC5"/>
                </a:solidFill>
              </a:rPr>
              <a:t>a protection from additional damage. </a:t>
            </a:r>
          </a:p>
          <a:p>
            <a:r>
              <a:rPr lang="en-US" dirty="0">
                <a:solidFill>
                  <a:srgbClr val="318FC5"/>
                </a:solidFill>
              </a:rPr>
              <a:t>From the Atonement of the Savior flows the soothing salve that can heal our spiritual wounds and remove guilt. However, this salve can only be applied through the principles of faith in the Lord Jesus Christ, repentance, and consistent obedience. The results of sincere repentance are peace of conscience, comfort, &amp;</a:t>
            </a:r>
            <a:r>
              <a:rPr lang="en-US" dirty="0" smtClean="0">
                <a:solidFill>
                  <a:srgbClr val="318FC5"/>
                </a:solidFill>
              </a:rPr>
              <a:t> </a:t>
            </a:r>
            <a:r>
              <a:rPr lang="en-US" dirty="0">
                <a:solidFill>
                  <a:srgbClr val="318FC5"/>
                </a:solidFill>
              </a:rPr>
              <a:t>spiritual healing and renewal.</a:t>
            </a:r>
          </a:p>
          <a:p>
            <a:endParaRPr lang="en-US" dirty="0"/>
          </a:p>
        </p:txBody>
      </p:sp>
      <p:pic>
        <p:nvPicPr>
          <p:cNvPr id="4" name="Picture 3"/>
          <p:cNvPicPr>
            <a:picLocks noChangeAspect="1"/>
          </p:cNvPicPr>
          <p:nvPr/>
        </p:nvPicPr>
        <p:blipFill rotWithShape="1">
          <a:blip r:embed="rId2"/>
          <a:srcRect l="16176" r="8823"/>
          <a:stretch/>
        </p:blipFill>
        <p:spPr>
          <a:xfrm>
            <a:off x="2713317" y="3813734"/>
            <a:ext cx="5244354" cy="2884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23765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a:xfrm>
            <a:off x="239059" y="1939798"/>
            <a:ext cx="7620000" cy="3046506"/>
          </a:xfrm>
        </p:spPr>
        <p:txBody>
          <a:bodyPr/>
          <a:lstStyle/>
          <a:p>
            <a:r>
              <a:rPr lang="en-US" dirty="0" smtClean="0">
                <a:solidFill>
                  <a:srgbClr val="318FC5"/>
                </a:solidFill>
              </a:rPr>
              <a:t>What is Chastity?</a:t>
            </a:r>
          </a:p>
          <a:p>
            <a:r>
              <a:rPr lang="en-US" dirty="0" smtClean="0">
                <a:solidFill>
                  <a:srgbClr val="318FC5"/>
                </a:solidFill>
              </a:rPr>
              <a:t>What is the Church’s standards?</a:t>
            </a:r>
          </a:p>
          <a:p>
            <a:r>
              <a:rPr lang="en-US" dirty="0" smtClean="0">
                <a:solidFill>
                  <a:srgbClr val="318FC5"/>
                </a:solidFill>
              </a:rPr>
              <a:t>Why must we wait?</a:t>
            </a:r>
          </a:p>
          <a:p>
            <a:r>
              <a:rPr lang="en-US" dirty="0" smtClean="0">
                <a:solidFill>
                  <a:srgbClr val="318FC5"/>
                </a:solidFill>
              </a:rPr>
              <a:t>What Blessings come from being chaste?</a:t>
            </a:r>
          </a:p>
          <a:p>
            <a:r>
              <a:rPr lang="en-US" dirty="0" smtClean="0">
                <a:solidFill>
                  <a:srgbClr val="318FC5"/>
                </a:solidFill>
              </a:rPr>
              <a:t>Why is human intimacy reserved for marriage?</a:t>
            </a:r>
          </a:p>
          <a:p>
            <a:r>
              <a:rPr lang="en-US" dirty="0" smtClean="0">
                <a:solidFill>
                  <a:srgbClr val="318FC5"/>
                </a:solidFill>
              </a:rPr>
              <a:t>What can I do to keep myself chaste?</a:t>
            </a:r>
          </a:p>
          <a:p>
            <a:r>
              <a:rPr lang="en-US" dirty="0" smtClean="0">
                <a:solidFill>
                  <a:srgbClr val="318FC5"/>
                </a:solidFill>
              </a:rPr>
              <a:t>What do I do if I’ve made mistakes?</a:t>
            </a:r>
          </a:p>
          <a:p>
            <a:endParaRPr lang="en-US" dirty="0"/>
          </a:p>
        </p:txBody>
      </p:sp>
      <p:sp>
        <p:nvSpPr>
          <p:cNvPr id="6" name="TextBox 5"/>
          <p:cNvSpPr txBox="1"/>
          <p:nvPr/>
        </p:nvSpPr>
        <p:spPr>
          <a:xfrm>
            <a:off x="239059" y="1524000"/>
            <a:ext cx="8008469" cy="400110"/>
          </a:xfrm>
          <a:prstGeom prst="rect">
            <a:avLst/>
          </a:prstGeom>
          <a:noFill/>
        </p:spPr>
        <p:txBody>
          <a:bodyPr wrap="square" rtlCol="0">
            <a:spAutoFit/>
          </a:bodyPr>
          <a:lstStyle/>
          <a:p>
            <a:r>
              <a:rPr lang="en-US" sz="2000" u="sng" dirty="0" smtClean="0">
                <a:solidFill>
                  <a:srgbClr val="318FC5"/>
                </a:solidFill>
              </a:rPr>
              <a:t>Hopefully after hearing this lesson you can answer the following questions:</a:t>
            </a:r>
            <a:endParaRPr lang="en-US" sz="2000" u="sng" dirty="0">
              <a:solidFill>
                <a:srgbClr val="318FC5"/>
              </a:solidFill>
            </a:endParaRPr>
          </a:p>
        </p:txBody>
      </p:sp>
    </p:spTree>
    <p:extLst>
      <p:ext uri="{BB962C8B-B14F-4D97-AF65-F5344CB8AC3E}">
        <p14:creationId xmlns:p14="http://schemas.microsoft.com/office/powerpoint/2010/main" val="318298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s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230094"/>
            <a:ext cx="4915647" cy="6403787"/>
          </a:xfrm>
          <a:prstGeom prst="rect">
            <a:avLst/>
          </a:prstGeom>
        </p:spPr>
      </p:pic>
    </p:spTree>
    <p:extLst>
      <p:ext uri="{BB962C8B-B14F-4D97-AF65-F5344CB8AC3E}">
        <p14:creationId xmlns:p14="http://schemas.microsoft.com/office/powerpoint/2010/main" val="332672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47" y="140168"/>
            <a:ext cx="7620000" cy="935597"/>
          </a:xfrm>
        </p:spPr>
        <p:txBody>
          <a:bodyPr/>
          <a:lstStyle/>
          <a:p>
            <a:r>
              <a:rPr lang="en-US" dirty="0" smtClean="0"/>
              <a:t>Bridle Our Passions</a:t>
            </a:r>
            <a:endParaRPr lang="en-US" dirty="0"/>
          </a:p>
        </p:txBody>
      </p:sp>
      <p:sp>
        <p:nvSpPr>
          <p:cNvPr id="3" name="Content Placeholder 2"/>
          <p:cNvSpPr>
            <a:spLocks noGrp="1"/>
          </p:cNvSpPr>
          <p:nvPr>
            <p:ph idx="1"/>
          </p:nvPr>
        </p:nvSpPr>
        <p:spPr>
          <a:xfrm>
            <a:off x="292847" y="1075764"/>
            <a:ext cx="7620000" cy="5005295"/>
          </a:xfrm>
        </p:spPr>
        <p:txBody>
          <a:bodyPr>
            <a:noAutofit/>
          </a:bodyPr>
          <a:lstStyle/>
          <a:p>
            <a:r>
              <a:rPr lang="en-US" sz="2800" dirty="0" smtClean="0">
                <a:solidFill>
                  <a:schemeClr val="tx2"/>
                </a:solidFill>
              </a:rPr>
              <a:t>Intimate relations </a:t>
            </a:r>
            <a:r>
              <a:rPr lang="en-US" sz="2800" dirty="0">
                <a:solidFill>
                  <a:schemeClr val="tx2"/>
                </a:solidFill>
              </a:rPr>
              <a:t>are in mortality one of the ultimate expressions of our divine nature and potential and a way of strengthening </a:t>
            </a:r>
            <a:r>
              <a:rPr lang="en-US" sz="2800" dirty="0">
                <a:solidFill>
                  <a:schemeClr val="bg2">
                    <a:lumMod val="75000"/>
                  </a:schemeClr>
                </a:solidFill>
              </a:rPr>
              <a:t>emotional and spiritual bonds between husband and wife. </a:t>
            </a:r>
          </a:p>
          <a:p>
            <a:r>
              <a:rPr lang="en-US" sz="2800" dirty="0">
                <a:solidFill>
                  <a:schemeClr val="tx2"/>
                </a:solidFill>
              </a:rPr>
              <a:t>That is the test. Every appetite, desire, propensity, and impulse of the natural man may be overcome by and through the Atonement of Jesus Christ. We are here on the earth to develop godlike qualities and to bridle all of the passions of the flesh</a:t>
            </a:r>
            <a:r>
              <a:rPr lang="en-US" sz="2800" dirty="0" smtClean="0">
                <a:solidFill>
                  <a:schemeClr val="tx2"/>
                </a:solidFill>
              </a:rPr>
              <a:t>. </a:t>
            </a:r>
            <a:r>
              <a:rPr lang="en-US" sz="1400" dirty="0" smtClean="0">
                <a:solidFill>
                  <a:schemeClr val="tx2"/>
                </a:solidFill>
              </a:rPr>
              <a:t>(Elder </a:t>
            </a:r>
            <a:r>
              <a:rPr lang="en-US" sz="1400" dirty="0" err="1" smtClean="0">
                <a:solidFill>
                  <a:schemeClr val="tx2"/>
                </a:solidFill>
              </a:rPr>
              <a:t>Bednar</a:t>
            </a:r>
            <a:r>
              <a:rPr lang="en-US" sz="1400" dirty="0" smtClean="0">
                <a:solidFill>
                  <a:schemeClr val="tx2"/>
                </a:solidFill>
              </a:rPr>
              <a:t>)</a:t>
            </a:r>
            <a:endParaRPr lang="en-US" sz="1400" dirty="0">
              <a:solidFill>
                <a:schemeClr val="tx2"/>
              </a:solidFill>
            </a:endParaRPr>
          </a:p>
        </p:txBody>
      </p:sp>
    </p:spTree>
    <p:extLst>
      <p:ext uri="{BB962C8B-B14F-4D97-AF65-F5344CB8AC3E}">
        <p14:creationId xmlns:p14="http://schemas.microsoft.com/office/powerpoint/2010/main" val="412804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81597"/>
          </a:xfrm>
        </p:spPr>
        <p:txBody>
          <a:bodyPr/>
          <a:lstStyle/>
          <a:p>
            <a:r>
              <a:rPr lang="en-US" dirty="0" smtClean="0"/>
              <a:t>Satan Will Tempt Us</a:t>
            </a:r>
            <a:endParaRPr lang="en-US" dirty="0"/>
          </a:p>
        </p:txBody>
      </p:sp>
      <p:sp>
        <p:nvSpPr>
          <p:cNvPr id="3" name="Content Placeholder 2"/>
          <p:cNvSpPr>
            <a:spLocks noGrp="1"/>
          </p:cNvSpPr>
          <p:nvPr>
            <p:ph idx="1"/>
          </p:nvPr>
        </p:nvSpPr>
        <p:spPr>
          <a:xfrm>
            <a:off x="352612" y="1017494"/>
            <a:ext cx="4727388" cy="5541682"/>
          </a:xfrm>
        </p:spPr>
        <p:txBody>
          <a:bodyPr>
            <a:normAutofit/>
          </a:bodyPr>
          <a:lstStyle/>
          <a:p>
            <a:r>
              <a:rPr lang="en-US" sz="2400" dirty="0">
                <a:solidFill>
                  <a:schemeClr val="tx2"/>
                </a:solidFill>
              </a:rPr>
              <a:t>Because a physical body is so central to the Father’s plan of happiness and our spiritual development, Lucifer seeks to frustrate our progression by tempting us to use our bodies improperly. </a:t>
            </a:r>
            <a:endParaRPr lang="en-US" sz="2400" dirty="0" smtClean="0">
              <a:solidFill>
                <a:schemeClr val="tx2"/>
              </a:solidFill>
            </a:endParaRPr>
          </a:p>
          <a:p>
            <a:r>
              <a:rPr lang="en-US" sz="2400" dirty="0" smtClean="0">
                <a:solidFill>
                  <a:schemeClr val="tx2"/>
                </a:solidFill>
              </a:rPr>
              <a:t>One </a:t>
            </a:r>
            <a:r>
              <a:rPr lang="en-US" sz="2400" dirty="0">
                <a:solidFill>
                  <a:schemeClr val="tx2"/>
                </a:solidFill>
              </a:rPr>
              <a:t>of the ultimate ironies of eternity is that the adversary, who is miserable precisely because he has no physical body, entices us to share in his misery through the improper use of our bodies. </a:t>
            </a:r>
            <a:r>
              <a:rPr lang="en-US" sz="1400" dirty="0" smtClean="0">
                <a:solidFill>
                  <a:schemeClr val="tx2"/>
                </a:solidFill>
              </a:rPr>
              <a:t>(Elder </a:t>
            </a:r>
            <a:r>
              <a:rPr lang="en-US" sz="1400" dirty="0" err="1" smtClean="0">
                <a:solidFill>
                  <a:schemeClr val="tx2"/>
                </a:solidFill>
              </a:rPr>
              <a:t>Bednar</a:t>
            </a:r>
            <a:r>
              <a:rPr lang="en-US" sz="1400" dirty="0" smtClean="0">
                <a:solidFill>
                  <a:schemeClr val="tx2"/>
                </a:solidFill>
              </a:rPr>
              <a:t>)</a:t>
            </a:r>
            <a:endParaRPr lang="en-US" sz="1400" dirty="0">
              <a:solidFill>
                <a:schemeClr val="tx2"/>
              </a:solidFill>
            </a:endParaRPr>
          </a:p>
        </p:txBody>
      </p:sp>
      <p:pic>
        <p:nvPicPr>
          <p:cNvPr id="4" name="Picture 3"/>
          <p:cNvPicPr>
            <a:picLocks noChangeAspect="1"/>
          </p:cNvPicPr>
          <p:nvPr/>
        </p:nvPicPr>
        <p:blipFill>
          <a:blip r:embed="rId2"/>
          <a:stretch>
            <a:fillRect/>
          </a:stretch>
        </p:blipFill>
        <p:spPr>
          <a:xfrm>
            <a:off x="4819277" y="-104588"/>
            <a:ext cx="3532842" cy="6858000"/>
          </a:xfrm>
          <a:prstGeom prst="rect">
            <a:avLst/>
          </a:prstGeom>
        </p:spPr>
      </p:pic>
    </p:spTree>
    <p:extLst>
      <p:ext uri="{BB962C8B-B14F-4D97-AF65-F5344CB8AC3E}">
        <p14:creationId xmlns:p14="http://schemas.microsoft.com/office/powerpoint/2010/main" val="1858497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Counterfeit Companionship</a:t>
            </a:r>
            <a:endParaRPr lang="en-US" dirty="0"/>
          </a:p>
        </p:txBody>
      </p:sp>
      <p:sp>
        <p:nvSpPr>
          <p:cNvPr id="3" name="Content Placeholder 2"/>
          <p:cNvSpPr>
            <a:spLocks noGrp="1"/>
          </p:cNvSpPr>
          <p:nvPr>
            <p:ph idx="1"/>
          </p:nvPr>
        </p:nvSpPr>
        <p:spPr>
          <a:xfrm>
            <a:off x="209176" y="1195294"/>
            <a:ext cx="7868024" cy="2913530"/>
          </a:xfrm>
        </p:spPr>
        <p:txBody>
          <a:bodyPr>
            <a:normAutofit lnSpcReduction="10000"/>
          </a:bodyPr>
          <a:lstStyle/>
          <a:p>
            <a:r>
              <a:rPr lang="en-US" sz="2400" dirty="0">
                <a:solidFill>
                  <a:srgbClr val="318FC5"/>
                </a:solidFill>
              </a:rPr>
              <a:t>Violating the law of chastity is a grievous sin and a misuse of our physical tabernacles. To those who know and understand the plan of salvation, defiling the body is an act of rebellion </a:t>
            </a:r>
            <a:r>
              <a:rPr lang="en-US" sz="1400" dirty="0">
                <a:solidFill>
                  <a:srgbClr val="318FC5"/>
                </a:solidFill>
              </a:rPr>
              <a:t>(see </a:t>
            </a:r>
            <a:r>
              <a:rPr lang="en-US" sz="1400" dirty="0" err="1">
                <a:solidFill>
                  <a:srgbClr val="318FC5"/>
                </a:solidFill>
              </a:rPr>
              <a:t>Mosiah</a:t>
            </a:r>
            <a:r>
              <a:rPr lang="en-US" sz="1400" dirty="0">
                <a:solidFill>
                  <a:srgbClr val="318FC5"/>
                </a:solidFill>
              </a:rPr>
              <a:t> 2:36–37; D&amp;C 64:34–35) </a:t>
            </a:r>
            <a:r>
              <a:rPr lang="en-US" sz="2400" dirty="0">
                <a:solidFill>
                  <a:srgbClr val="318FC5"/>
                </a:solidFill>
              </a:rPr>
              <a:t>and a denial of our true identity as sons and daughters of God. As we look beyond mortality and into eternity, it is easy to discern that the counterfeit companionship advocated by the adversary is temporary and empty</a:t>
            </a:r>
            <a:r>
              <a:rPr lang="en-US" sz="1400" dirty="0" smtClean="0">
                <a:solidFill>
                  <a:srgbClr val="318FC5"/>
                </a:solidFill>
              </a:rPr>
              <a:t>. (Elder </a:t>
            </a:r>
            <a:r>
              <a:rPr lang="en-US" sz="1400" dirty="0" err="1" smtClean="0">
                <a:solidFill>
                  <a:srgbClr val="318FC5"/>
                </a:solidFill>
              </a:rPr>
              <a:t>Bednar</a:t>
            </a:r>
            <a:r>
              <a:rPr lang="en-US" sz="1400" dirty="0" smtClean="0">
                <a:solidFill>
                  <a:srgbClr val="318FC5"/>
                </a:solidFill>
              </a:rPr>
              <a:t>)</a:t>
            </a:r>
            <a:endParaRPr lang="en-US" sz="1400" dirty="0">
              <a:solidFill>
                <a:srgbClr val="318FC5"/>
              </a:solidFill>
            </a:endParaRPr>
          </a:p>
        </p:txBody>
      </p:sp>
      <p:pic>
        <p:nvPicPr>
          <p:cNvPr id="4" name="Picture 3"/>
          <p:cNvPicPr>
            <a:picLocks noChangeAspect="1"/>
          </p:cNvPicPr>
          <p:nvPr/>
        </p:nvPicPr>
        <p:blipFill rotWithShape="1">
          <a:blip r:embed="rId2"/>
          <a:srcRect t="11922"/>
          <a:stretch/>
        </p:blipFill>
        <p:spPr>
          <a:xfrm>
            <a:off x="2181412" y="4082376"/>
            <a:ext cx="3839882" cy="2536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493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48" y="164353"/>
            <a:ext cx="7620000" cy="909638"/>
          </a:xfrm>
        </p:spPr>
        <p:txBody>
          <a:bodyPr/>
          <a:lstStyle/>
          <a:p>
            <a:r>
              <a:rPr lang="en-US" dirty="0" smtClean="0"/>
              <a:t>The Soul Is At Stake</a:t>
            </a:r>
            <a:endParaRPr lang="en-US" dirty="0"/>
          </a:p>
        </p:txBody>
      </p:sp>
      <p:sp>
        <p:nvSpPr>
          <p:cNvPr id="3" name="Content Placeholder 2"/>
          <p:cNvSpPr>
            <a:spLocks noGrp="1"/>
          </p:cNvSpPr>
          <p:nvPr>
            <p:ph idx="1"/>
          </p:nvPr>
        </p:nvSpPr>
        <p:spPr>
          <a:xfrm>
            <a:off x="158376" y="876673"/>
            <a:ext cx="8044329" cy="3076389"/>
          </a:xfrm>
        </p:spPr>
        <p:txBody>
          <a:bodyPr>
            <a:normAutofit/>
          </a:bodyPr>
          <a:lstStyle/>
          <a:p>
            <a:pPr marL="114300" indent="0">
              <a:buNone/>
            </a:pPr>
            <a:r>
              <a:rPr lang="en-US" sz="2400" dirty="0">
                <a:solidFill>
                  <a:srgbClr val="318FC5"/>
                </a:solidFill>
              </a:rPr>
              <a:t>Please, never say: “Who does it hurt? Why not a little freedom? I can transgress now and repent later.” Please don’t be so foolish </a:t>
            </a:r>
            <a:r>
              <a:rPr lang="en-US" sz="2400" dirty="0" smtClean="0">
                <a:solidFill>
                  <a:srgbClr val="318FC5"/>
                </a:solidFill>
              </a:rPr>
              <a:t>&amp; </a:t>
            </a:r>
            <a:r>
              <a:rPr lang="en-US" sz="2400" dirty="0">
                <a:solidFill>
                  <a:srgbClr val="318FC5"/>
                </a:solidFill>
              </a:rPr>
              <a:t>so cruel. Why? Well, for one reason because of the incalculable suffering in both body </a:t>
            </a:r>
            <a:r>
              <a:rPr lang="en-US" sz="2400" dirty="0" smtClean="0">
                <a:solidFill>
                  <a:srgbClr val="318FC5"/>
                </a:solidFill>
              </a:rPr>
              <a:t>&amp; </a:t>
            </a:r>
            <a:r>
              <a:rPr lang="en-US" sz="2400" dirty="0">
                <a:solidFill>
                  <a:srgbClr val="318FC5"/>
                </a:solidFill>
              </a:rPr>
              <a:t>spirit endured by the Savior of the world so that we could flee </a:t>
            </a:r>
            <a:r>
              <a:rPr lang="en-US" sz="2400" dirty="0" smtClean="0">
                <a:solidFill>
                  <a:srgbClr val="318FC5"/>
                </a:solidFill>
              </a:rPr>
              <a:t/>
            </a:r>
            <a:br>
              <a:rPr lang="en-US" sz="2400" dirty="0" smtClean="0">
                <a:solidFill>
                  <a:srgbClr val="318FC5"/>
                </a:solidFill>
              </a:rPr>
            </a:br>
            <a:r>
              <a:rPr lang="en-US" sz="1400" dirty="0" smtClean="0">
                <a:solidFill>
                  <a:srgbClr val="318FC5"/>
                </a:solidFill>
              </a:rPr>
              <a:t>( </a:t>
            </a:r>
            <a:r>
              <a:rPr lang="en-US" sz="1400" dirty="0">
                <a:solidFill>
                  <a:srgbClr val="318FC5"/>
                </a:solidFill>
              </a:rPr>
              <a:t>D&amp;C 19:15–20)</a:t>
            </a:r>
            <a:r>
              <a:rPr lang="en-US" sz="2400" dirty="0">
                <a:solidFill>
                  <a:srgbClr val="318FC5"/>
                </a:solidFill>
              </a:rPr>
              <a:t>. We owe Him something for that. Indeed, we owe Him everything for that. In sexual transgression the soul is at stake—the body </a:t>
            </a:r>
            <a:r>
              <a:rPr lang="en-US" sz="2400" dirty="0" smtClean="0">
                <a:solidFill>
                  <a:srgbClr val="318FC5"/>
                </a:solidFill>
              </a:rPr>
              <a:t>&amp; </a:t>
            </a:r>
            <a:r>
              <a:rPr lang="en-US" sz="2400" dirty="0">
                <a:solidFill>
                  <a:srgbClr val="318FC5"/>
                </a:solidFill>
              </a:rPr>
              <a:t>the spirit</a:t>
            </a:r>
            <a:r>
              <a:rPr lang="en-US" sz="2400" dirty="0" smtClean="0">
                <a:solidFill>
                  <a:srgbClr val="318FC5"/>
                </a:solidFill>
              </a:rPr>
              <a:t>. </a:t>
            </a:r>
            <a:r>
              <a:rPr lang="en-US" sz="1400" dirty="0" smtClean="0">
                <a:solidFill>
                  <a:srgbClr val="318FC5"/>
                </a:solidFill>
              </a:rPr>
              <a:t>(Elder Holland)</a:t>
            </a:r>
            <a:endParaRPr lang="en-US" sz="1400" dirty="0">
              <a:solidFill>
                <a:srgbClr val="318FC5"/>
              </a:solidFill>
            </a:endParaRPr>
          </a:p>
          <a:p>
            <a:endParaRPr lang="en-US" sz="2400" dirty="0">
              <a:solidFill>
                <a:srgbClr val="318FC5"/>
              </a:solidFill>
            </a:endParaRPr>
          </a:p>
        </p:txBody>
      </p:sp>
      <p:pic>
        <p:nvPicPr>
          <p:cNvPr id="5" name="Picture 4"/>
          <p:cNvPicPr>
            <a:picLocks noChangeAspect="1"/>
          </p:cNvPicPr>
          <p:nvPr/>
        </p:nvPicPr>
        <p:blipFill>
          <a:blip r:embed="rId2"/>
          <a:stretch>
            <a:fillRect/>
          </a:stretch>
        </p:blipFill>
        <p:spPr>
          <a:xfrm>
            <a:off x="2043207" y="3953062"/>
            <a:ext cx="3978088" cy="2678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99030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8" y="846138"/>
            <a:ext cx="3893671" cy="1143000"/>
          </a:xfrm>
        </p:spPr>
        <p:txBody>
          <a:bodyPr/>
          <a:lstStyle/>
          <a:p>
            <a:r>
              <a:rPr lang="en-US" dirty="0" smtClean="0"/>
              <a:t>You Must Wait!</a:t>
            </a:r>
            <a:endParaRPr lang="en-US" dirty="0"/>
          </a:p>
        </p:txBody>
      </p:sp>
      <p:sp>
        <p:nvSpPr>
          <p:cNvPr id="3" name="Content Placeholder 2"/>
          <p:cNvSpPr>
            <a:spLocks noGrp="1"/>
          </p:cNvSpPr>
          <p:nvPr>
            <p:ph idx="1"/>
          </p:nvPr>
        </p:nvSpPr>
        <p:spPr>
          <a:xfrm>
            <a:off x="4183529" y="2123141"/>
            <a:ext cx="4093883" cy="4256742"/>
          </a:xfrm>
        </p:spPr>
        <p:txBody>
          <a:bodyPr>
            <a:normAutofit/>
          </a:bodyPr>
          <a:lstStyle/>
          <a:p>
            <a:pPr marL="114300" indent="0" algn="ctr">
              <a:buNone/>
            </a:pPr>
            <a:r>
              <a:rPr lang="en-US" sz="2800" i="1" dirty="0">
                <a:solidFill>
                  <a:schemeClr val="bg2">
                    <a:lumMod val="75000"/>
                  </a:schemeClr>
                </a:solidFill>
              </a:rPr>
              <a:t>In matters of human intimacy, you must wait!</a:t>
            </a:r>
            <a:r>
              <a:rPr lang="en-US" sz="2800" dirty="0">
                <a:solidFill>
                  <a:schemeClr val="bg2">
                    <a:lumMod val="75000"/>
                  </a:schemeClr>
                </a:solidFill>
              </a:rPr>
              <a:t> </a:t>
            </a:r>
            <a:r>
              <a:rPr lang="en-US" sz="2800" dirty="0" smtClean="0">
                <a:solidFill>
                  <a:schemeClr val="bg2">
                    <a:lumMod val="75000"/>
                  </a:schemeClr>
                </a:solidFill>
              </a:rPr>
              <a:t/>
            </a:r>
            <a:br>
              <a:rPr lang="en-US" sz="2800" dirty="0" smtClean="0">
                <a:solidFill>
                  <a:schemeClr val="bg2">
                    <a:lumMod val="75000"/>
                  </a:schemeClr>
                </a:solidFill>
              </a:rPr>
            </a:br>
            <a:r>
              <a:rPr lang="en-US" sz="2400" dirty="0" smtClean="0">
                <a:solidFill>
                  <a:srgbClr val="318FC5"/>
                </a:solidFill>
              </a:rPr>
              <a:t>You </a:t>
            </a:r>
            <a:r>
              <a:rPr lang="en-US" sz="2400" dirty="0">
                <a:solidFill>
                  <a:srgbClr val="318FC5"/>
                </a:solidFill>
              </a:rPr>
              <a:t>must wait until you can give everything, and you cannot give everything until you are legally and lawfully married. </a:t>
            </a:r>
            <a:endParaRPr lang="en-US" sz="2400" dirty="0" smtClean="0">
              <a:solidFill>
                <a:srgbClr val="318FC5"/>
              </a:solidFill>
            </a:endParaRPr>
          </a:p>
        </p:txBody>
      </p:sp>
      <p:pic>
        <p:nvPicPr>
          <p:cNvPr id="4" name="Picture 3"/>
          <p:cNvPicPr>
            <a:picLocks noChangeAspect="1"/>
          </p:cNvPicPr>
          <p:nvPr/>
        </p:nvPicPr>
        <p:blipFill rotWithShape="1">
          <a:blip r:embed="rId2"/>
          <a:srcRect l="10784" t="4005" r="14052" b="3704"/>
          <a:stretch/>
        </p:blipFill>
        <p:spPr>
          <a:xfrm>
            <a:off x="239060" y="567764"/>
            <a:ext cx="3679684" cy="5647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0818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95109"/>
            <a:ext cx="7620000" cy="1143000"/>
          </a:xfrm>
        </p:spPr>
        <p:txBody>
          <a:bodyPr/>
          <a:lstStyle/>
          <a:p>
            <a:pPr algn="ctr"/>
            <a:r>
              <a:rPr lang="en-US" sz="5400" dirty="0" smtClean="0"/>
              <a:t>Blessings Will Come </a:t>
            </a:r>
            <a:endParaRPr lang="en-US" sz="5400" dirty="0"/>
          </a:p>
        </p:txBody>
      </p:sp>
    </p:spTree>
    <p:extLst>
      <p:ext uri="{BB962C8B-B14F-4D97-AF65-F5344CB8AC3E}">
        <p14:creationId xmlns:p14="http://schemas.microsoft.com/office/powerpoint/2010/main" val="149828145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2667</TotalTime>
  <Words>1917</Words>
  <Application>Microsoft Macintosh PowerPoint</Application>
  <PresentationFormat>On-screen Show (4:3)</PresentationFormat>
  <Paragraphs>103</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Adjacency</vt:lpstr>
      <vt:lpstr>Why is Chastity Important?</vt:lpstr>
      <vt:lpstr>What Is Chastity Anyway?</vt:lpstr>
      <vt:lpstr>Undeviating Standards</vt:lpstr>
      <vt:lpstr>Bridle Our Passions</vt:lpstr>
      <vt:lpstr>Satan Will Tempt Us</vt:lpstr>
      <vt:lpstr>Counterfeit Companionship</vt:lpstr>
      <vt:lpstr>The Soul Is At Stake</vt:lpstr>
      <vt:lpstr>You Must Wait!</vt:lpstr>
      <vt:lpstr>Blessings Will Come </vt:lpstr>
      <vt:lpstr>Blessings of being chaste</vt:lpstr>
      <vt:lpstr>Blessings of Being Chaste</vt:lpstr>
      <vt:lpstr>Promised Blessings</vt:lpstr>
      <vt:lpstr>Increase Our Happiness</vt:lpstr>
      <vt:lpstr>Reserved For Marriage</vt:lpstr>
      <vt:lpstr>Terrible Risks</vt:lpstr>
      <vt:lpstr>Your Very Best Gift</vt:lpstr>
      <vt:lpstr>But What If We Love Each Other?</vt:lpstr>
      <vt:lpstr>But what if we “love” each other?</vt:lpstr>
      <vt:lpstr>Reserved For Marriage</vt:lpstr>
      <vt:lpstr>Physical intimacy is beautiful and sacred</vt:lpstr>
      <vt:lpstr>What Things Can I Do To Avoid Breaking the Law of Chastity?</vt:lpstr>
      <vt:lpstr>Control your thoughts Avoid Pornography Treat others with respect Avoid tempting situations Listen to the Spirit Pray for help Ask for help Make a commitment now! </vt:lpstr>
      <vt:lpstr>Control Your Thoughts</vt:lpstr>
      <vt:lpstr>Avoid Pornography of All Kinds</vt:lpstr>
      <vt:lpstr>Treat Others With Respect</vt:lpstr>
      <vt:lpstr>Avoid Tempting Situations</vt:lpstr>
      <vt:lpstr>Listen to the Spirit</vt:lpstr>
      <vt:lpstr>Pray for Help</vt:lpstr>
      <vt:lpstr>Ask for Help</vt:lpstr>
      <vt:lpstr>Make Your Commitment Now!</vt:lpstr>
      <vt:lpstr>Personal Purity</vt:lpstr>
      <vt:lpstr>Spiritual Scars</vt:lpstr>
      <vt:lpstr>The Savior’s Atonement</vt:lpstr>
      <vt:lpstr>Principle of Repentance</vt:lpstr>
      <vt:lpstr>Principle of Repentance</vt:lpstr>
      <vt:lpstr>Summary...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is Chastity Important?</dc:title>
  <dc:creator>Jennifer Middleton</dc:creator>
  <cp:lastModifiedBy>Jennifer Middleton</cp:lastModifiedBy>
  <cp:revision>30</cp:revision>
  <dcterms:created xsi:type="dcterms:W3CDTF">2014-08-12T21:29:43Z</dcterms:created>
  <dcterms:modified xsi:type="dcterms:W3CDTF">2014-08-14T17:59:10Z</dcterms:modified>
</cp:coreProperties>
</file>