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sldIdLst>
    <p:sldId id="256" r:id="rId2"/>
    <p:sldId id="271" r:id="rId3"/>
    <p:sldId id="266" r:id="rId4"/>
    <p:sldId id="272" r:id="rId5"/>
    <p:sldId id="280" r:id="rId6"/>
    <p:sldId id="259" r:id="rId7"/>
    <p:sldId id="260" r:id="rId8"/>
    <p:sldId id="261" r:id="rId9"/>
    <p:sldId id="281" r:id="rId10"/>
    <p:sldId id="257" r:id="rId11"/>
    <p:sldId id="267" r:id="rId12"/>
    <p:sldId id="268" r:id="rId13"/>
    <p:sldId id="258" r:id="rId14"/>
    <p:sldId id="282" r:id="rId15"/>
    <p:sldId id="273" r:id="rId16"/>
    <p:sldId id="263" r:id="rId17"/>
    <p:sldId id="264" r:id="rId18"/>
    <p:sldId id="262" r:id="rId19"/>
    <p:sldId id="265" r:id="rId20"/>
    <p:sldId id="284" r:id="rId21"/>
    <p:sldId id="279" r:id="rId22"/>
    <p:sldId id="276" r:id="rId23"/>
    <p:sldId id="275" r:id="rId24"/>
    <p:sldId id="274" r:id="rId25"/>
    <p:sldId id="283" r:id="rId26"/>
    <p:sldId id="277" r:id="rId27"/>
    <p:sldId id="278" r:id="rId28"/>
    <p:sldId id="269" r:id="rId29"/>
    <p:sldId id="27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39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B7C3F878-F5E8-489B-AC8A-64F2A7E22C28}" type="datetimeFigureOut">
              <a:rPr lang="en-US" smtClean="0"/>
              <a:pPr/>
              <a:t>12/1/14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7C3F878-F5E8-489B-AC8A-64F2A7E22C28}" type="datetimeFigureOut">
              <a:rPr lang="en-US" smtClean="0"/>
              <a:pPr/>
              <a:t>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12/1/14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C3F878-F5E8-489B-AC8A-64F2A7E22C28}" type="datetimeFigureOut">
              <a:rPr lang="en-US" smtClean="0"/>
              <a:pPr/>
              <a:t>12/1/14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B7C3F878-F5E8-489B-AC8A-64F2A7E22C28}" type="datetimeFigureOut">
              <a:rPr lang="en-US" smtClean="0"/>
              <a:pPr/>
              <a:t>12/1/14</a:t>
            </a:fld>
            <a:endParaRPr lang="en-US" dirty="0"/>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dirty="0"/>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651FC063-5EA9-49AF-AFAF-D68C9E82B23B}" type="slidenum">
              <a:rPr lang="en-US" smtClean="0"/>
              <a:pPr/>
              <a:t>‹#›</a:t>
            </a:fld>
            <a:endParaRPr lang="en-US" dirty="0"/>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B7C3F878-F5E8-489B-AC8A-64F2A7E22C28}" type="datetimeFigureOut">
              <a:rPr lang="en-US" smtClean="0"/>
              <a:pPr/>
              <a:t>12/1/14</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651FC063-5EA9-49AF-AFAF-D68C9E82B23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7C3F878-F5E8-489B-AC8A-64F2A7E22C28}" type="datetimeFigureOut">
              <a:rPr lang="en-US" smtClean="0"/>
              <a:pPr/>
              <a:t>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7C3F878-F5E8-489B-AC8A-64F2A7E22C28}" type="datetimeFigureOut">
              <a:rPr lang="en-US" smtClean="0"/>
              <a:pPr/>
              <a:t>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7C3F878-F5E8-489B-AC8A-64F2A7E22C28}" type="datetimeFigureOut">
              <a:rPr lang="en-US" smtClean="0"/>
              <a:pPr/>
              <a:t>12/1/14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7C3F878-F5E8-489B-AC8A-64F2A7E22C28}" type="datetimeFigureOut">
              <a:rPr lang="en-US" smtClean="0"/>
              <a:pPr/>
              <a:t>12/1/14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dirty="0"/>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7C3F878-F5E8-489B-AC8A-64F2A7E22C28}" type="datetimeFigureOut">
              <a:rPr lang="en-US" smtClean="0"/>
              <a:pPr/>
              <a:t>12/1/14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dirty="0"/>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B7C3F878-F5E8-489B-AC8A-64F2A7E22C28}" type="datetimeFigureOut">
              <a:rPr lang="en-US" smtClean="0"/>
              <a:pPr/>
              <a:t>12/1/14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9569" y="349250"/>
            <a:ext cx="5724862" cy="1846961"/>
          </a:xfrm>
        </p:spPr>
        <p:txBody>
          <a:bodyPr/>
          <a:lstStyle/>
          <a:p>
            <a:r>
              <a:rPr lang="en-US" sz="4000" dirty="0" smtClean="0"/>
              <a:t>How Can I Invite Others To Come Unto Christ?</a:t>
            </a:r>
            <a:endParaRPr lang="en-US" sz="4000" dirty="0"/>
          </a:p>
        </p:txBody>
      </p:sp>
      <p:pic>
        <p:nvPicPr>
          <p:cNvPr id="4" name="Picture 3"/>
          <p:cNvPicPr>
            <a:picLocks noChangeAspect="1"/>
          </p:cNvPicPr>
          <p:nvPr/>
        </p:nvPicPr>
        <p:blipFill>
          <a:blip r:embed="rId2"/>
          <a:stretch>
            <a:fillRect/>
          </a:stretch>
        </p:blipFill>
        <p:spPr>
          <a:xfrm>
            <a:off x="1709569" y="2196211"/>
            <a:ext cx="5715000" cy="368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8384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87979"/>
            <a:ext cx="7691719" cy="1143000"/>
          </a:xfrm>
        </p:spPr>
        <p:txBody>
          <a:bodyPr/>
          <a:lstStyle/>
          <a:p>
            <a:r>
              <a:rPr lang="en-US" dirty="0" smtClean="0"/>
              <a:t>It’s Our Responsibility</a:t>
            </a:r>
            <a:endParaRPr lang="en-US" dirty="0"/>
          </a:p>
        </p:txBody>
      </p:sp>
      <p:sp>
        <p:nvSpPr>
          <p:cNvPr id="3" name="Content Placeholder 2"/>
          <p:cNvSpPr>
            <a:spLocks noGrp="1"/>
          </p:cNvSpPr>
          <p:nvPr>
            <p:ph idx="1"/>
          </p:nvPr>
        </p:nvSpPr>
        <p:spPr>
          <a:xfrm>
            <a:off x="4356101" y="1586754"/>
            <a:ext cx="4220510" cy="3493246"/>
          </a:xfrm>
        </p:spPr>
        <p:txBody>
          <a:bodyPr>
            <a:normAutofit/>
          </a:bodyPr>
          <a:lstStyle/>
          <a:p>
            <a:r>
              <a:rPr lang="en-US" dirty="0"/>
              <a:t>Each member of the Church has the </a:t>
            </a:r>
            <a:r>
              <a:rPr lang="en-US" u="sng" dirty="0"/>
              <a:t>responsibility</a:t>
            </a:r>
            <a:r>
              <a:rPr lang="en-US" dirty="0"/>
              <a:t> to help others come unto Christ and receive the blessings of His restored gospel. </a:t>
            </a:r>
          </a:p>
        </p:txBody>
      </p:sp>
      <p:pic>
        <p:nvPicPr>
          <p:cNvPr id="4" name="Picture 3"/>
          <p:cNvPicPr>
            <a:picLocks noChangeAspect="1"/>
          </p:cNvPicPr>
          <p:nvPr/>
        </p:nvPicPr>
        <p:blipFill rotWithShape="1">
          <a:blip r:embed="rId2"/>
          <a:srcRect t="5369"/>
          <a:stretch/>
        </p:blipFill>
        <p:spPr>
          <a:xfrm>
            <a:off x="412751" y="1270000"/>
            <a:ext cx="3784600" cy="5372100"/>
          </a:xfrm>
          <a:prstGeom prst="rect">
            <a:avLst/>
          </a:prstGeom>
          <a:ln>
            <a:noFill/>
          </a:ln>
          <a:effectLst>
            <a:softEdge rad="112500"/>
          </a:effectLst>
        </p:spPr>
      </p:pic>
    </p:spTree>
    <p:extLst>
      <p:ext uri="{BB962C8B-B14F-4D97-AF65-F5344CB8AC3E}">
        <p14:creationId xmlns:p14="http://schemas.microsoft.com/office/powerpoint/2010/main" val="52176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9"/>
            <a:ext cx="7691719" cy="780396"/>
          </a:xfrm>
        </p:spPr>
        <p:txBody>
          <a:bodyPr/>
          <a:lstStyle/>
          <a:p>
            <a:r>
              <a:rPr lang="en-US" dirty="0" smtClean="0"/>
              <a:t>On The Lord’s Errand</a:t>
            </a:r>
            <a:endParaRPr lang="en-US" dirty="0"/>
          </a:p>
        </p:txBody>
      </p:sp>
      <p:sp>
        <p:nvSpPr>
          <p:cNvPr id="3" name="Content Placeholder 2"/>
          <p:cNvSpPr>
            <a:spLocks noGrp="1"/>
          </p:cNvSpPr>
          <p:nvPr>
            <p:ph idx="1"/>
          </p:nvPr>
        </p:nvSpPr>
        <p:spPr>
          <a:xfrm>
            <a:off x="726141" y="952500"/>
            <a:ext cx="7691719" cy="2444751"/>
          </a:xfrm>
        </p:spPr>
        <p:txBody>
          <a:bodyPr/>
          <a:lstStyle/>
          <a:p>
            <a:r>
              <a:rPr lang="en-US" dirty="0"/>
              <a:t>It is impossible for us to fail when we do our best when we are on the Lord’s errand. While the outcome is a result of the exercise of one’s agency, sharing the gospel is our responsibility</a:t>
            </a:r>
            <a:r>
              <a:rPr lang="en-US" dirty="0" smtClean="0"/>
              <a:t>. (M. Russell Ballard)</a:t>
            </a:r>
            <a:endParaRPr lang="en-US" dirty="0"/>
          </a:p>
        </p:txBody>
      </p:sp>
      <p:pic>
        <p:nvPicPr>
          <p:cNvPr id="5" name="Picture 4"/>
          <p:cNvPicPr>
            <a:picLocks noChangeAspect="1"/>
          </p:cNvPicPr>
          <p:nvPr/>
        </p:nvPicPr>
        <p:blipFill rotWithShape="1">
          <a:blip r:embed="rId2"/>
          <a:srcRect t="9005"/>
          <a:stretch/>
        </p:blipFill>
        <p:spPr>
          <a:xfrm>
            <a:off x="2346325" y="2633658"/>
            <a:ext cx="4178300" cy="3802066"/>
          </a:xfrm>
          <a:prstGeom prst="rect">
            <a:avLst/>
          </a:prstGeom>
          <a:ln>
            <a:noFill/>
          </a:ln>
          <a:effectLst>
            <a:softEdge rad="112500"/>
          </a:effectLst>
        </p:spPr>
      </p:pic>
    </p:spTree>
    <p:extLst>
      <p:ext uri="{BB962C8B-B14F-4D97-AF65-F5344CB8AC3E}">
        <p14:creationId xmlns:p14="http://schemas.microsoft.com/office/powerpoint/2010/main" val="19388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9"/>
            <a:ext cx="7691719" cy="812146"/>
          </a:xfrm>
        </p:spPr>
        <p:txBody>
          <a:bodyPr/>
          <a:lstStyle/>
          <a:p>
            <a:r>
              <a:rPr lang="en-US" dirty="0" smtClean="0"/>
              <a:t>Reach Out To The “One”</a:t>
            </a:r>
            <a:endParaRPr lang="en-US" dirty="0"/>
          </a:p>
        </p:txBody>
      </p:sp>
      <p:sp>
        <p:nvSpPr>
          <p:cNvPr id="3" name="Content Placeholder 2"/>
          <p:cNvSpPr>
            <a:spLocks noGrp="1"/>
          </p:cNvSpPr>
          <p:nvPr>
            <p:ph idx="1"/>
          </p:nvPr>
        </p:nvSpPr>
        <p:spPr>
          <a:xfrm>
            <a:off x="726141" y="1127125"/>
            <a:ext cx="7878109" cy="2143125"/>
          </a:xfrm>
        </p:spPr>
        <p:txBody>
          <a:bodyPr/>
          <a:lstStyle/>
          <a:p>
            <a:r>
              <a:rPr lang="en-US" dirty="0"/>
              <a:t>We are not asking everyone to do everything. We are simply asking all members to pray, knowing that if every member, young and old, will reach out to just “one</a:t>
            </a:r>
            <a:r>
              <a:rPr lang="en-US" dirty="0" smtClean="0"/>
              <a:t>” [lives will be changed] </a:t>
            </a:r>
            <a:r>
              <a:rPr lang="en-US" dirty="0" smtClean="0"/>
              <a:t>(M. Russell Ballard)</a:t>
            </a:r>
            <a:endParaRPr lang="en-US" dirty="0"/>
          </a:p>
        </p:txBody>
      </p:sp>
      <p:pic>
        <p:nvPicPr>
          <p:cNvPr id="4" name="Picture 3"/>
          <p:cNvPicPr>
            <a:picLocks noChangeAspect="1"/>
          </p:cNvPicPr>
          <p:nvPr/>
        </p:nvPicPr>
        <p:blipFill rotWithShape="1">
          <a:blip r:embed="rId2"/>
          <a:srcRect l="11784" t="11821" r="9337"/>
          <a:stretch/>
        </p:blipFill>
        <p:spPr>
          <a:xfrm>
            <a:off x="1913407" y="2635251"/>
            <a:ext cx="5325594" cy="3963054"/>
          </a:xfrm>
          <a:prstGeom prst="rect">
            <a:avLst/>
          </a:prstGeom>
          <a:ln>
            <a:noFill/>
          </a:ln>
          <a:effectLst>
            <a:softEdge rad="112500"/>
          </a:effectLst>
        </p:spPr>
      </p:pic>
    </p:spTree>
    <p:extLst>
      <p:ext uri="{BB962C8B-B14F-4D97-AF65-F5344CB8AC3E}">
        <p14:creationId xmlns:p14="http://schemas.microsoft.com/office/powerpoint/2010/main" val="121721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Thou </a:t>
            </a:r>
            <a:r>
              <a:rPr lang="en-US" dirty="0"/>
              <a:t>A</a:t>
            </a:r>
            <a:r>
              <a:rPr lang="en-US" dirty="0" smtClean="0"/>
              <a:t>n Example</a:t>
            </a:r>
            <a:endParaRPr lang="en-US" dirty="0"/>
          </a:p>
        </p:txBody>
      </p:sp>
      <p:sp>
        <p:nvSpPr>
          <p:cNvPr id="3" name="Content Placeholder 2"/>
          <p:cNvSpPr>
            <a:spLocks noGrp="1"/>
          </p:cNvSpPr>
          <p:nvPr>
            <p:ph idx="1"/>
          </p:nvPr>
        </p:nvSpPr>
        <p:spPr/>
        <p:txBody>
          <a:bodyPr/>
          <a:lstStyle/>
          <a:p>
            <a:r>
              <a:rPr lang="en-US" dirty="0"/>
              <a:t>Our testimonies and our good examples can inspire our friends and neighbors to want to learn more about the Savior and His gospel</a:t>
            </a:r>
            <a:r>
              <a:rPr lang="en-US" dirty="0" smtClean="0"/>
              <a:t>.</a:t>
            </a:r>
          </a:p>
          <a:p>
            <a:r>
              <a:rPr lang="en-US" dirty="0" smtClean="0"/>
              <a:t>1 Timothy 4:12</a:t>
            </a:r>
          </a:p>
          <a:p>
            <a:pPr marL="0" indent="0">
              <a:buNone/>
            </a:pPr>
            <a:r>
              <a:rPr lang="en-US" i="1" dirty="0"/>
              <a:t>12 Let no man despise thy youth; but be thou an example of the believers, in word, in conversation, in charity, in spirit, in faith, in purity.</a:t>
            </a:r>
          </a:p>
          <a:p>
            <a:pPr marL="0" indent="0">
              <a:buNone/>
            </a:pPr>
            <a:endParaRPr lang="en-US" dirty="0"/>
          </a:p>
        </p:txBody>
      </p:sp>
    </p:spTree>
    <p:extLst>
      <p:ext uri="{BB962C8B-B14F-4D97-AF65-F5344CB8AC3E}">
        <p14:creationId xmlns:p14="http://schemas.microsoft.com/office/powerpoint/2010/main" val="3392396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6141" y="301625"/>
            <a:ext cx="7691719" cy="1127124"/>
          </a:xfrm>
        </p:spPr>
        <p:txBody>
          <a:bodyPr/>
          <a:lstStyle/>
          <a:p>
            <a:r>
              <a:rPr lang="en-US" sz="4000" dirty="0" smtClean="0"/>
              <a:t>Can I </a:t>
            </a:r>
            <a:r>
              <a:rPr lang="en-US" sz="4000" i="1" dirty="0" smtClean="0"/>
              <a:t>Really</a:t>
            </a:r>
            <a:r>
              <a:rPr lang="en-US" sz="4000" dirty="0" smtClean="0"/>
              <a:t> Make A Difference?</a:t>
            </a:r>
            <a:endParaRPr lang="en-US" sz="4000" dirty="0"/>
          </a:p>
        </p:txBody>
      </p:sp>
      <p:pic>
        <p:nvPicPr>
          <p:cNvPr id="5" name="Picture 4"/>
          <p:cNvPicPr>
            <a:picLocks noChangeAspect="1"/>
          </p:cNvPicPr>
          <p:nvPr/>
        </p:nvPicPr>
        <p:blipFill rotWithShape="1">
          <a:blip r:embed="rId2"/>
          <a:srcRect t="8445"/>
          <a:stretch/>
        </p:blipFill>
        <p:spPr>
          <a:xfrm>
            <a:off x="2679700" y="1428749"/>
            <a:ext cx="3784600" cy="5197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581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9"/>
            <a:ext cx="7691719" cy="716896"/>
          </a:xfrm>
        </p:spPr>
        <p:txBody>
          <a:bodyPr/>
          <a:lstStyle/>
          <a:p>
            <a:r>
              <a:rPr lang="en-US" sz="4000" dirty="0" smtClean="0"/>
              <a:t>What Can I Do?</a:t>
            </a:r>
            <a:endParaRPr lang="en-US" sz="4000" dirty="0"/>
          </a:p>
        </p:txBody>
      </p:sp>
      <p:sp>
        <p:nvSpPr>
          <p:cNvPr id="3" name="Content Placeholder 2"/>
          <p:cNvSpPr>
            <a:spLocks noGrp="1"/>
          </p:cNvSpPr>
          <p:nvPr>
            <p:ph idx="1"/>
          </p:nvPr>
        </p:nvSpPr>
        <p:spPr>
          <a:xfrm>
            <a:off x="333375" y="1301750"/>
            <a:ext cx="8477250" cy="5253877"/>
          </a:xfrm>
        </p:spPr>
        <p:txBody>
          <a:bodyPr numCol="2">
            <a:normAutofit lnSpcReduction="10000"/>
          </a:bodyPr>
          <a:lstStyle/>
          <a:p>
            <a:r>
              <a:rPr lang="en-US" sz="2000" dirty="0" smtClean="0"/>
              <a:t>Pray for opportunities</a:t>
            </a:r>
          </a:p>
          <a:p>
            <a:r>
              <a:rPr lang="en-US" sz="2000" dirty="0" smtClean="0"/>
              <a:t>Invite friends to youth activities</a:t>
            </a:r>
          </a:p>
          <a:p>
            <a:r>
              <a:rPr lang="en-US" sz="2000" dirty="0" smtClean="0"/>
              <a:t>Invite friends to seminary</a:t>
            </a:r>
          </a:p>
          <a:p>
            <a:r>
              <a:rPr lang="en-US" sz="2000" dirty="0" smtClean="0"/>
              <a:t>Invite friends to play church sports</a:t>
            </a:r>
          </a:p>
          <a:p>
            <a:r>
              <a:rPr lang="en-US" sz="2000" dirty="0" smtClean="0"/>
              <a:t>Be a positive example</a:t>
            </a:r>
          </a:p>
          <a:p>
            <a:r>
              <a:rPr lang="en-US" sz="2000" dirty="0" smtClean="0"/>
              <a:t>Live your standards</a:t>
            </a:r>
          </a:p>
          <a:p>
            <a:r>
              <a:rPr lang="en-US" sz="2000" dirty="0" smtClean="0"/>
              <a:t>Listen </a:t>
            </a:r>
            <a:r>
              <a:rPr lang="en-US" sz="2000" dirty="0"/>
              <a:t>to others when they talk about their beliefs</a:t>
            </a:r>
            <a:r>
              <a:rPr lang="en-US" sz="2000" dirty="0" smtClean="0"/>
              <a:t>.</a:t>
            </a:r>
          </a:p>
          <a:p>
            <a:endParaRPr lang="en-US" sz="2000" dirty="0"/>
          </a:p>
          <a:p>
            <a:r>
              <a:rPr lang="en-US" sz="2000" dirty="0" smtClean="0"/>
              <a:t>Smile</a:t>
            </a:r>
            <a:r>
              <a:rPr lang="en-US" sz="2000" dirty="0"/>
              <a:t>. Really. It’s just that simple sometimes.</a:t>
            </a:r>
          </a:p>
          <a:p>
            <a:r>
              <a:rPr lang="en-US" sz="2000" dirty="0" smtClean="0"/>
              <a:t>Always </a:t>
            </a:r>
            <a:r>
              <a:rPr lang="en-US" sz="2000" dirty="0"/>
              <a:t>treat people kindly, even when they are unkind to you.</a:t>
            </a:r>
          </a:p>
          <a:p>
            <a:r>
              <a:rPr lang="en-US" sz="2000" dirty="0" smtClean="0"/>
              <a:t>Strengthen </a:t>
            </a:r>
            <a:r>
              <a:rPr lang="en-US" sz="2000" dirty="0"/>
              <a:t>your testimony—pray, study the scriptures, and participate fully in the Church. The depth of your conversion will shine through</a:t>
            </a:r>
            <a:r>
              <a:rPr lang="en-US" sz="2000" dirty="0" smtClean="0"/>
              <a:t>.</a:t>
            </a:r>
          </a:p>
          <a:p>
            <a:r>
              <a:rPr lang="en-US" sz="2000" dirty="0" smtClean="0"/>
              <a:t>Use social media to spread goodness.</a:t>
            </a:r>
          </a:p>
          <a:p>
            <a:r>
              <a:rPr lang="en-US" sz="2000" dirty="0" smtClean="0"/>
              <a:t>What are some other ideas?</a:t>
            </a:r>
            <a:endParaRPr lang="en-US" sz="2000" dirty="0"/>
          </a:p>
          <a:p>
            <a:endParaRPr lang="en-US" dirty="0" smtClean="0"/>
          </a:p>
          <a:p>
            <a:endParaRPr lang="en-US" dirty="0"/>
          </a:p>
        </p:txBody>
      </p:sp>
    </p:spTree>
    <p:extLst>
      <p:ext uri="{BB962C8B-B14F-4D97-AF65-F5344CB8AC3E}">
        <p14:creationId xmlns:p14="http://schemas.microsoft.com/office/powerpoint/2010/main" val="2765822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58751"/>
            <a:ext cx="7691719" cy="984250"/>
          </a:xfrm>
        </p:spPr>
        <p:txBody>
          <a:bodyPr/>
          <a:lstStyle/>
          <a:p>
            <a:r>
              <a:rPr lang="en-US" sz="3600" dirty="0" smtClean="0"/>
              <a:t>Your Testimony Is A Powerful Tool</a:t>
            </a:r>
            <a:endParaRPr lang="en-US" sz="3600" dirty="0"/>
          </a:p>
        </p:txBody>
      </p:sp>
      <p:sp>
        <p:nvSpPr>
          <p:cNvPr id="3" name="Content Placeholder 2"/>
          <p:cNvSpPr>
            <a:spLocks noGrp="1"/>
          </p:cNvSpPr>
          <p:nvPr>
            <p:ph idx="1"/>
          </p:nvPr>
        </p:nvSpPr>
        <p:spPr>
          <a:xfrm>
            <a:off x="428626" y="1143000"/>
            <a:ext cx="4302124" cy="4952999"/>
          </a:xfrm>
        </p:spPr>
        <p:txBody>
          <a:bodyPr>
            <a:normAutofit/>
          </a:bodyPr>
          <a:lstStyle/>
          <a:p>
            <a:r>
              <a:rPr lang="en-US" dirty="0"/>
              <a:t>Your personal testimony of the Atonement of Jesus Christ is a powerful tool. Accompanying resources are prayer, the Book of Mormon and the other scriptures, and your commitment to priesthood ordinances. All of these will facilitate the direction of the Spirit, which is so crucially important for you to rely upon</a:t>
            </a:r>
            <a:r>
              <a:rPr lang="en-US" sz="1600" dirty="0" smtClean="0"/>
              <a:t>. (Richard G. Scott)</a:t>
            </a:r>
            <a:endParaRPr lang="en-US" sz="1600" dirty="0"/>
          </a:p>
          <a:p>
            <a:endParaRPr lang="en-US" dirty="0"/>
          </a:p>
        </p:txBody>
      </p:sp>
      <p:pic>
        <p:nvPicPr>
          <p:cNvPr id="5" name="Picture 4"/>
          <p:cNvPicPr>
            <a:picLocks noChangeAspect="1"/>
          </p:cNvPicPr>
          <p:nvPr/>
        </p:nvPicPr>
        <p:blipFill rotWithShape="1">
          <a:blip r:embed="rId2"/>
          <a:srcRect t="4531" b="8221"/>
          <a:stretch/>
        </p:blipFill>
        <p:spPr>
          <a:xfrm>
            <a:off x="4949825" y="1143000"/>
            <a:ext cx="37846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1236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9"/>
            <a:ext cx="7691719" cy="653396"/>
          </a:xfrm>
        </p:spPr>
        <p:txBody>
          <a:bodyPr/>
          <a:lstStyle/>
          <a:p>
            <a:r>
              <a:rPr lang="en-US" dirty="0" smtClean="0"/>
              <a:t>The Atonement</a:t>
            </a:r>
            <a:endParaRPr lang="en-US" dirty="0"/>
          </a:p>
        </p:txBody>
      </p:sp>
      <p:sp>
        <p:nvSpPr>
          <p:cNvPr id="3" name="Content Placeholder 2"/>
          <p:cNvSpPr>
            <a:spLocks noGrp="1"/>
          </p:cNvSpPr>
          <p:nvPr>
            <p:ph idx="1"/>
          </p:nvPr>
        </p:nvSpPr>
        <p:spPr>
          <a:xfrm>
            <a:off x="4730749" y="1079501"/>
            <a:ext cx="4175125" cy="5556249"/>
          </a:xfrm>
        </p:spPr>
        <p:txBody>
          <a:bodyPr>
            <a:normAutofit/>
          </a:bodyPr>
          <a:lstStyle/>
          <a:p>
            <a:pPr marL="0" indent="0" algn="ctr">
              <a:buNone/>
            </a:pPr>
            <a:r>
              <a:rPr lang="en-US" dirty="0"/>
              <a:t>To be effective and to do as Christ has done</a:t>
            </a:r>
            <a:r>
              <a:rPr lang="en-US" dirty="0" smtClean="0"/>
              <a:t>, </a:t>
            </a:r>
            <a:r>
              <a:rPr lang="en-US" dirty="0"/>
              <a:t>concentrate on this basic principle of the gospel: </a:t>
            </a:r>
            <a:r>
              <a:rPr lang="en-US" dirty="0" smtClean="0"/>
              <a:t/>
            </a:r>
            <a:br>
              <a:rPr lang="en-US" dirty="0" smtClean="0"/>
            </a:br>
            <a:r>
              <a:rPr lang="en-US" b="1" dirty="0" smtClean="0"/>
              <a:t>the </a:t>
            </a:r>
            <a:r>
              <a:rPr lang="en-US" b="1" dirty="0"/>
              <a:t>Atonement of Jesus Christ makes possible our becoming more like our Father in Heaven so that we can live together eternally in our family units.</a:t>
            </a:r>
          </a:p>
          <a:p>
            <a:pPr marL="0" indent="0" algn="ctr">
              <a:buNone/>
            </a:pPr>
            <a:r>
              <a:rPr lang="en-US" dirty="0"/>
              <a:t>There is no doctrine more fundamental to our work than the Atonement of Jesus Christ. </a:t>
            </a:r>
            <a:r>
              <a:rPr lang="en-US" sz="1600" dirty="0" smtClean="0"/>
              <a:t>(</a:t>
            </a:r>
            <a:r>
              <a:rPr lang="en-US" sz="1600" dirty="0" smtClean="0"/>
              <a:t>Richard G. Scott)</a:t>
            </a:r>
            <a:endParaRPr lang="en-US" sz="1600" dirty="0"/>
          </a:p>
        </p:txBody>
      </p:sp>
      <p:pic>
        <p:nvPicPr>
          <p:cNvPr id="4" name="Picture 3"/>
          <p:cNvPicPr>
            <a:picLocks noChangeAspect="1"/>
          </p:cNvPicPr>
          <p:nvPr/>
        </p:nvPicPr>
        <p:blipFill rotWithShape="1">
          <a:blip r:embed="rId2"/>
          <a:srcRect r="30610"/>
          <a:stretch/>
        </p:blipFill>
        <p:spPr>
          <a:xfrm>
            <a:off x="282532" y="1222375"/>
            <a:ext cx="4448218" cy="426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5839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74625"/>
            <a:ext cx="7691719" cy="682625"/>
          </a:xfrm>
        </p:spPr>
        <p:txBody>
          <a:bodyPr/>
          <a:lstStyle/>
          <a:p>
            <a:r>
              <a:rPr lang="en-US" sz="4400" dirty="0" smtClean="0"/>
              <a:t>Focus On Basic Principles</a:t>
            </a:r>
            <a:endParaRPr lang="en-US" sz="4400" dirty="0"/>
          </a:p>
        </p:txBody>
      </p:sp>
      <p:sp>
        <p:nvSpPr>
          <p:cNvPr id="3" name="Content Placeholder 2"/>
          <p:cNvSpPr>
            <a:spLocks noGrp="1"/>
          </p:cNvSpPr>
          <p:nvPr>
            <p:ph idx="1"/>
          </p:nvPr>
        </p:nvSpPr>
        <p:spPr>
          <a:xfrm>
            <a:off x="285750" y="746126"/>
            <a:ext cx="8667749" cy="2002464"/>
          </a:xfrm>
        </p:spPr>
        <p:txBody>
          <a:bodyPr>
            <a:normAutofit fontScale="92500"/>
          </a:bodyPr>
          <a:lstStyle/>
          <a:p>
            <a:r>
              <a:rPr lang="en-US" dirty="0" smtClean="0"/>
              <a:t>Sometimes...we become </a:t>
            </a:r>
            <a:r>
              <a:rPr lang="en-US" dirty="0"/>
              <a:t>so consumed by mundane responsibilities that we lose sight of God’s objectives. As you consistently focus your life on the most basic principles, you will gain an understanding of what you are to do, and you will produce more fruit for the Lord and more happiness for yourself</a:t>
            </a:r>
            <a:r>
              <a:rPr lang="en-US" sz="1700" dirty="0" smtClean="0"/>
              <a:t>. (Richard G. Scott)</a:t>
            </a:r>
            <a:endParaRPr lang="en-US" sz="1700" dirty="0"/>
          </a:p>
        </p:txBody>
      </p:sp>
      <p:pic>
        <p:nvPicPr>
          <p:cNvPr id="4" name="Picture 3"/>
          <p:cNvPicPr>
            <a:picLocks noChangeAspect="1"/>
          </p:cNvPicPr>
          <p:nvPr/>
        </p:nvPicPr>
        <p:blipFill rotWithShape="1">
          <a:blip r:embed="rId2"/>
          <a:srcRect l="6702" t="3620" r="6890" b="10124"/>
          <a:stretch/>
        </p:blipFill>
        <p:spPr>
          <a:xfrm>
            <a:off x="1778001" y="2748589"/>
            <a:ext cx="5873750" cy="3903036"/>
          </a:xfrm>
          <a:prstGeom prst="rect">
            <a:avLst/>
          </a:prstGeom>
          <a:ln>
            <a:noFill/>
          </a:ln>
          <a:effectLst>
            <a:softEdge rad="112500"/>
          </a:effectLst>
        </p:spPr>
      </p:pic>
    </p:spTree>
    <p:extLst>
      <p:ext uri="{BB962C8B-B14F-4D97-AF65-F5344CB8AC3E}">
        <p14:creationId xmlns:p14="http://schemas.microsoft.com/office/powerpoint/2010/main" val="1343999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9"/>
            <a:ext cx="7691719" cy="828021"/>
          </a:xfrm>
        </p:spPr>
        <p:txBody>
          <a:bodyPr/>
          <a:lstStyle/>
          <a:p>
            <a:r>
              <a:rPr lang="en-US" dirty="0" smtClean="0"/>
              <a:t>Jesus Is Our Example</a:t>
            </a:r>
            <a:endParaRPr lang="en-US" dirty="0"/>
          </a:p>
        </p:txBody>
      </p:sp>
      <p:sp>
        <p:nvSpPr>
          <p:cNvPr id="3" name="Content Placeholder 2"/>
          <p:cNvSpPr>
            <a:spLocks noGrp="1"/>
          </p:cNvSpPr>
          <p:nvPr>
            <p:ph idx="1"/>
          </p:nvPr>
        </p:nvSpPr>
        <p:spPr>
          <a:xfrm>
            <a:off x="5572125" y="1457979"/>
            <a:ext cx="3317874" cy="4391542"/>
          </a:xfrm>
        </p:spPr>
        <p:txBody>
          <a:bodyPr>
            <a:normAutofit lnSpcReduction="10000"/>
          </a:bodyPr>
          <a:lstStyle/>
          <a:p>
            <a:pPr marL="0" indent="0" algn="ctr">
              <a:buNone/>
            </a:pPr>
            <a:r>
              <a:rPr lang="en-US" dirty="0"/>
              <a:t>We best serve our Father in Heaven by righteously influencing others and serving them</a:t>
            </a:r>
            <a:r>
              <a:rPr lang="en-US" dirty="0" smtClean="0"/>
              <a:t>. </a:t>
            </a:r>
            <a:r>
              <a:rPr lang="en-US" dirty="0"/>
              <a:t>The greatest example who ever walked the earth is our Savior, Jesus Christ. His mortal ministry was filled with teaching, serving, and loving others</a:t>
            </a:r>
            <a:r>
              <a:rPr lang="en-US" dirty="0" smtClean="0"/>
              <a:t>. </a:t>
            </a:r>
            <a:r>
              <a:rPr lang="en-US" sz="1600" dirty="0" smtClean="0"/>
              <a:t>(Richard G. Scott)</a:t>
            </a:r>
            <a:endParaRPr lang="en-US" sz="1600" dirty="0"/>
          </a:p>
        </p:txBody>
      </p:sp>
      <p:pic>
        <p:nvPicPr>
          <p:cNvPr id="4" name="Picture 3"/>
          <p:cNvPicPr>
            <a:picLocks noChangeAspect="1"/>
          </p:cNvPicPr>
          <p:nvPr/>
        </p:nvPicPr>
        <p:blipFill rotWithShape="1">
          <a:blip r:embed="rId2"/>
          <a:srcRect l="27410" t="12104"/>
          <a:stretch/>
        </p:blipFill>
        <p:spPr>
          <a:xfrm>
            <a:off x="317500" y="1457979"/>
            <a:ext cx="5254625" cy="4235314"/>
          </a:xfrm>
          <a:prstGeom prst="rect">
            <a:avLst/>
          </a:prstGeom>
          <a:ln>
            <a:noFill/>
          </a:ln>
          <a:effectLst>
            <a:softEdge rad="112500"/>
          </a:effectLst>
        </p:spPr>
      </p:pic>
    </p:spTree>
    <p:extLst>
      <p:ext uri="{BB962C8B-B14F-4D97-AF65-F5344CB8AC3E}">
        <p14:creationId xmlns:p14="http://schemas.microsoft.com/office/powerpoint/2010/main" val="3234695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Does It Make You Nervous?</a:t>
            </a:r>
            <a:endParaRPr lang="en-US" sz="4400" dirty="0"/>
          </a:p>
        </p:txBody>
      </p:sp>
      <p:sp>
        <p:nvSpPr>
          <p:cNvPr id="3" name="Content Placeholder 2"/>
          <p:cNvSpPr>
            <a:spLocks noGrp="1"/>
          </p:cNvSpPr>
          <p:nvPr>
            <p:ph idx="1"/>
          </p:nvPr>
        </p:nvSpPr>
        <p:spPr>
          <a:xfrm>
            <a:off x="2667000" y="1586753"/>
            <a:ext cx="5750860" cy="4571999"/>
          </a:xfrm>
        </p:spPr>
        <p:txBody>
          <a:bodyPr/>
          <a:lstStyle/>
          <a:p>
            <a:r>
              <a:rPr lang="en-US" dirty="0"/>
              <a:t>In the October 2013 general conference, President Thomas S. Monson reminded us how important it is to help others come unto Christ</a:t>
            </a:r>
            <a:r>
              <a:rPr lang="en-US" dirty="0" smtClean="0"/>
              <a:t>. </a:t>
            </a:r>
            <a:r>
              <a:rPr lang="en-US" dirty="0"/>
              <a:t>For many of us, sharing the gospel can feel intimidating, though. After all, have you ever felt nervous about talking to others about the gospel or the Church</a:t>
            </a:r>
            <a:r>
              <a:rPr lang="en-US" dirty="0" smtClean="0"/>
              <a:t>? </a:t>
            </a:r>
            <a:r>
              <a:rPr lang="en-US" sz="1800" dirty="0" smtClean="0"/>
              <a:t>(March 2014 New Era)</a:t>
            </a:r>
            <a:endParaRPr lang="en-US" sz="1800" dirty="0"/>
          </a:p>
          <a:p>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90000"/>
                    </a14:imgEffect>
                  </a14:imgLayer>
                </a14:imgProps>
              </a:ext>
            </a:extLst>
          </a:blip>
          <a:stretch>
            <a:fillRect/>
          </a:stretch>
        </p:blipFill>
        <p:spPr>
          <a:xfrm>
            <a:off x="-206375" y="1970086"/>
            <a:ext cx="3365500" cy="2524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66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ion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86" y="375709"/>
            <a:ext cx="8485189" cy="56567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0402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569104"/>
            <a:ext cx="7691719" cy="1143000"/>
          </a:xfrm>
        </p:spPr>
        <p:txBody>
          <a:bodyPr/>
          <a:lstStyle/>
          <a:p>
            <a:r>
              <a:rPr lang="en-US" dirty="0" smtClean="0"/>
              <a:t>Using Social Media</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15" b="100000" l="250" r="99750">
                        <a14:foregroundMark x1="67750" y1="12923" x2="56250" y2="38308"/>
                        <a14:foregroundMark x1="92083" y1="12923" x2="77500" y2="40154"/>
                        <a14:foregroundMark x1="91500" y1="58615" x2="77500" y2="89385"/>
                        <a14:foregroundMark x1="68333" y1="57846" x2="55667" y2="89846"/>
                        <a14:foregroundMark x1="8167" y1="60154" x2="22083" y2="89385"/>
                        <a14:foregroundMark x1="8167" y1="10615" x2="22750" y2="40923"/>
                      </a14:backgroundRemoval>
                    </a14:imgEffect>
                  </a14:imgLayer>
                </a14:imgProps>
              </a:ext>
            </a:extLst>
          </a:blip>
          <a:stretch>
            <a:fillRect/>
          </a:stretch>
        </p:blipFill>
        <p:spPr>
          <a:xfrm>
            <a:off x="1841500" y="2536956"/>
            <a:ext cx="5445125" cy="2949443"/>
          </a:xfrm>
          <a:prstGeom prst="rect">
            <a:avLst/>
          </a:prstGeom>
        </p:spPr>
      </p:pic>
      <p:pic>
        <p:nvPicPr>
          <p:cNvPr id="5" name="Picture 4"/>
          <p:cNvPicPr>
            <a:picLocks noChangeAspect="1"/>
          </p:cNvPicPr>
          <p:nvPr/>
        </p:nvPicPr>
        <p:blipFill>
          <a:blip r:embed="rId4"/>
          <a:stretch>
            <a:fillRect/>
          </a:stretch>
        </p:blipFill>
        <p:spPr>
          <a:xfrm>
            <a:off x="3416300" y="4160838"/>
            <a:ext cx="1187449" cy="1187449"/>
          </a:xfrm>
          <a:prstGeom prst="rect">
            <a:avLst/>
          </a:prstGeom>
        </p:spPr>
      </p:pic>
    </p:spTree>
    <p:extLst>
      <p:ext uri="{BB962C8B-B14F-4D97-AF65-F5344CB8AC3E}">
        <p14:creationId xmlns:p14="http://schemas.microsoft.com/office/powerpoint/2010/main" val="1531939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3" name="Content Placeholder 2"/>
          <p:cNvSpPr>
            <a:spLocks noGrp="1"/>
          </p:cNvSpPr>
          <p:nvPr>
            <p:ph idx="1"/>
          </p:nvPr>
        </p:nvSpPr>
        <p:spPr/>
        <p:txBody>
          <a:bodyPr/>
          <a:lstStyle/>
          <a:p>
            <a:r>
              <a:rPr lang="en-US" dirty="0"/>
              <a:t>Social media </a:t>
            </a:r>
            <a:r>
              <a:rPr lang="en-US" dirty="0" smtClean="0"/>
              <a:t>is a</a:t>
            </a:r>
            <a:r>
              <a:rPr lang="en-US" dirty="0" smtClean="0"/>
              <a:t> tool </a:t>
            </a:r>
            <a:r>
              <a:rPr lang="en-US" dirty="0"/>
              <a:t>that can personally and positively impact </a:t>
            </a:r>
            <a:r>
              <a:rPr lang="en-US" dirty="0" smtClean="0"/>
              <a:t>lots of people quickly!</a:t>
            </a:r>
          </a:p>
          <a:p>
            <a:r>
              <a:rPr lang="en-US" dirty="0" smtClean="0"/>
              <a:t>I </a:t>
            </a:r>
            <a:r>
              <a:rPr lang="en-US" dirty="0"/>
              <a:t>believe the time has come for us as disciples of Christ to use these inspired tools appropriately and more effectively to testify of God the Eternal Father, His plan of happiness for His children, and His Son, Jesus Christ, as the Savior of the world; to proclaim the reality of the Restoration of the gospel in the latter days; and to accomplish the Lord’s work</a:t>
            </a:r>
            <a:r>
              <a:rPr lang="en-US" dirty="0" smtClean="0"/>
              <a:t>. </a:t>
            </a:r>
            <a:r>
              <a:rPr lang="en-US" dirty="0" smtClean="0"/>
              <a:t/>
            </a:r>
            <a:br>
              <a:rPr lang="en-US" dirty="0" smtClean="0"/>
            </a:br>
            <a:r>
              <a:rPr lang="en-US" dirty="0" smtClean="0"/>
              <a:t>(</a:t>
            </a:r>
            <a:r>
              <a:rPr lang="en-US" dirty="0" smtClean="0"/>
              <a:t>Elder </a:t>
            </a:r>
            <a:r>
              <a:rPr lang="en-US" dirty="0" err="1" smtClean="0"/>
              <a:t>Bednar</a:t>
            </a:r>
            <a:r>
              <a:rPr lang="en-US" dirty="0" smtClean="0"/>
              <a:t>)</a:t>
            </a:r>
            <a:endParaRPr lang="en-US" dirty="0"/>
          </a:p>
        </p:txBody>
      </p:sp>
    </p:spTree>
    <p:extLst>
      <p:ext uri="{BB962C8B-B14F-4D97-AF65-F5344CB8AC3E}">
        <p14:creationId xmlns:p14="http://schemas.microsoft.com/office/powerpoint/2010/main" val="1218350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40354"/>
            <a:ext cx="7691719" cy="843896"/>
          </a:xfrm>
        </p:spPr>
        <p:txBody>
          <a:bodyPr/>
          <a:lstStyle/>
          <a:p>
            <a:r>
              <a:rPr lang="en-US" dirty="0" smtClean="0"/>
              <a:t>Genuine Love </a:t>
            </a:r>
            <a:endParaRPr lang="en-US" dirty="0"/>
          </a:p>
        </p:txBody>
      </p:sp>
      <p:sp>
        <p:nvSpPr>
          <p:cNvPr id="3" name="Content Placeholder 2"/>
          <p:cNvSpPr>
            <a:spLocks noGrp="1"/>
          </p:cNvSpPr>
          <p:nvPr>
            <p:ph idx="1"/>
          </p:nvPr>
        </p:nvSpPr>
        <p:spPr>
          <a:xfrm>
            <a:off x="4572000" y="1162050"/>
            <a:ext cx="4159250" cy="5235575"/>
          </a:xfrm>
        </p:spPr>
        <p:txBody>
          <a:bodyPr>
            <a:normAutofit fontScale="92500"/>
          </a:bodyPr>
          <a:lstStyle/>
          <a:p>
            <a:pPr algn="ctr"/>
            <a:r>
              <a:rPr lang="en-US" dirty="0"/>
              <a:t>Brothers and sisters, share the gospel with genuine love and concern for others. Be courageous and bold but not overbearing in sustaining and defending our beliefs, and avoid contention. </a:t>
            </a:r>
            <a:r>
              <a:rPr lang="en-US" b="1" dirty="0"/>
              <a:t>As disciples our purpose should be to use social media channels as a means of projecting the light and truth of the restored gospel of Jesus Christ into a world that increasingly is dark and confused</a:t>
            </a:r>
            <a:r>
              <a:rPr lang="en-US" b="1" dirty="0" smtClean="0"/>
              <a:t>.</a:t>
            </a:r>
            <a:r>
              <a:rPr lang="en-US" dirty="0" smtClean="0"/>
              <a:t> (Elder </a:t>
            </a:r>
            <a:r>
              <a:rPr lang="en-US" dirty="0" err="1" smtClean="0"/>
              <a:t>Bednar</a:t>
            </a:r>
            <a:r>
              <a:rPr lang="en-US" dirty="0" smtClean="0"/>
              <a:t>)</a:t>
            </a:r>
            <a:endParaRPr lang="en-US" dirty="0"/>
          </a:p>
        </p:txBody>
      </p:sp>
      <p:pic>
        <p:nvPicPr>
          <p:cNvPr id="5" name="Picture 4"/>
          <p:cNvPicPr>
            <a:picLocks noChangeAspect="1"/>
          </p:cNvPicPr>
          <p:nvPr/>
        </p:nvPicPr>
        <p:blipFill rotWithShape="1">
          <a:blip r:embed="rId2"/>
          <a:srcRect r="50000" b="6730"/>
          <a:stretch/>
        </p:blipFill>
        <p:spPr>
          <a:xfrm>
            <a:off x="355600" y="1460500"/>
            <a:ext cx="3976047" cy="4937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8259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27001"/>
            <a:ext cx="7691719" cy="698499"/>
          </a:xfrm>
        </p:spPr>
        <p:txBody>
          <a:bodyPr/>
          <a:lstStyle/>
          <a:p>
            <a:r>
              <a:rPr lang="en-US" sz="4400" dirty="0" smtClean="0"/>
              <a:t>Be Real!!!</a:t>
            </a:r>
            <a:endParaRPr lang="en-US" sz="4400" dirty="0"/>
          </a:p>
        </p:txBody>
      </p:sp>
      <p:sp>
        <p:nvSpPr>
          <p:cNvPr id="3" name="Content Placeholder 2"/>
          <p:cNvSpPr>
            <a:spLocks noGrp="1"/>
          </p:cNvSpPr>
          <p:nvPr>
            <p:ph idx="1"/>
          </p:nvPr>
        </p:nvSpPr>
        <p:spPr>
          <a:xfrm>
            <a:off x="333375" y="714376"/>
            <a:ext cx="8556625" cy="2825750"/>
          </a:xfrm>
        </p:spPr>
        <p:txBody>
          <a:bodyPr>
            <a:normAutofit fontScale="85000" lnSpcReduction="10000"/>
          </a:bodyPr>
          <a:lstStyle/>
          <a:p>
            <a:r>
              <a:rPr lang="en-US" dirty="0"/>
              <a:t>First, we are disciples and our messages should be authentic. A person or product that is not authentic is false, fake, and fraudulent. Our messages should be truthful, honest, and accurate.  We should not exaggerate, embellish, or pretend to be someone or something we are not. Our content should be trustworthy and constructive</a:t>
            </a:r>
            <a:r>
              <a:rPr lang="en-US" dirty="0" smtClean="0"/>
              <a:t>.</a:t>
            </a:r>
          </a:p>
          <a:p>
            <a:r>
              <a:rPr lang="en-US" dirty="0"/>
              <a:t>Authenticity is strengthened through consistency. The gospel messages you share will be accepted more readily if your </a:t>
            </a:r>
            <a:r>
              <a:rPr lang="en-US" dirty="0" err="1"/>
              <a:t>Christlike</a:t>
            </a:r>
            <a:r>
              <a:rPr lang="en-US" dirty="0"/>
              <a:t> example is evident in the ongoing pattern of your posts.  </a:t>
            </a:r>
            <a:r>
              <a:rPr lang="en-US" dirty="0" smtClean="0"/>
              <a:t>(Elder </a:t>
            </a:r>
            <a:r>
              <a:rPr lang="en-US" dirty="0" err="1" smtClean="0"/>
              <a:t>Bednar</a:t>
            </a:r>
            <a:r>
              <a:rPr lang="en-US" dirty="0" smtClean="0"/>
              <a:t>)</a:t>
            </a:r>
            <a:endParaRPr lang="en-US" dirty="0" smtClean="0"/>
          </a:p>
        </p:txBody>
      </p:sp>
      <p:pic>
        <p:nvPicPr>
          <p:cNvPr id="4" name="Picture 3"/>
          <p:cNvPicPr>
            <a:picLocks noChangeAspect="1"/>
          </p:cNvPicPr>
          <p:nvPr/>
        </p:nvPicPr>
        <p:blipFill>
          <a:blip r:embed="rId2"/>
          <a:stretch>
            <a:fillRect/>
          </a:stretch>
        </p:blipFill>
        <p:spPr>
          <a:xfrm>
            <a:off x="2038351" y="3297802"/>
            <a:ext cx="5073650" cy="3369698"/>
          </a:xfrm>
          <a:prstGeom prst="rect">
            <a:avLst/>
          </a:prstGeom>
          <a:ln>
            <a:noFill/>
          </a:ln>
          <a:effectLst>
            <a:softEdge rad="112500"/>
          </a:effectLst>
        </p:spPr>
      </p:pic>
    </p:spTree>
    <p:extLst>
      <p:ext uri="{BB962C8B-B14F-4D97-AF65-F5344CB8AC3E}">
        <p14:creationId xmlns:p14="http://schemas.microsoft.com/office/powerpoint/2010/main" val="657267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Enthusiastic &amp; Eager</a:t>
            </a:r>
            <a:endParaRPr lang="en-US" dirty="0"/>
          </a:p>
        </p:txBody>
      </p:sp>
      <p:sp>
        <p:nvSpPr>
          <p:cNvPr id="3" name="Content Placeholder 2"/>
          <p:cNvSpPr>
            <a:spLocks noGrp="1"/>
          </p:cNvSpPr>
          <p:nvPr>
            <p:ph idx="1"/>
          </p:nvPr>
        </p:nvSpPr>
        <p:spPr/>
        <p:txBody>
          <a:bodyPr/>
          <a:lstStyle/>
          <a:p>
            <a:r>
              <a:rPr lang="en-US" dirty="0" smtClean="0"/>
              <a:t>Many of us use social media everyday.  Think of the positive influence we can have for good when we use social media to spread the good news of the gospel.</a:t>
            </a:r>
          </a:p>
          <a:p>
            <a:r>
              <a:rPr lang="en-US" dirty="0"/>
              <a:t>missionary </a:t>
            </a:r>
            <a:r>
              <a:rPr lang="en-US" b="1" i="1" dirty="0" smtClean="0"/>
              <a:t>adjective</a:t>
            </a:r>
            <a:r>
              <a:rPr lang="en-US" dirty="0" smtClean="0"/>
              <a:t>: </a:t>
            </a:r>
            <a:r>
              <a:rPr lang="en-US" dirty="0"/>
              <a:t>very enthusiastic and eager about doing a job or supporting a </a:t>
            </a:r>
            <a:r>
              <a:rPr lang="en-US" dirty="0" smtClean="0"/>
              <a:t>cause </a:t>
            </a:r>
            <a:r>
              <a:rPr lang="en-US" sz="1400" dirty="0" smtClean="0"/>
              <a:t>(</a:t>
            </a:r>
            <a:r>
              <a:rPr lang="en-US" sz="1400" dirty="0"/>
              <a:t>M</a:t>
            </a:r>
            <a:r>
              <a:rPr lang="en-US" sz="1400" dirty="0" smtClean="0"/>
              <a:t>erriam Webster dictionary)</a:t>
            </a:r>
          </a:p>
          <a:p>
            <a:r>
              <a:rPr lang="en-US" dirty="0" smtClean="0"/>
              <a:t>You can become an effective missionary by “enthusiastically” sharing your testimony with others through your actions, your words, &amp; social media </a:t>
            </a:r>
            <a:endParaRPr lang="en-US" dirty="0"/>
          </a:p>
        </p:txBody>
      </p:sp>
    </p:spTree>
    <p:extLst>
      <p:ext uri="{BB962C8B-B14F-4D97-AF65-F5344CB8AC3E}">
        <p14:creationId xmlns:p14="http://schemas.microsoft.com/office/powerpoint/2010/main" val="4235312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Missionaries </a:t>
            </a:r>
            <a:endParaRPr lang="en-US" dirty="0"/>
          </a:p>
        </p:txBody>
      </p:sp>
      <p:sp>
        <p:nvSpPr>
          <p:cNvPr id="3" name="Content Placeholder 2"/>
          <p:cNvSpPr>
            <a:spLocks noGrp="1"/>
          </p:cNvSpPr>
          <p:nvPr>
            <p:ph idx="1"/>
          </p:nvPr>
        </p:nvSpPr>
        <p:spPr/>
        <p:txBody>
          <a:bodyPr/>
          <a:lstStyle/>
          <a:p>
            <a:r>
              <a:rPr lang="en-US" dirty="0"/>
              <a:t>From time to time we need to remind ourselves why we have missionaries. It is because of a commandment from the Lord, who said:</a:t>
            </a:r>
          </a:p>
          <a:p>
            <a:r>
              <a:rPr lang="en-US" dirty="0"/>
              <a:t>“Go ye therefore, and teach all nations, baptizing them in the name of the Father, and of the Son, and of the Holy Ghost:</a:t>
            </a:r>
          </a:p>
          <a:p>
            <a:r>
              <a:rPr lang="en-US" dirty="0"/>
              <a:t>“Teaching them to observe all things whatsoever I have commanded you: and, lo, I am with you </a:t>
            </a:r>
            <a:r>
              <a:rPr lang="en-US" dirty="0" smtClean="0"/>
              <a:t>always, </a:t>
            </a:r>
            <a:r>
              <a:rPr lang="en-US" dirty="0"/>
              <a:t>even unto the end of the world.” </a:t>
            </a:r>
            <a:r>
              <a:rPr lang="en-US" dirty="0" smtClean="0"/>
              <a:t>(Russell Nelson)</a:t>
            </a:r>
            <a:endParaRPr lang="en-US" dirty="0"/>
          </a:p>
        </p:txBody>
      </p:sp>
    </p:spTree>
    <p:extLst>
      <p:ext uri="{BB962C8B-B14F-4D97-AF65-F5344CB8AC3E}">
        <p14:creationId xmlns:p14="http://schemas.microsoft.com/office/powerpoint/2010/main" val="3271825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42875"/>
            <a:ext cx="7691719" cy="920750"/>
          </a:xfrm>
        </p:spPr>
        <p:txBody>
          <a:bodyPr/>
          <a:lstStyle/>
          <a:p>
            <a:r>
              <a:rPr lang="en-US" sz="4400" dirty="0" smtClean="0"/>
              <a:t>Followers of Jesus Christ</a:t>
            </a:r>
            <a:endParaRPr lang="en-US" sz="4400" dirty="0"/>
          </a:p>
        </p:txBody>
      </p:sp>
      <p:sp>
        <p:nvSpPr>
          <p:cNvPr id="3" name="Content Placeholder 2"/>
          <p:cNvSpPr>
            <a:spLocks noGrp="1"/>
          </p:cNvSpPr>
          <p:nvPr>
            <p:ph idx="1"/>
          </p:nvPr>
        </p:nvSpPr>
        <p:spPr>
          <a:xfrm>
            <a:off x="269875" y="904875"/>
            <a:ext cx="8683625" cy="2905125"/>
          </a:xfrm>
        </p:spPr>
        <p:txBody>
          <a:bodyPr/>
          <a:lstStyle/>
          <a:p>
            <a:r>
              <a:rPr lang="en-US" dirty="0"/>
              <a:t>Each exemplary follower of Jesus Christ can become an effective member missionary. Members and full-time missionaries may walk arm in arm in bringing the blessings of the gospel to cherished friends and neighbors</a:t>
            </a:r>
            <a:r>
              <a:rPr lang="en-US" dirty="0" smtClean="0"/>
              <a:t>. </a:t>
            </a:r>
            <a:r>
              <a:rPr lang="en-US" sz="1600" dirty="0" smtClean="0"/>
              <a:t>(Russell M. Nelson)</a:t>
            </a:r>
            <a:endParaRPr lang="en-US" sz="1600" dirty="0"/>
          </a:p>
        </p:txBody>
      </p:sp>
      <p:pic>
        <p:nvPicPr>
          <p:cNvPr id="4" name="Picture 3"/>
          <p:cNvPicPr>
            <a:picLocks noChangeAspect="1"/>
          </p:cNvPicPr>
          <p:nvPr/>
        </p:nvPicPr>
        <p:blipFill rotWithShape="1">
          <a:blip r:embed="rId2"/>
          <a:srcRect l="4937" t="15392" r="8659"/>
          <a:stretch/>
        </p:blipFill>
        <p:spPr>
          <a:xfrm>
            <a:off x="1778001" y="2507052"/>
            <a:ext cx="5842000" cy="4008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8777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58751"/>
            <a:ext cx="7691719" cy="952500"/>
          </a:xfrm>
        </p:spPr>
        <p:txBody>
          <a:bodyPr/>
          <a:lstStyle/>
          <a:p>
            <a:r>
              <a:rPr lang="en-US" dirty="0" smtClean="0"/>
              <a:t>Our Simple Desire</a:t>
            </a:r>
            <a:endParaRPr lang="en-US" dirty="0"/>
          </a:p>
        </p:txBody>
      </p:sp>
      <p:sp>
        <p:nvSpPr>
          <p:cNvPr id="3" name="Content Placeholder 2"/>
          <p:cNvSpPr>
            <a:spLocks noGrp="1"/>
          </p:cNvSpPr>
          <p:nvPr>
            <p:ph idx="1"/>
          </p:nvPr>
        </p:nvSpPr>
        <p:spPr>
          <a:xfrm>
            <a:off x="4836279" y="1317625"/>
            <a:ext cx="4069596" cy="4332286"/>
          </a:xfrm>
        </p:spPr>
        <p:txBody>
          <a:bodyPr>
            <a:normAutofit lnSpcReduction="10000"/>
          </a:bodyPr>
          <a:lstStyle/>
          <a:p>
            <a:r>
              <a:rPr lang="en-US" dirty="0"/>
              <a:t>The invitations we extend to </a:t>
            </a:r>
            <a:r>
              <a:rPr lang="en-US" dirty="0" smtClean="0"/>
              <a:t>others </a:t>
            </a:r>
            <a:r>
              <a:rPr lang="en-US" dirty="0"/>
              <a:t>to learn about and test our </a:t>
            </a:r>
            <a:r>
              <a:rPr lang="en-US" dirty="0" smtClean="0"/>
              <a:t>message, </a:t>
            </a:r>
            <a:r>
              <a:rPr lang="en-US" dirty="0"/>
              <a:t>grow out of the positive effects the gospel of Jesus Christ has had in our lives. </a:t>
            </a:r>
            <a:endParaRPr lang="en-US" dirty="0" smtClean="0"/>
          </a:p>
          <a:p>
            <a:r>
              <a:rPr lang="en-US" dirty="0" smtClean="0"/>
              <a:t>Our </a:t>
            </a:r>
            <a:r>
              <a:rPr lang="en-US" dirty="0"/>
              <a:t>simple desire is to share with </a:t>
            </a:r>
            <a:r>
              <a:rPr lang="en-US" dirty="0" smtClean="0"/>
              <a:t>others </a:t>
            </a:r>
            <a:r>
              <a:rPr lang="en-US" dirty="0"/>
              <a:t>the truths that are of greatest worth to us</a:t>
            </a:r>
            <a:r>
              <a:rPr lang="en-US" dirty="0" smtClean="0"/>
              <a:t>. (Elder </a:t>
            </a:r>
            <a:r>
              <a:rPr lang="en-US" dirty="0" err="1" smtClean="0"/>
              <a:t>Bednar</a:t>
            </a:r>
            <a:r>
              <a:rPr lang="en-US" dirty="0" smtClean="0"/>
              <a:t>)</a:t>
            </a:r>
            <a:endParaRPr lang="en-US" dirty="0"/>
          </a:p>
          <a:p>
            <a:endParaRPr lang="en-US" dirty="0"/>
          </a:p>
        </p:txBody>
      </p:sp>
      <p:pic>
        <p:nvPicPr>
          <p:cNvPr id="4" name="Picture 3"/>
          <p:cNvPicPr>
            <a:picLocks noChangeAspect="1"/>
          </p:cNvPicPr>
          <p:nvPr/>
        </p:nvPicPr>
        <p:blipFill rotWithShape="1">
          <a:blip r:embed="rId2"/>
          <a:srcRect l="10655" t="3903" r="17809"/>
          <a:stretch/>
        </p:blipFill>
        <p:spPr>
          <a:xfrm>
            <a:off x="222251" y="1317625"/>
            <a:ext cx="4614028" cy="4125912"/>
          </a:xfrm>
          <a:prstGeom prst="rect">
            <a:avLst/>
          </a:prstGeom>
          <a:ln>
            <a:noFill/>
          </a:ln>
          <a:effectLst>
            <a:softEdge rad="112500"/>
          </a:effectLst>
        </p:spPr>
      </p:pic>
    </p:spTree>
    <p:extLst>
      <p:ext uri="{BB962C8B-B14F-4D97-AF65-F5344CB8AC3E}">
        <p14:creationId xmlns:p14="http://schemas.microsoft.com/office/powerpoint/2010/main" val="327779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58751"/>
            <a:ext cx="7691719" cy="761999"/>
          </a:xfrm>
        </p:spPr>
        <p:txBody>
          <a:bodyPr/>
          <a:lstStyle/>
          <a:p>
            <a:r>
              <a:rPr lang="en-US" sz="4400" dirty="0" smtClean="0"/>
              <a:t>Joy</a:t>
            </a:r>
            <a:endParaRPr lang="en-US" sz="4400" dirty="0"/>
          </a:p>
        </p:txBody>
      </p:sp>
      <p:sp>
        <p:nvSpPr>
          <p:cNvPr id="3" name="Content Placeholder 2"/>
          <p:cNvSpPr>
            <a:spLocks noGrp="1"/>
          </p:cNvSpPr>
          <p:nvPr>
            <p:ph idx="1"/>
          </p:nvPr>
        </p:nvSpPr>
        <p:spPr>
          <a:xfrm>
            <a:off x="381000" y="793751"/>
            <a:ext cx="8477249" cy="1446619"/>
          </a:xfrm>
        </p:spPr>
        <p:txBody>
          <a:bodyPr>
            <a:normAutofit lnSpcReduction="10000"/>
          </a:bodyPr>
          <a:lstStyle/>
          <a:p>
            <a:r>
              <a:rPr lang="en-US" dirty="0"/>
              <a:t>Members who share the gospel experience joy and have the Spirit of the Lord more abundantly. As we share the gospel, we appreciate how precious and meaningful it is to us, and we feel a greater love for God and others. </a:t>
            </a:r>
            <a:r>
              <a:rPr lang="en-US" sz="1800" dirty="0" smtClean="0"/>
              <a:t>(Preach My Gospel)</a:t>
            </a:r>
            <a:endParaRPr lang="en-US" sz="1800" dirty="0"/>
          </a:p>
        </p:txBody>
      </p:sp>
      <p:pic>
        <p:nvPicPr>
          <p:cNvPr id="4" name="Picture 3"/>
          <p:cNvPicPr>
            <a:picLocks noChangeAspect="1"/>
          </p:cNvPicPr>
          <p:nvPr/>
        </p:nvPicPr>
        <p:blipFill rotWithShape="1">
          <a:blip r:embed="rId2"/>
          <a:srcRect l="17056" r="4394" b="11539"/>
          <a:stretch/>
        </p:blipFill>
        <p:spPr>
          <a:xfrm>
            <a:off x="1539874" y="2240370"/>
            <a:ext cx="5778501" cy="4331879"/>
          </a:xfrm>
          <a:prstGeom prst="rect">
            <a:avLst/>
          </a:prstGeom>
          <a:ln>
            <a:noFill/>
          </a:ln>
          <a:effectLst>
            <a:softEdge rad="112500"/>
          </a:effectLst>
        </p:spPr>
      </p:pic>
    </p:spTree>
    <p:extLst>
      <p:ext uri="{BB962C8B-B14F-4D97-AF65-F5344CB8AC3E}">
        <p14:creationId xmlns:p14="http://schemas.microsoft.com/office/powerpoint/2010/main" val="98017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Want To Share...</a:t>
            </a:r>
            <a:endParaRPr lang="en-US" dirty="0"/>
          </a:p>
        </p:txBody>
      </p:sp>
      <p:sp>
        <p:nvSpPr>
          <p:cNvPr id="3" name="Content Placeholder 2"/>
          <p:cNvSpPr>
            <a:spLocks noGrp="1"/>
          </p:cNvSpPr>
          <p:nvPr>
            <p:ph idx="1"/>
          </p:nvPr>
        </p:nvSpPr>
        <p:spPr>
          <a:xfrm>
            <a:off x="726141" y="1586753"/>
            <a:ext cx="7691719" cy="4969622"/>
          </a:xfrm>
        </p:spPr>
        <p:txBody>
          <a:bodyPr>
            <a:normAutofit fontScale="92500" lnSpcReduction="10000"/>
          </a:bodyPr>
          <a:lstStyle/>
          <a:p>
            <a:r>
              <a:rPr lang="en-US" dirty="0"/>
              <a:t>M</a:t>
            </a:r>
            <a:r>
              <a:rPr lang="en-US" dirty="0" smtClean="0"/>
              <a:t>ost </a:t>
            </a:r>
            <a:r>
              <a:rPr lang="en-US" dirty="0"/>
              <a:t>active members of the Church want the blessings of the gospel to be part of the lives of others whom they love, even those whom they have never met. But we also know that many members hesitate to do missionary work and share the gospel for two basic reasons.</a:t>
            </a:r>
          </a:p>
          <a:p>
            <a:r>
              <a:rPr lang="en-US" dirty="0" smtClean="0"/>
              <a:t>The </a:t>
            </a:r>
            <a:r>
              <a:rPr lang="en-US" dirty="0"/>
              <a:t>first one is fear. Many members do not even pray for opportunities to share the gospel, fearing that they might receive divine promptings to do something they think they are not capable of doing.</a:t>
            </a:r>
          </a:p>
          <a:p>
            <a:r>
              <a:rPr lang="en-US" dirty="0" smtClean="0"/>
              <a:t>The </a:t>
            </a:r>
            <a:r>
              <a:rPr lang="en-US" dirty="0"/>
              <a:t>second reason is misunderstanding of what missionary work is</a:t>
            </a:r>
            <a:r>
              <a:rPr lang="en-US" dirty="0" smtClean="0"/>
              <a:t>.</a:t>
            </a:r>
          </a:p>
          <a:p>
            <a:pPr marL="0" indent="0">
              <a:buNone/>
            </a:pPr>
            <a:r>
              <a:rPr lang="en-US" dirty="0" smtClean="0"/>
              <a:t>M. Russell Ballard</a:t>
            </a:r>
            <a:endParaRPr lang="en-US" dirty="0"/>
          </a:p>
          <a:p>
            <a:endParaRPr lang="en-US" dirty="0"/>
          </a:p>
        </p:txBody>
      </p:sp>
    </p:spTree>
    <p:extLst>
      <p:ext uri="{BB962C8B-B14F-4D97-AF65-F5344CB8AC3E}">
        <p14:creationId xmlns:p14="http://schemas.microsoft.com/office/powerpoint/2010/main" val="113339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Replace Fear With Faith</a:t>
            </a:r>
            <a:endParaRPr lang="en-US" dirty="0"/>
          </a:p>
        </p:txBody>
      </p:sp>
      <p:sp>
        <p:nvSpPr>
          <p:cNvPr id="3" name="Content Placeholder 2"/>
          <p:cNvSpPr>
            <a:spLocks noGrp="1"/>
          </p:cNvSpPr>
          <p:nvPr>
            <p:ph idx="1"/>
          </p:nvPr>
        </p:nvSpPr>
        <p:spPr/>
        <p:txBody>
          <a:bodyPr/>
          <a:lstStyle/>
          <a:p>
            <a:r>
              <a:rPr lang="en-US" dirty="0"/>
              <a:t>Elder M. Russell Ballard of the Quorum of the Twelve Apostles taught that there is a way to overcome that fear. He said, “Fear will be replaced with faith and confidence when members and the full-time missionaries kneel in prayer and </a:t>
            </a:r>
            <a:r>
              <a:rPr lang="en-US" b="1" dirty="0"/>
              <a:t>ask the Lord to bless them with missionary opportunities</a:t>
            </a:r>
            <a:r>
              <a:rPr lang="en-US" b="1" dirty="0" smtClean="0"/>
              <a:t>.</a:t>
            </a:r>
          </a:p>
          <a:p>
            <a:r>
              <a:rPr lang="en-US" dirty="0" smtClean="0"/>
              <a:t>Then we must watch for opportunities to share the gospel.  Don’t force it...</a:t>
            </a:r>
            <a:r>
              <a:rPr lang="en-US" dirty="0"/>
              <a:t> </a:t>
            </a:r>
            <a:r>
              <a:rPr lang="en-US" dirty="0" smtClean="0"/>
              <a:t>Responses will </a:t>
            </a:r>
            <a:r>
              <a:rPr lang="en-US" dirty="0"/>
              <a:t>flow as a natural result of our love for our brothers and sisters. Just be positive, and those whom you speak with will feel your love.</a:t>
            </a:r>
            <a:r>
              <a:rPr lang="en-US" dirty="0" smtClean="0"/>
              <a:t>”</a:t>
            </a:r>
            <a:endParaRPr lang="en-US" dirty="0"/>
          </a:p>
        </p:txBody>
      </p:sp>
    </p:spTree>
    <p:extLst>
      <p:ext uri="{BB962C8B-B14F-4D97-AF65-F5344CB8AC3E}">
        <p14:creationId xmlns:p14="http://schemas.microsoft.com/office/powerpoint/2010/main" val="2453650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6141" y="680104"/>
            <a:ext cx="7691719" cy="1143000"/>
          </a:xfrm>
        </p:spPr>
        <p:txBody>
          <a:bodyPr/>
          <a:lstStyle/>
          <a:p>
            <a:r>
              <a:rPr lang="en-US" sz="6000" dirty="0" smtClean="0"/>
              <a:t>Love Others</a:t>
            </a:r>
            <a:endParaRPr lang="en-US" sz="6000" dirty="0"/>
          </a:p>
        </p:txBody>
      </p:sp>
      <p:pic>
        <p:nvPicPr>
          <p:cNvPr id="6" name="Picture 5"/>
          <p:cNvPicPr>
            <a:picLocks noChangeAspect="1"/>
          </p:cNvPicPr>
          <p:nvPr/>
        </p:nvPicPr>
        <p:blipFill rotWithShape="1">
          <a:blip r:embed="rId2"/>
          <a:srcRect t="11210" b="10125"/>
          <a:stretch/>
        </p:blipFill>
        <p:spPr>
          <a:xfrm>
            <a:off x="355600" y="2124729"/>
            <a:ext cx="8432800" cy="4415771"/>
          </a:xfrm>
          <a:prstGeom prst="rect">
            <a:avLst/>
          </a:prstGeom>
          <a:ln>
            <a:noFill/>
          </a:ln>
          <a:effectLst>
            <a:softEdge rad="112500"/>
          </a:effectLst>
        </p:spPr>
      </p:pic>
    </p:spTree>
    <p:extLst>
      <p:ext uri="{BB962C8B-B14F-4D97-AF65-F5344CB8AC3E}">
        <p14:creationId xmlns:p14="http://schemas.microsoft.com/office/powerpoint/2010/main" val="1550855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Sincerely Love</a:t>
            </a:r>
            <a:endParaRPr lang="en-US" dirty="0"/>
          </a:p>
        </p:txBody>
      </p:sp>
      <p:sp>
        <p:nvSpPr>
          <p:cNvPr id="3" name="Content Placeholder 2"/>
          <p:cNvSpPr>
            <a:spLocks noGrp="1"/>
          </p:cNvSpPr>
          <p:nvPr>
            <p:ph idx="1"/>
          </p:nvPr>
        </p:nvSpPr>
        <p:spPr>
          <a:xfrm>
            <a:off x="726141" y="1333500"/>
            <a:ext cx="7691719" cy="1805448"/>
          </a:xfrm>
        </p:spPr>
        <p:txBody>
          <a:bodyPr>
            <a:normAutofit/>
          </a:bodyPr>
          <a:lstStyle/>
          <a:p>
            <a:r>
              <a:rPr lang="en-US" dirty="0"/>
              <a:t>How can each of us become such a significant influence? We must be sure to sincerely love those we want to help in righteousness so they can begin to develop confidence in God’s love</a:t>
            </a:r>
            <a:r>
              <a:rPr lang="en-US" dirty="0" smtClean="0"/>
              <a:t>. (Richard G. Scott)</a:t>
            </a:r>
            <a:endParaRPr lang="en-US" dirty="0"/>
          </a:p>
        </p:txBody>
      </p:sp>
      <p:pic>
        <p:nvPicPr>
          <p:cNvPr id="5" name="Picture 4"/>
          <p:cNvPicPr>
            <a:picLocks noChangeAspect="1"/>
          </p:cNvPicPr>
          <p:nvPr/>
        </p:nvPicPr>
        <p:blipFill>
          <a:blip r:embed="rId2"/>
          <a:stretch>
            <a:fillRect/>
          </a:stretch>
        </p:blipFill>
        <p:spPr>
          <a:xfrm>
            <a:off x="1990725" y="2980197"/>
            <a:ext cx="5200650" cy="3461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8957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6575" y="901700"/>
            <a:ext cx="3784600" cy="5676900"/>
          </a:xfrm>
          <a:prstGeom prst="rect">
            <a:avLst/>
          </a:prstGeom>
          <a:ln>
            <a:noFill/>
          </a:ln>
          <a:effectLst>
            <a:softEdge rad="112500"/>
          </a:effectLst>
        </p:spPr>
      </p:pic>
      <p:sp>
        <p:nvSpPr>
          <p:cNvPr id="2" name="Title 1"/>
          <p:cNvSpPr>
            <a:spLocks noGrp="1"/>
          </p:cNvSpPr>
          <p:nvPr>
            <p:ph type="title"/>
          </p:nvPr>
        </p:nvSpPr>
        <p:spPr>
          <a:xfrm>
            <a:off x="726141" y="959177"/>
            <a:ext cx="3369609" cy="997604"/>
          </a:xfrm>
        </p:spPr>
        <p:txBody>
          <a:bodyPr/>
          <a:lstStyle/>
          <a:p>
            <a:r>
              <a:rPr lang="en-US" dirty="0" smtClean="0"/>
              <a:t>Love </a:t>
            </a:r>
            <a:endParaRPr lang="en-US" dirty="0"/>
          </a:p>
        </p:txBody>
      </p:sp>
      <p:sp>
        <p:nvSpPr>
          <p:cNvPr id="3" name="Content Placeholder 2"/>
          <p:cNvSpPr>
            <a:spLocks noGrp="1"/>
          </p:cNvSpPr>
          <p:nvPr>
            <p:ph idx="1"/>
          </p:nvPr>
        </p:nvSpPr>
        <p:spPr>
          <a:xfrm>
            <a:off x="4321175" y="1586753"/>
            <a:ext cx="4096685" cy="4571999"/>
          </a:xfrm>
        </p:spPr>
        <p:txBody>
          <a:bodyPr/>
          <a:lstStyle/>
          <a:p>
            <a:r>
              <a:rPr lang="en-US" dirty="0"/>
              <a:t>For so many in the world, the first challenge in accepting the gospel is to develop faith in a Father in Heaven, who loves them perfectly. It is easier to develop that faith when they have friends or family members who love them in a similar way</a:t>
            </a:r>
            <a:r>
              <a:rPr lang="en-US" dirty="0" smtClean="0"/>
              <a:t>. </a:t>
            </a:r>
            <a:r>
              <a:rPr lang="en-US" dirty="0" smtClean="0"/>
              <a:t/>
            </a:r>
            <a:br>
              <a:rPr lang="en-US" dirty="0" smtClean="0"/>
            </a:br>
            <a:r>
              <a:rPr lang="en-US" dirty="0" smtClean="0"/>
              <a:t>(</a:t>
            </a:r>
            <a:r>
              <a:rPr lang="en-US" dirty="0" smtClean="0"/>
              <a:t>Richard G. Scott)</a:t>
            </a:r>
            <a:endParaRPr lang="en-US" dirty="0"/>
          </a:p>
        </p:txBody>
      </p:sp>
    </p:spTree>
    <p:extLst>
      <p:ext uri="{BB962C8B-B14F-4D97-AF65-F5344CB8AC3E}">
        <p14:creationId xmlns:p14="http://schemas.microsoft.com/office/powerpoint/2010/main" val="2541532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9"/>
            <a:ext cx="7691719" cy="859771"/>
          </a:xfrm>
        </p:spPr>
        <p:txBody>
          <a:bodyPr/>
          <a:lstStyle/>
          <a:p>
            <a:r>
              <a:rPr lang="en-US" dirty="0" smtClean="0"/>
              <a:t>Ask Questions</a:t>
            </a:r>
            <a:endParaRPr lang="en-US" dirty="0"/>
          </a:p>
        </p:txBody>
      </p:sp>
      <p:sp>
        <p:nvSpPr>
          <p:cNvPr id="3" name="Content Placeholder 2"/>
          <p:cNvSpPr>
            <a:spLocks noGrp="1"/>
          </p:cNvSpPr>
          <p:nvPr>
            <p:ph idx="1"/>
          </p:nvPr>
        </p:nvSpPr>
        <p:spPr>
          <a:xfrm>
            <a:off x="174626" y="1174751"/>
            <a:ext cx="8810624" cy="2301874"/>
          </a:xfrm>
        </p:spPr>
        <p:txBody>
          <a:bodyPr/>
          <a:lstStyle/>
          <a:p>
            <a:r>
              <a:rPr lang="en-US" dirty="0"/>
              <a:t>Encourage those you love to seek to understand what the Lord would have them do. One way to do this is to ask them questions that make them think and then allow them sufficient time—whether hours, days, months, or more—to ponder and seek to work out the answers for themselves. </a:t>
            </a:r>
            <a:r>
              <a:rPr lang="en-US" dirty="0" smtClean="0"/>
              <a:t>(Richard G. Scott)</a:t>
            </a:r>
            <a:endParaRPr lang="en-US" dirty="0"/>
          </a:p>
        </p:txBody>
      </p:sp>
      <p:pic>
        <p:nvPicPr>
          <p:cNvPr id="4" name="Picture 3"/>
          <p:cNvPicPr>
            <a:picLocks noChangeAspect="1"/>
          </p:cNvPicPr>
          <p:nvPr/>
        </p:nvPicPr>
        <p:blipFill rotWithShape="1">
          <a:blip r:embed="rId2"/>
          <a:srcRect t="19174" r="6514"/>
          <a:stretch/>
        </p:blipFill>
        <p:spPr>
          <a:xfrm>
            <a:off x="1625601" y="3216864"/>
            <a:ext cx="5962650" cy="3431585"/>
          </a:xfrm>
          <a:prstGeom prst="rect">
            <a:avLst/>
          </a:prstGeom>
          <a:ln>
            <a:noFill/>
          </a:ln>
          <a:effectLst>
            <a:softEdge rad="112500"/>
          </a:effectLst>
        </p:spPr>
      </p:pic>
    </p:spTree>
    <p:extLst>
      <p:ext uri="{BB962C8B-B14F-4D97-AF65-F5344CB8AC3E}">
        <p14:creationId xmlns:p14="http://schemas.microsoft.com/office/powerpoint/2010/main" val="26988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46729"/>
            <a:ext cx="7691719" cy="1143000"/>
          </a:xfrm>
        </p:spPr>
        <p:txBody>
          <a:bodyPr/>
          <a:lstStyle/>
          <a:p>
            <a:r>
              <a:rPr lang="en-US" sz="4400" dirty="0" smtClean="0"/>
              <a:t>The Lord Needs Our Help</a:t>
            </a:r>
            <a:endParaRPr lang="en-US" sz="4400" dirty="0"/>
          </a:p>
        </p:txBody>
      </p:sp>
      <p:pic>
        <p:nvPicPr>
          <p:cNvPr id="3" name="Picture 2"/>
          <p:cNvPicPr>
            <a:picLocks noChangeAspect="1"/>
          </p:cNvPicPr>
          <p:nvPr/>
        </p:nvPicPr>
        <p:blipFill>
          <a:blip r:embed="rId2"/>
          <a:stretch>
            <a:fillRect/>
          </a:stretch>
        </p:blipFill>
        <p:spPr>
          <a:xfrm>
            <a:off x="1043641" y="1489729"/>
            <a:ext cx="7042150" cy="4687696"/>
          </a:xfrm>
          <a:prstGeom prst="rect">
            <a:avLst/>
          </a:prstGeom>
          <a:ln>
            <a:noFill/>
          </a:ln>
          <a:effectLst>
            <a:softEdge rad="112500"/>
          </a:effectLst>
        </p:spPr>
      </p:pic>
    </p:spTree>
    <p:extLst>
      <p:ext uri="{BB962C8B-B14F-4D97-AF65-F5344CB8AC3E}">
        <p14:creationId xmlns:p14="http://schemas.microsoft.com/office/powerpoint/2010/main" val="3392640680"/>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181</TotalTime>
  <Words>1344</Words>
  <Application>Microsoft Macintosh PowerPoint</Application>
  <PresentationFormat>On-screen Show (4:3)</PresentationFormat>
  <Paragraphs>77</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Venture</vt:lpstr>
      <vt:lpstr>How Can I Invite Others To Come Unto Christ?</vt:lpstr>
      <vt:lpstr>Does It Make You Nervous?</vt:lpstr>
      <vt:lpstr>We Want To Share...</vt:lpstr>
      <vt:lpstr>Replace Fear With Faith</vt:lpstr>
      <vt:lpstr>Love Others</vt:lpstr>
      <vt:lpstr>Sincerely Love</vt:lpstr>
      <vt:lpstr>Love </vt:lpstr>
      <vt:lpstr>Ask Questions</vt:lpstr>
      <vt:lpstr>The Lord Needs Our Help</vt:lpstr>
      <vt:lpstr>It’s Our Responsibility</vt:lpstr>
      <vt:lpstr>On The Lord’s Errand</vt:lpstr>
      <vt:lpstr>Reach Out To The “One”</vt:lpstr>
      <vt:lpstr>Be Thou An Example</vt:lpstr>
      <vt:lpstr>Can I Really Make A Difference?</vt:lpstr>
      <vt:lpstr>What Can I Do?</vt:lpstr>
      <vt:lpstr>Your Testimony Is A Powerful Tool</vt:lpstr>
      <vt:lpstr>The Atonement</vt:lpstr>
      <vt:lpstr>Focus On Basic Principles</vt:lpstr>
      <vt:lpstr>Jesus Is Our Example</vt:lpstr>
      <vt:lpstr>PowerPoint Presentation</vt:lpstr>
      <vt:lpstr>Using Social Media</vt:lpstr>
      <vt:lpstr>Social Media</vt:lpstr>
      <vt:lpstr>Genuine Love </vt:lpstr>
      <vt:lpstr>Be Real!!!</vt:lpstr>
      <vt:lpstr>Enthusiastic &amp; Eager</vt:lpstr>
      <vt:lpstr>Missionaries </vt:lpstr>
      <vt:lpstr>Followers of Jesus Christ</vt:lpstr>
      <vt:lpstr>Our Simple Desire</vt:lpstr>
      <vt:lpstr>Joy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I Invite Others To Come Unto Christ?</dc:title>
  <dc:creator>Jennifer Middleton</dc:creator>
  <cp:lastModifiedBy>Jennifer Middleton</cp:lastModifiedBy>
  <cp:revision>23</cp:revision>
  <dcterms:created xsi:type="dcterms:W3CDTF">2014-11-30T20:31:39Z</dcterms:created>
  <dcterms:modified xsi:type="dcterms:W3CDTF">2014-12-01T17:04:13Z</dcterms:modified>
</cp:coreProperties>
</file>