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9" r:id="rId14"/>
    <p:sldId id="270" r:id="rId15"/>
    <p:sldId id="267"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1A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24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069C06D-4ED8-42C6-905D-CA84CA1B6CBF}" type="datetime2">
              <a:rPr lang="en-US" smtClean="0"/>
              <a:t>Wednesday, December 4, 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1789C0F2-17E0-497A-9BBE-0C73201AAFE3}"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Wednesday, December 4,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Wednesday, December 4,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4CB1CAA-32CD-4B55-B92A-B8F0843CACF4}" type="datetime2">
              <a:rPr lang="en-US" smtClean="0"/>
              <a:t>Wednesday, December 4, 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AD8CDC4-3D19-4983-B478-82F6B8E5AB66}" type="datetime2">
              <a:rPr lang="en-US" smtClean="0"/>
              <a:t>Wednesday, December 4, 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B82477-D5D3-4181-8C11-75D0F2433A87}" type="datetime2">
              <a:rPr lang="en-US" smtClean="0"/>
              <a:t>Wednesday, December 4, 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13E253B-1893-4367-8BAE-DF4BC10DC578}" type="datetime2">
              <a:rPr lang="en-US" smtClean="0"/>
              <a:t>Wednesday, December 4, 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8B62300D-25B3-4603-86C9-4CB776489F00}" type="datetime2">
              <a:rPr lang="en-US" smtClean="0"/>
              <a:t>Wednesday, December 4, 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Wednesday, December 4, 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182DC50-D5DB-4F94-B367-9876CD2C4012}" type="datetime2">
              <a:rPr lang="en-US" smtClean="0"/>
              <a:t>Wednesday, December 4, 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292EB412-E790-42EA-81FE-2925D3A43D91}" type="datetime2">
              <a:rPr lang="en-US" smtClean="0"/>
              <a:t>Wednesday, December 4, 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B385921-A91A-409C-921C-0E0EC1E750EC}" type="datetime2">
              <a:rPr lang="en-US" smtClean="0"/>
              <a:t>Wednesday, December 4, 13</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896" y="3046397"/>
            <a:ext cx="5120640" cy="3373272"/>
          </a:xfrm>
        </p:spPr>
        <p:txBody>
          <a:bodyPr>
            <a:normAutofit/>
          </a:bodyPr>
          <a:lstStyle/>
          <a:p>
            <a:pPr algn="ctr"/>
            <a:r>
              <a:rPr lang="en-US" dirty="0" smtClean="0"/>
              <a:t>How can I prepare to establish a Christ-centered home?</a:t>
            </a:r>
            <a:endParaRPr lang="en-US" dirty="0"/>
          </a:p>
        </p:txBody>
      </p:sp>
      <p:pic>
        <p:nvPicPr>
          <p:cNvPr id="8" name="Picture 7" descr="family-atlanta-temple-911126-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242" y="166711"/>
            <a:ext cx="5519757" cy="3726507"/>
          </a:xfrm>
          <a:prstGeom prst="rect">
            <a:avLst/>
          </a:prstGeom>
          <a:ln>
            <a:noFill/>
          </a:ln>
          <a:effectLst>
            <a:softEdge rad="112500"/>
          </a:effectLst>
        </p:spPr>
      </p:pic>
    </p:spTree>
    <p:extLst>
      <p:ext uri="{BB962C8B-B14F-4D97-AF65-F5344CB8AC3E}">
        <p14:creationId xmlns:p14="http://schemas.microsoft.com/office/powerpoint/2010/main" val="115372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516910"/>
          </a:xfrm>
        </p:spPr>
        <p:txBody>
          <a:bodyPr>
            <a:normAutofit fontScale="90000"/>
          </a:bodyPr>
          <a:lstStyle/>
          <a:p>
            <a:r>
              <a:rPr lang="en-US" b="1" dirty="0" smtClean="0"/>
              <a:t>What does it mean to have a house of learning?</a:t>
            </a:r>
            <a:endParaRPr lang="en-US" b="1" dirty="0"/>
          </a:p>
        </p:txBody>
      </p:sp>
      <p:sp>
        <p:nvSpPr>
          <p:cNvPr id="3" name="Content Placeholder 2"/>
          <p:cNvSpPr>
            <a:spLocks noGrp="1"/>
          </p:cNvSpPr>
          <p:nvPr>
            <p:ph sz="quarter" idx="13"/>
          </p:nvPr>
        </p:nvSpPr>
        <p:spPr>
          <a:xfrm>
            <a:off x="220009" y="760025"/>
            <a:ext cx="8595360" cy="3354085"/>
          </a:xfrm>
        </p:spPr>
        <p:txBody>
          <a:bodyPr>
            <a:normAutofit lnSpcReduction="10000"/>
          </a:bodyPr>
          <a:lstStyle/>
          <a:p>
            <a:r>
              <a:rPr lang="en-US" dirty="0" smtClean="0"/>
              <a:t>Scripture study (</a:t>
            </a:r>
            <a:r>
              <a:rPr lang="en-US" b="1" i="1" dirty="0" smtClean="0"/>
              <a:t>study</a:t>
            </a:r>
            <a:r>
              <a:rPr lang="en-US" dirty="0" smtClean="0"/>
              <a:t> not just reading!)</a:t>
            </a:r>
          </a:p>
          <a:p>
            <a:r>
              <a:rPr lang="en-US" dirty="0" smtClean="0"/>
              <a:t>Teach by example</a:t>
            </a:r>
          </a:p>
          <a:p>
            <a:r>
              <a:rPr lang="en-US" dirty="0" smtClean="0"/>
              <a:t>Teach gospel principles &amp; values during weekly FHE</a:t>
            </a:r>
          </a:p>
          <a:p>
            <a:r>
              <a:rPr lang="en-US" dirty="0" smtClean="0"/>
              <a:t>Support learning and education</a:t>
            </a:r>
          </a:p>
          <a:p>
            <a:r>
              <a:rPr lang="en-US" dirty="0" smtClean="0"/>
              <a:t>Encourage reading, studying and learning new things</a:t>
            </a:r>
          </a:p>
          <a:p>
            <a:r>
              <a:rPr lang="en-US" dirty="0" smtClean="0"/>
              <a:t>Help each other with homework.  Parents and older siblings can help tutor younger siblings.</a:t>
            </a:r>
            <a:endParaRPr lang="en-US" dirty="0" smtClean="0">
              <a:solidFill>
                <a:srgbClr val="48231E"/>
              </a:solidFill>
            </a:endParaRPr>
          </a:p>
          <a:p>
            <a:r>
              <a:rPr lang="en-US" dirty="0" smtClean="0">
                <a:solidFill>
                  <a:srgbClr val="48231E"/>
                </a:solidFill>
              </a:rPr>
              <a:t>Study spiritual and temporal things</a:t>
            </a:r>
          </a:p>
          <a:p>
            <a:r>
              <a:rPr lang="en-US" dirty="0" smtClean="0">
                <a:solidFill>
                  <a:srgbClr val="48231E"/>
                </a:solidFill>
              </a:rPr>
              <a:t>By study and faith and sometimes by trial and error!</a:t>
            </a:r>
          </a:p>
          <a:p>
            <a:endParaRPr lang="en-US" dirty="0"/>
          </a:p>
        </p:txBody>
      </p:sp>
      <p:pic>
        <p:nvPicPr>
          <p:cNvPr id="5" name="Picture 4" descr="scripture-study-428836-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668" y="4210751"/>
            <a:ext cx="3801387" cy="2526450"/>
          </a:xfrm>
          <a:prstGeom prst="rect">
            <a:avLst/>
          </a:prstGeom>
          <a:ln>
            <a:noFill/>
          </a:ln>
          <a:effectLst>
            <a:softEdge rad="112500"/>
          </a:effectLst>
        </p:spPr>
      </p:pic>
    </p:spTree>
    <p:extLst>
      <p:ext uri="{BB962C8B-B14F-4D97-AF65-F5344CB8AC3E}">
        <p14:creationId xmlns:p14="http://schemas.microsoft.com/office/powerpoint/2010/main" val="3044094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82579"/>
          </a:xfrm>
        </p:spPr>
        <p:txBody>
          <a:bodyPr>
            <a:normAutofit fontScale="90000"/>
          </a:bodyPr>
          <a:lstStyle/>
          <a:p>
            <a:r>
              <a:rPr lang="en-US" b="1" dirty="0" smtClean="0"/>
              <a:t>What does it mean to have a house of glory?</a:t>
            </a:r>
            <a:endParaRPr lang="en-US" b="1" dirty="0"/>
          </a:p>
        </p:txBody>
      </p:sp>
      <p:sp>
        <p:nvSpPr>
          <p:cNvPr id="3" name="Content Placeholder 2"/>
          <p:cNvSpPr>
            <a:spLocks noGrp="1"/>
          </p:cNvSpPr>
          <p:nvPr>
            <p:ph sz="quarter" idx="13"/>
          </p:nvPr>
        </p:nvSpPr>
        <p:spPr>
          <a:xfrm>
            <a:off x="274320" y="1022334"/>
            <a:ext cx="4446945" cy="5176442"/>
          </a:xfrm>
        </p:spPr>
        <p:txBody>
          <a:bodyPr>
            <a:normAutofit/>
          </a:bodyPr>
          <a:lstStyle/>
          <a:p>
            <a:r>
              <a:rPr lang="en-US" sz="2800" dirty="0"/>
              <a:t>Our house is to be a house of glory. For our house to be such, we need to be square with God, fair with others, and honest with </a:t>
            </a:r>
            <a:r>
              <a:rPr lang="en-US" sz="2800" dirty="0" smtClean="0"/>
              <a:t>ourselves.  One cannot be one person and pretend to be another? </a:t>
            </a:r>
            <a:r>
              <a:rPr lang="en-US" sz="1600" dirty="0" smtClean="0"/>
              <a:t>Thomas </a:t>
            </a:r>
            <a:r>
              <a:rPr lang="en-US" sz="1600" dirty="0"/>
              <a:t>S. </a:t>
            </a:r>
            <a:r>
              <a:rPr lang="en-US" sz="1600" dirty="0" smtClean="0"/>
              <a:t>Monson</a:t>
            </a:r>
          </a:p>
          <a:p>
            <a:r>
              <a:rPr lang="en-US" sz="2800" dirty="0" smtClean="0"/>
              <a:t>What does this mean?</a:t>
            </a:r>
          </a:p>
          <a:p>
            <a:r>
              <a:rPr lang="en-US" sz="2800" dirty="0" smtClean="0"/>
              <a:t>Matthew 6:24</a:t>
            </a:r>
          </a:p>
        </p:txBody>
      </p:sp>
      <p:pic>
        <p:nvPicPr>
          <p:cNvPr id="4" name="Picture 3" descr="mormonad viol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602" y="1244469"/>
            <a:ext cx="3667125" cy="4524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6771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49493"/>
            <a:ext cx="8591550" cy="806830"/>
          </a:xfrm>
        </p:spPr>
        <p:txBody>
          <a:bodyPr>
            <a:normAutofit fontScale="90000"/>
          </a:bodyPr>
          <a:lstStyle/>
          <a:p>
            <a:r>
              <a:rPr lang="en-US" b="1" dirty="0" smtClean="0"/>
              <a:t>What does it mean to have a house of order?</a:t>
            </a:r>
            <a:br>
              <a:rPr lang="en-US" b="1" dirty="0" smtClean="0"/>
            </a:br>
            <a:endParaRPr lang="en-US" b="1" dirty="0"/>
          </a:p>
        </p:txBody>
      </p:sp>
      <p:sp>
        <p:nvSpPr>
          <p:cNvPr id="3" name="Content Placeholder 2"/>
          <p:cNvSpPr>
            <a:spLocks noGrp="1"/>
          </p:cNvSpPr>
          <p:nvPr>
            <p:ph sz="quarter" idx="13"/>
          </p:nvPr>
        </p:nvSpPr>
        <p:spPr>
          <a:xfrm>
            <a:off x="274320" y="745510"/>
            <a:ext cx="8595360" cy="5490698"/>
          </a:xfrm>
        </p:spPr>
        <p:txBody>
          <a:bodyPr/>
          <a:lstStyle/>
          <a:p>
            <a:r>
              <a:rPr lang="en-US" dirty="0"/>
              <a:t>Early in this dispensation, the Lord instructed his people to “organize yourselves; … establish a house, even … a house of order, a house of God” (D&amp;C 88:119). Order is characteristic of the Lord’s work. </a:t>
            </a:r>
            <a:r>
              <a:rPr lang="en-US" sz="2400" i="1" dirty="0"/>
              <a:t>“Mine house is a house of order, </a:t>
            </a:r>
            <a:r>
              <a:rPr lang="en-US" sz="2400" i="1" dirty="0" err="1"/>
              <a:t>saith</a:t>
            </a:r>
            <a:r>
              <a:rPr lang="en-US" sz="2400" i="1" dirty="0"/>
              <a:t> the Lord God, and not a house of confusion” </a:t>
            </a:r>
            <a:r>
              <a:rPr lang="en-US" dirty="0"/>
              <a:t>(D&amp;C 132:8)</a:t>
            </a:r>
            <a:r>
              <a:rPr lang="en-US" dirty="0" smtClean="0"/>
              <a:t>.</a:t>
            </a:r>
            <a:endParaRPr lang="en-US" dirty="0"/>
          </a:p>
          <a:p>
            <a:r>
              <a:rPr lang="en-US" dirty="0" smtClean="0"/>
              <a:t>Next to the temple, our homes are the most sacred place for our family.</a:t>
            </a:r>
          </a:p>
          <a:p>
            <a:r>
              <a:rPr lang="en-US" dirty="0" smtClean="0"/>
              <a:t>The temple is our pattern of a “House of Order”</a:t>
            </a:r>
          </a:p>
          <a:p>
            <a:r>
              <a:rPr lang="en-US" dirty="0" smtClean="0"/>
              <a:t>We have a lifetime to strive to have our homes feel and look as close to the temple as possible.  We do NOT have to be perfect.  We just need to keep trying and inviting the Spirit into our homes.</a:t>
            </a:r>
          </a:p>
          <a:p>
            <a:r>
              <a:rPr lang="en-US" dirty="0" smtClean="0"/>
              <a:t>Parenting is teamwork…whenever possible, Mother and Father should work together as equal partners.</a:t>
            </a:r>
          </a:p>
          <a:p>
            <a:r>
              <a:rPr lang="en-US" dirty="0"/>
              <a:t>Mothers are primarily responsible for the nurture of their children.</a:t>
            </a:r>
            <a:endParaRPr lang="en-US" dirty="0" smtClean="0"/>
          </a:p>
          <a:p>
            <a:endParaRPr lang="en-US" dirty="0"/>
          </a:p>
        </p:txBody>
      </p:sp>
    </p:spTree>
    <p:extLst>
      <p:ext uri="{BB962C8B-B14F-4D97-AF65-F5344CB8AC3E}">
        <p14:creationId xmlns:p14="http://schemas.microsoft.com/office/powerpoint/2010/main" val="7207555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Motherhood: An Eternal Partnership with God.</a:t>
            </a:r>
            <a:endParaRPr lang="en-US" dirty="0"/>
          </a:p>
        </p:txBody>
      </p:sp>
      <p:sp>
        <p:nvSpPr>
          <p:cNvPr id="3" name="Content Placeholder 2"/>
          <p:cNvSpPr>
            <a:spLocks noGrp="1"/>
          </p:cNvSpPr>
          <p:nvPr>
            <p:ph sz="quarter" idx="13"/>
          </p:nvPr>
        </p:nvSpPr>
        <p:spPr>
          <a:xfrm>
            <a:off x="274320" y="1298448"/>
            <a:ext cx="8595360" cy="730995"/>
          </a:xfrm>
        </p:spPr>
        <p:txBody>
          <a:bodyPr/>
          <a:lstStyle/>
          <a:p>
            <a:r>
              <a:rPr lang="en-US" sz="2800" i="1" dirty="0" smtClean="0"/>
              <a:t>Watch VIDEO</a:t>
            </a:r>
          </a:p>
          <a:p>
            <a:endParaRPr lang="en-US" dirty="0"/>
          </a:p>
        </p:txBody>
      </p:sp>
      <p:pic>
        <p:nvPicPr>
          <p:cNvPr id="4" name="Picture 3" descr="mother-son-outside-241282-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697" y="2029443"/>
            <a:ext cx="6366009" cy="4237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517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were some of the messages </a:t>
            </a:r>
            <a:br>
              <a:rPr lang="en-US" dirty="0" smtClean="0"/>
            </a:br>
            <a:r>
              <a:rPr lang="en-US" dirty="0" smtClean="0"/>
              <a:t>from this video?</a:t>
            </a:r>
            <a:endParaRPr lang="en-US" dirty="0"/>
          </a:p>
        </p:txBody>
      </p:sp>
      <p:sp>
        <p:nvSpPr>
          <p:cNvPr id="3" name="Content Placeholder 2"/>
          <p:cNvSpPr>
            <a:spLocks noGrp="1"/>
          </p:cNvSpPr>
          <p:nvPr>
            <p:ph sz="quarter" idx="13"/>
          </p:nvPr>
        </p:nvSpPr>
        <p:spPr>
          <a:xfrm>
            <a:off x="274320" y="1298448"/>
            <a:ext cx="8595360" cy="3354085"/>
          </a:xfrm>
        </p:spPr>
        <p:txBody>
          <a:bodyPr>
            <a:normAutofit lnSpcReduction="10000"/>
          </a:bodyPr>
          <a:lstStyle/>
          <a:p>
            <a:r>
              <a:rPr lang="en-US" dirty="0" smtClean="0"/>
              <a:t>Motherhood is hard but worth it!</a:t>
            </a:r>
          </a:p>
          <a:p>
            <a:r>
              <a:rPr lang="en-US" dirty="0" smtClean="0"/>
              <a:t>Through the “thick &amp; thin and occasional tears” remember you are doing </a:t>
            </a:r>
            <a:r>
              <a:rPr lang="en-US" dirty="0" smtClean="0"/>
              <a:t>“</a:t>
            </a:r>
            <a:r>
              <a:rPr lang="en-US" dirty="0" smtClean="0"/>
              <a:t>Go</a:t>
            </a:r>
            <a:r>
              <a:rPr lang="en-US" dirty="0" smtClean="0"/>
              <a:t>d’s </a:t>
            </a:r>
            <a:r>
              <a:rPr lang="en-US" dirty="0" smtClean="0"/>
              <a:t>Work”</a:t>
            </a:r>
            <a:endParaRPr lang="en-US" dirty="0"/>
          </a:p>
          <a:p>
            <a:r>
              <a:rPr lang="en-US" dirty="0" smtClean="0"/>
              <a:t>Motherhood is an eternal partnership with God.</a:t>
            </a:r>
          </a:p>
          <a:p>
            <a:r>
              <a:rPr lang="en-US" dirty="0" smtClean="0"/>
              <a:t>Heaven sends angels to watch over us and our little ones.</a:t>
            </a:r>
          </a:p>
          <a:p>
            <a:r>
              <a:rPr lang="en-US" dirty="0" smtClean="0"/>
              <a:t>You will be magnified and made better than you think you can be.</a:t>
            </a:r>
          </a:p>
          <a:p>
            <a:r>
              <a:rPr lang="en-US" dirty="0" smtClean="0"/>
              <a:t>Motherhood is a great responsibility but the Lord trusts you.</a:t>
            </a:r>
          </a:p>
          <a:p>
            <a:r>
              <a:rPr lang="en-US" dirty="0" smtClean="0"/>
              <a:t>There is nothing more important than this partnership in the work and glory of God!</a:t>
            </a:r>
          </a:p>
          <a:p>
            <a:endParaRPr lang="en-US" dirty="0"/>
          </a:p>
        </p:txBody>
      </p:sp>
      <p:sp>
        <p:nvSpPr>
          <p:cNvPr id="4" name="TextBox 3"/>
          <p:cNvSpPr txBox="1"/>
          <p:nvPr/>
        </p:nvSpPr>
        <p:spPr>
          <a:xfrm>
            <a:off x="386536" y="4832008"/>
            <a:ext cx="8481239" cy="1200328"/>
          </a:xfrm>
          <a:prstGeom prst="rect">
            <a:avLst/>
          </a:prstGeom>
          <a:noFill/>
        </p:spPr>
        <p:txBody>
          <a:bodyPr wrap="square" rtlCol="0">
            <a:spAutoFit/>
          </a:bodyPr>
          <a:lstStyle/>
          <a:p>
            <a:pPr algn="ctr"/>
            <a:r>
              <a:rPr lang="en-US" sz="2400" dirty="0" smtClean="0"/>
              <a:t>Prepare now to be the kind of Mother God knows you can be!</a:t>
            </a:r>
          </a:p>
          <a:p>
            <a:pPr algn="ctr"/>
            <a:r>
              <a:rPr lang="en-US" sz="2400" dirty="0" smtClean="0"/>
              <a:t>We do this by developing a personal relationship with </a:t>
            </a:r>
          </a:p>
          <a:p>
            <a:pPr algn="ctr"/>
            <a:r>
              <a:rPr lang="en-US" sz="2400" dirty="0" smtClean="0"/>
              <a:t>Jesus Christ.</a:t>
            </a:r>
            <a:endParaRPr lang="en-US" sz="2400" dirty="0"/>
          </a:p>
        </p:txBody>
      </p:sp>
    </p:spTree>
    <p:extLst>
      <p:ext uri="{BB962C8B-B14F-4D97-AF65-F5344CB8AC3E}">
        <p14:creationId xmlns:p14="http://schemas.microsoft.com/office/powerpoint/2010/main" val="1855065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779219"/>
          </a:xfrm>
        </p:spPr>
        <p:txBody>
          <a:bodyPr/>
          <a:lstStyle/>
          <a:p>
            <a:r>
              <a:rPr lang="en-US" dirty="0" smtClean="0"/>
              <a:t>A House of God…</a:t>
            </a:r>
            <a:endParaRPr lang="en-US" dirty="0"/>
          </a:p>
        </p:txBody>
      </p:sp>
      <p:sp>
        <p:nvSpPr>
          <p:cNvPr id="3" name="Content Placeholder 2"/>
          <p:cNvSpPr>
            <a:spLocks noGrp="1"/>
          </p:cNvSpPr>
          <p:nvPr>
            <p:ph sz="quarter" idx="13"/>
          </p:nvPr>
        </p:nvSpPr>
        <p:spPr>
          <a:xfrm>
            <a:off x="274320" y="1008528"/>
            <a:ext cx="8595360" cy="4141012"/>
          </a:xfrm>
        </p:spPr>
        <p:txBody>
          <a:bodyPr/>
          <a:lstStyle/>
          <a:p>
            <a:r>
              <a:rPr lang="en-US" dirty="0" smtClean="0"/>
              <a:t>…If </a:t>
            </a:r>
            <a:r>
              <a:rPr lang="en-US" dirty="0"/>
              <a:t>you will make your home a house of prayer and fasting, faith, learning and glory, and order, it can become a house of God. If you build your homes on the foundation rock of our Redeemer and the gospel, they can be sanctuaries where your families can be sheltered from the raging storms of </a:t>
            </a:r>
            <a:r>
              <a:rPr lang="en-US" dirty="0" smtClean="0"/>
              <a:t>life.  </a:t>
            </a:r>
            <a:r>
              <a:rPr lang="en-US" i="1" dirty="0" smtClean="0"/>
              <a:t>Elder </a:t>
            </a:r>
            <a:r>
              <a:rPr lang="en-US" i="1" dirty="0" err="1" smtClean="0"/>
              <a:t>Wirthlin</a:t>
            </a:r>
            <a:endParaRPr lang="en-US" i="1" dirty="0" smtClean="0"/>
          </a:p>
          <a:p>
            <a:r>
              <a:rPr lang="en-US" dirty="0" smtClean="0"/>
              <a:t>We can influence our present homes by trying to be an example to our families.  Whether your home is the kind of home you dream of, or one you’d like to improve upon, we can try each day to make a positive impact on our surroundings.</a:t>
            </a:r>
          </a:p>
          <a:p>
            <a:r>
              <a:rPr lang="en-US" dirty="0"/>
              <a:t>By developing our </a:t>
            </a:r>
            <a:r>
              <a:rPr lang="en-US" dirty="0" smtClean="0"/>
              <a:t>testimonies </a:t>
            </a:r>
            <a:r>
              <a:rPr lang="en-US" sz="2800" b="1" dirty="0"/>
              <a:t>now</a:t>
            </a:r>
            <a:r>
              <a:rPr lang="en-US" dirty="0"/>
              <a:t> we are </a:t>
            </a:r>
            <a:r>
              <a:rPr lang="en-US" dirty="0"/>
              <a:t/>
            </a:r>
            <a:br>
              <a:rPr lang="en-US" dirty="0"/>
            </a:br>
            <a:r>
              <a:rPr lang="en-US" dirty="0" smtClean="0"/>
              <a:t>preparing </a:t>
            </a:r>
            <a:r>
              <a:rPr lang="en-US" dirty="0"/>
              <a:t>to build a Christ Centered home. </a:t>
            </a:r>
          </a:p>
        </p:txBody>
      </p:sp>
      <p:pic>
        <p:nvPicPr>
          <p:cNvPr id="4" name="Picture 3" descr="Jesus_and_little_gir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142" y="3879412"/>
            <a:ext cx="2793633" cy="2821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82949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654966"/>
          </a:xfrm>
        </p:spPr>
        <p:txBody>
          <a:bodyPr>
            <a:normAutofit fontScale="90000"/>
          </a:bodyPr>
          <a:lstStyle/>
          <a:p>
            <a:r>
              <a:rPr lang="en-US" dirty="0" smtClean="0"/>
              <a:t>Let’s look at the “Home” we built from blocks…</a:t>
            </a:r>
            <a:endParaRPr lang="en-US" dirty="0"/>
          </a:p>
        </p:txBody>
      </p:sp>
      <p:pic>
        <p:nvPicPr>
          <p:cNvPr id="4" name="Content Placeholder 3" descr="blockshouse.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30" r="13"/>
          <a:stretch/>
        </p:blipFill>
        <p:spPr>
          <a:xfrm>
            <a:off x="276225" y="1298448"/>
            <a:ext cx="3961999" cy="49377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458973" y="898082"/>
            <a:ext cx="4408802" cy="6370974"/>
          </a:xfrm>
          <a:prstGeom prst="rect">
            <a:avLst/>
          </a:prstGeom>
          <a:noFill/>
        </p:spPr>
        <p:txBody>
          <a:bodyPr wrap="square" rtlCol="0">
            <a:spAutoFit/>
          </a:bodyPr>
          <a:lstStyle/>
          <a:p>
            <a:r>
              <a:rPr lang="en-US" sz="2400" dirty="0" smtClean="0"/>
              <a:t>I asked all of you to build a house just like mine…</a:t>
            </a:r>
          </a:p>
          <a:p>
            <a:endParaRPr lang="en-US" sz="2400" dirty="0"/>
          </a:p>
          <a:p>
            <a:r>
              <a:rPr lang="en-US" sz="2400" dirty="0" smtClean="0"/>
              <a:t>Why are they different?</a:t>
            </a:r>
          </a:p>
          <a:p>
            <a:endParaRPr lang="en-US" sz="2400" dirty="0"/>
          </a:p>
          <a:p>
            <a:r>
              <a:rPr lang="en-US" sz="2400" dirty="0" smtClean="0"/>
              <a:t>You couldn’t see my example so it was impossible to build them the same way…</a:t>
            </a:r>
          </a:p>
          <a:p>
            <a:endParaRPr lang="en-US" sz="2400" dirty="0"/>
          </a:p>
          <a:p>
            <a:r>
              <a:rPr lang="en-US" sz="2400" dirty="0" smtClean="0"/>
              <a:t>We need to “see” how to build our homes correctly before we can actually do it.</a:t>
            </a:r>
          </a:p>
          <a:p>
            <a:endParaRPr lang="en-US" sz="2400" dirty="0"/>
          </a:p>
          <a:p>
            <a:r>
              <a:rPr lang="en-US" sz="2400" dirty="0" smtClean="0"/>
              <a:t>Who has shown us the way by His example?</a:t>
            </a:r>
          </a:p>
          <a:p>
            <a:endParaRPr lang="en-US" sz="2400" dirty="0"/>
          </a:p>
          <a:p>
            <a:endParaRPr lang="en-US" sz="2400" dirty="0"/>
          </a:p>
        </p:txBody>
      </p:sp>
    </p:spTree>
    <p:extLst>
      <p:ext uri="{BB962C8B-B14F-4D97-AF65-F5344CB8AC3E}">
        <p14:creationId xmlns:p14="http://schemas.microsoft.com/office/powerpoint/2010/main" val="114256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rmon-jesus-healing.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9" r="-607"/>
          <a:stretch/>
        </p:blipFill>
        <p:spPr>
          <a:xfrm>
            <a:off x="414146" y="400366"/>
            <a:ext cx="3975804" cy="49377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55607" y="400366"/>
            <a:ext cx="4210485" cy="5262980"/>
          </a:xfrm>
          <a:prstGeom prst="rect">
            <a:avLst/>
          </a:prstGeom>
          <a:noFill/>
        </p:spPr>
        <p:txBody>
          <a:bodyPr wrap="square" rtlCol="0">
            <a:spAutoFit/>
          </a:bodyPr>
          <a:lstStyle/>
          <a:p>
            <a:r>
              <a:rPr lang="en-US" sz="2800" dirty="0" smtClean="0"/>
              <a:t>…Living </a:t>
            </a:r>
            <a:r>
              <a:rPr lang="en-US" sz="2800" dirty="0"/>
              <a:t>an obedient life, firmly rooted in the gospel of Jesus Christ, provides the greatest assurance for peace and refuge in our homes. There will still be plenty of challenges or heartaches, but even in the midst of turmoil, we can enjoy inner peace and profound happiness</a:t>
            </a:r>
            <a:r>
              <a:rPr lang="en-US" sz="2800" dirty="0" smtClean="0"/>
              <a:t>.</a:t>
            </a:r>
          </a:p>
          <a:p>
            <a:r>
              <a:rPr lang="en-US" sz="2000" i="1" dirty="0" smtClean="0"/>
              <a:t>Richard G. Scott</a:t>
            </a:r>
            <a:endParaRPr lang="en-US" sz="2000" i="1" dirty="0"/>
          </a:p>
        </p:txBody>
      </p:sp>
    </p:spTree>
    <p:extLst>
      <p:ext uri="{BB962C8B-B14F-4D97-AF65-F5344CB8AC3E}">
        <p14:creationId xmlns:p14="http://schemas.microsoft.com/office/powerpoint/2010/main" val="204912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WHome.jpg"/>
          <p:cNvPicPr>
            <a:picLocks noGrp="1" noChangeAspect="1"/>
          </p:cNvPicPr>
          <p:nvPr>
            <p:ph sz="quarter" idx="13"/>
          </p:nvPr>
        </p:nvPicPr>
        <p:blipFill>
          <a:blip r:embed="rId2">
            <a:extLst>
              <a:ext uri="{28A0092B-C50C-407E-A947-70E740481C1C}">
                <a14:useLocalDpi xmlns:a14="http://schemas.microsoft.com/office/drawing/2010/main" val="0"/>
              </a:ext>
            </a:extLst>
          </a:blip>
          <a:srcRect l="-4398" r="-4398"/>
          <a:stretch>
            <a:fillRect/>
          </a:stretch>
        </p:blipFill>
        <p:spPr>
          <a:xfrm>
            <a:off x="274320" y="980916"/>
            <a:ext cx="8595360" cy="493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165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4442"/>
          </a:xfrm>
        </p:spPr>
        <p:txBody>
          <a:bodyPr/>
          <a:lstStyle/>
          <a:p>
            <a:pPr algn="ctr"/>
            <a:r>
              <a:rPr lang="en-US" b="1" dirty="0" smtClean="0"/>
              <a:t>Building the Kingdom of God - Family</a:t>
            </a:r>
            <a:endParaRPr lang="en-US" b="1" dirty="0"/>
          </a:p>
        </p:txBody>
      </p:sp>
      <p:sp>
        <p:nvSpPr>
          <p:cNvPr id="3" name="Content Placeholder 2"/>
          <p:cNvSpPr>
            <a:spLocks noGrp="1"/>
          </p:cNvSpPr>
          <p:nvPr>
            <p:ph sz="quarter" idx="13"/>
          </p:nvPr>
        </p:nvSpPr>
        <p:spPr>
          <a:xfrm>
            <a:off x="276225" y="1323721"/>
            <a:ext cx="8595360" cy="1794037"/>
          </a:xfrm>
        </p:spPr>
        <p:txBody>
          <a:bodyPr>
            <a:noAutofit/>
          </a:bodyPr>
          <a:lstStyle/>
          <a:p>
            <a:pPr marL="0" indent="0">
              <a:buNone/>
            </a:pPr>
            <a:r>
              <a:rPr lang="en-US" sz="2400" dirty="0"/>
              <a:t>Building the kingdom of God begins with building a righteous home and family. </a:t>
            </a:r>
            <a:r>
              <a:rPr lang="en-US" sz="2400" u="sng" dirty="0"/>
              <a:t>The family is the most important unit of the Church.</a:t>
            </a:r>
          </a:p>
        </p:txBody>
      </p:sp>
      <p:pic>
        <p:nvPicPr>
          <p:cNvPr id="4" name="Picture 3" descr="family-tree-199833-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657" y="2471226"/>
            <a:ext cx="5991313" cy="3920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043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As members of the Church, we should establish a home where the Spirit is present.</a:t>
            </a:r>
          </a:p>
        </p:txBody>
      </p:sp>
      <p:sp>
        <p:nvSpPr>
          <p:cNvPr id="3" name="Content Placeholder 2"/>
          <p:cNvSpPr>
            <a:spLocks noGrp="1"/>
          </p:cNvSpPr>
          <p:nvPr>
            <p:ph sz="quarter" idx="13"/>
          </p:nvPr>
        </p:nvSpPr>
        <p:spPr>
          <a:xfrm>
            <a:off x="272415" y="1436506"/>
            <a:ext cx="8595360" cy="606744"/>
          </a:xfrm>
        </p:spPr>
        <p:txBody>
          <a:bodyPr/>
          <a:lstStyle/>
          <a:p>
            <a:r>
              <a:rPr lang="en-US" dirty="0" smtClean="0"/>
              <a:t>What can we do to invite the Spirit into our home?</a:t>
            </a:r>
          </a:p>
          <a:p>
            <a:endParaRPr lang="en-US" dirty="0"/>
          </a:p>
        </p:txBody>
      </p:sp>
      <p:sp>
        <p:nvSpPr>
          <p:cNvPr id="4" name="TextBox 3"/>
          <p:cNvSpPr txBox="1"/>
          <p:nvPr/>
        </p:nvSpPr>
        <p:spPr>
          <a:xfrm>
            <a:off x="276225" y="2181306"/>
            <a:ext cx="8593455" cy="4524315"/>
          </a:xfrm>
          <a:prstGeom prst="rect">
            <a:avLst/>
          </a:prstGeom>
          <a:noFill/>
        </p:spPr>
        <p:txBody>
          <a:bodyPr wrap="square" rtlCol="0">
            <a:spAutoFit/>
          </a:bodyPr>
          <a:lstStyle/>
          <a:p>
            <a:pPr marL="285750" indent="-285750">
              <a:buFont typeface="Wingdings" charset="2"/>
              <a:buChar char="ü"/>
            </a:pPr>
            <a:r>
              <a:rPr lang="en-US" sz="2400" dirty="0" smtClean="0"/>
              <a:t>Be a peacemaker</a:t>
            </a:r>
          </a:p>
          <a:p>
            <a:pPr marL="285750" indent="-285750">
              <a:buFont typeface="Wingdings" charset="2"/>
              <a:buChar char="ü"/>
            </a:pPr>
            <a:r>
              <a:rPr lang="en-US" sz="2400" dirty="0" smtClean="0"/>
              <a:t>Use soft voices, avoid yelling</a:t>
            </a:r>
          </a:p>
          <a:p>
            <a:pPr marL="285750" indent="-285750">
              <a:buFont typeface="Wingdings" charset="2"/>
              <a:buChar char="ü"/>
            </a:pPr>
            <a:r>
              <a:rPr lang="en-US" sz="2400" dirty="0" smtClean="0"/>
              <a:t>Family and personal prayer</a:t>
            </a:r>
          </a:p>
          <a:p>
            <a:pPr marL="285750" indent="-285750">
              <a:buFont typeface="Wingdings" charset="2"/>
              <a:buChar char="ü"/>
            </a:pPr>
            <a:r>
              <a:rPr lang="en-US" sz="2400" dirty="0" smtClean="0"/>
              <a:t>Family and personal scripture study</a:t>
            </a:r>
          </a:p>
          <a:p>
            <a:pPr marL="285750" indent="-285750">
              <a:buFont typeface="Wingdings" charset="2"/>
              <a:buChar char="ü"/>
            </a:pPr>
            <a:r>
              <a:rPr lang="en-US" sz="2400" dirty="0" smtClean="0"/>
              <a:t>Family Home Evening</a:t>
            </a:r>
          </a:p>
          <a:p>
            <a:pPr marL="285750" indent="-285750">
              <a:buFont typeface="Wingdings" charset="2"/>
              <a:buChar char="ü"/>
            </a:pPr>
            <a:r>
              <a:rPr lang="en-US" sz="2400" dirty="0" smtClean="0"/>
              <a:t>Appropriate music, TV </a:t>
            </a:r>
            <a:r>
              <a:rPr lang="en-US" sz="2400" dirty="0" smtClean="0"/>
              <a:t>shows, movies</a:t>
            </a:r>
            <a:endParaRPr lang="en-US" sz="2400" dirty="0" smtClean="0"/>
          </a:p>
          <a:p>
            <a:pPr marL="285750" indent="-285750">
              <a:buFont typeface="Wingdings" charset="2"/>
              <a:buChar char="ü"/>
            </a:pPr>
            <a:r>
              <a:rPr lang="en-US" sz="2400" dirty="0" smtClean="0"/>
              <a:t>Try to get a long with siblings and parents</a:t>
            </a:r>
          </a:p>
          <a:p>
            <a:pPr marL="285750" indent="-285750">
              <a:buFont typeface="Wingdings" charset="2"/>
              <a:buChar char="ü"/>
            </a:pPr>
            <a:r>
              <a:rPr lang="en-US" sz="2400" dirty="0" smtClean="0"/>
              <a:t>Willingly help keep the home clean and organized</a:t>
            </a:r>
          </a:p>
          <a:p>
            <a:pPr marL="285750" indent="-285750">
              <a:buFont typeface="Wingdings" charset="2"/>
              <a:buChar char="ü"/>
            </a:pPr>
            <a:r>
              <a:rPr lang="en-US" sz="2400" dirty="0" smtClean="0"/>
              <a:t>Willingly help and serve each other</a:t>
            </a:r>
          </a:p>
          <a:p>
            <a:endParaRPr lang="en-US" sz="2400" dirty="0"/>
          </a:p>
          <a:p>
            <a:r>
              <a:rPr lang="en-US" sz="2400" dirty="0" smtClean="0"/>
              <a:t>Can you think of any others?</a:t>
            </a:r>
          </a:p>
          <a:p>
            <a:endParaRPr lang="en-US" sz="2400" dirty="0"/>
          </a:p>
        </p:txBody>
      </p:sp>
    </p:spTree>
    <p:extLst>
      <p:ext uri="{BB962C8B-B14F-4D97-AF65-F5344CB8AC3E}">
        <p14:creationId xmlns:p14="http://schemas.microsoft.com/office/powerpoint/2010/main" val="3664159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dissolve">
                                      <p:cBhvr>
                                        <p:cTn id="5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587550"/>
            <a:ext cx="8591550" cy="1290031"/>
          </a:xfrm>
        </p:spPr>
        <p:txBody>
          <a:bodyPr>
            <a:normAutofit fontScale="90000"/>
          </a:bodyPr>
          <a:lstStyle/>
          <a:p>
            <a:pPr algn="ctr"/>
            <a:r>
              <a:rPr lang="en-US" dirty="0"/>
              <a:t>A Christ-centered home offers us a place of </a:t>
            </a:r>
            <a:r>
              <a:rPr lang="en-US" sz="4400" dirty="0">
                <a:solidFill>
                  <a:srgbClr val="FF0000"/>
                </a:solidFill>
              </a:rPr>
              <a:t>defense</a:t>
            </a:r>
            <a:r>
              <a:rPr lang="en-US" dirty="0"/>
              <a:t> against sin, </a:t>
            </a:r>
            <a:r>
              <a:rPr lang="en-US" sz="4400" dirty="0">
                <a:solidFill>
                  <a:srgbClr val="FF0000"/>
                </a:solidFill>
              </a:rPr>
              <a:t>refuge</a:t>
            </a:r>
            <a:r>
              <a:rPr lang="en-US" dirty="0"/>
              <a:t> from the world, and committed, genuine </a:t>
            </a:r>
            <a:r>
              <a:rPr lang="en-US" sz="4400" dirty="0">
                <a:solidFill>
                  <a:srgbClr val="FF0000"/>
                </a:solidFill>
              </a:rPr>
              <a:t>love</a:t>
            </a:r>
            <a:r>
              <a:rPr lang="en-US" dirty="0"/>
              <a:t>.</a:t>
            </a:r>
          </a:p>
        </p:txBody>
      </p:sp>
      <p:pic>
        <p:nvPicPr>
          <p:cNvPr id="4" name="Content Placeholder 3" descr="house-home.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554" r="-554"/>
          <a:stretch/>
        </p:blipFill>
        <p:spPr>
          <a:xfrm>
            <a:off x="276225" y="1877581"/>
            <a:ext cx="5149088" cy="4440237"/>
          </a:xfrm>
          <a:prstGeom prst="rect">
            <a:avLst/>
          </a:prstGeom>
          <a:ln>
            <a:noFill/>
          </a:ln>
          <a:effectLst>
            <a:outerShdw blurRad="292100" dist="139700" dir="2700000" algn="tl" rotWithShape="0">
              <a:srgbClr val="333333">
                <a:alpha val="65000"/>
              </a:srgbClr>
            </a:outerShdw>
          </a:effectLst>
        </p:spPr>
      </p:pic>
      <p:pic>
        <p:nvPicPr>
          <p:cNvPr id="5" name="Picture 4" descr="sword-battleaxe-shield-clip-art_41917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289" y="1877581"/>
            <a:ext cx="3644486" cy="4440237"/>
          </a:xfrm>
          <a:prstGeom prst="rect">
            <a:avLst/>
          </a:prstGeom>
        </p:spPr>
      </p:pic>
    </p:spTree>
    <p:extLst>
      <p:ext uri="{BB962C8B-B14F-4D97-AF65-F5344CB8AC3E}">
        <p14:creationId xmlns:p14="http://schemas.microsoft.com/office/powerpoint/2010/main" val="4168360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Strength of a family – </a:t>
            </a:r>
            <a:br>
              <a:rPr lang="en-US" dirty="0" smtClean="0"/>
            </a:br>
            <a:r>
              <a:rPr lang="en-US" dirty="0" smtClean="0"/>
              <a:t>toothpick object lesson</a:t>
            </a:r>
            <a:endParaRPr lang="en-US" dirty="0"/>
          </a:p>
        </p:txBody>
      </p:sp>
      <p:pic>
        <p:nvPicPr>
          <p:cNvPr id="4" name="Content Placeholder 3" descr="toothpick.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11704" b="11704"/>
          <a:stretch>
            <a:fillRect/>
          </a:stretch>
        </p:blipFill>
        <p:spPr>
          <a:xfrm>
            <a:off x="786877" y="1651624"/>
            <a:ext cx="7572022" cy="4349885"/>
          </a:xfrm>
          <a:prstGeom prst="rect">
            <a:avLst/>
          </a:prstGeom>
          <a:ln>
            <a:noFill/>
          </a:ln>
          <a:effectLst>
            <a:softEdge rad="112500"/>
          </a:effectLst>
        </p:spPr>
      </p:pic>
    </p:spTree>
    <p:extLst>
      <p:ext uri="{BB962C8B-B14F-4D97-AF65-F5344CB8AC3E}">
        <p14:creationId xmlns:p14="http://schemas.microsoft.com/office/powerpoint/2010/main" val="28326060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3951" y="318241"/>
            <a:ext cx="7482240" cy="2442908"/>
          </a:xfrm>
        </p:spPr>
        <p:txBody>
          <a:bodyPr>
            <a:noAutofit/>
          </a:bodyPr>
          <a:lstStyle/>
          <a:p>
            <a:pPr marL="0" indent="0">
              <a:buNone/>
            </a:pPr>
            <a:r>
              <a:rPr lang="en-US" sz="2800" dirty="0"/>
              <a:t>Whether our home is large or small, it can be a </a:t>
            </a:r>
            <a:r>
              <a:rPr lang="en-US" sz="2800" i="1" dirty="0"/>
              <a:t>“house of prayer, a house of fasting, a house of faith, a house of learning, a house of glory, a house of order, a house of God</a:t>
            </a:r>
            <a:r>
              <a:rPr lang="en-US" sz="2800" i="1" dirty="0" smtClean="0"/>
              <a:t>”</a:t>
            </a:r>
            <a:r>
              <a:rPr lang="en-US" sz="2800" dirty="0" smtClean="0"/>
              <a:t> D&amp;C 88:119</a:t>
            </a:r>
            <a:endParaRPr lang="en-US" sz="2800" dirty="0"/>
          </a:p>
        </p:txBody>
      </p:sp>
      <p:pic>
        <p:nvPicPr>
          <p:cNvPr id="6" name="Picture 5" descr="HeartHome-resized-600.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80" y="2623091"/>
            <a:ext cx="2724508" cy="2655176"/>
          </a:xfrm>
          <a:prstGeom prst="rect">
            <a:avLst/>
          </a:prstGeom>
          <a:ln>
            <a:noFill/>
          </a:ln>
          <a:effectLst>
            <a:softEdge rad="112500"/>
          </a:effectLst>
        </p:spPr>
      </p:pic>
      <p:sp>
        <p:nvSpPr>
          <p:cNvPr id="7" name="TextBox 6"/>
          <p:cNvSpPr txBox="1"/>
          <p:nvPr/>
        </p:nvSpPr>
        <p:spPr>
          <a:xfrm>
            <a:off x="3368388" y="2968234"/>
            <a:ext cx="5342484" cy="1938992"/>
          </a:xfrm>
          <a:prstGeom prst="rect">
            <a:avLst/>
          </a:prstGeom>
          <a:noFill/>
        </p:spPr>
        <p:txBody>
          <a:bodyPr wrap="square" rtlCol="0">
            <a:spAutoFit/>
          </a:bodyPr>
          <a:lstStyle/>
          <a:p>
            <a:pPr algn="ctr"/>
            <a:r>
              <a:rPr lang="en-US" sz="4000" dirty="0" smtClean="0"/>
              <a:t>Prayer, fasting, faith, learning, glory, order, House of God</a:t>
            </a:r>
            <a:endParaRPr lang="en-US" sz="4000" dirty="0"/>
          </a:p>
        </p:txBody>
      </p:sp>
    </p:spTree>
    <p:extLst>
      <p:ext uri="{BB962C8B-B14F-4D97-AF65-F5344CB8AC3E}">
        <p14:creationId xmlns:p14="http://schemas.microsoft.com/office/powerpoint/2010/main" val="11193371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37802"/>
          </a:xfrm>
        </p:spPr>
        <p:txBody>
          <a:bodyPr>
            <a:normAutofit fontScale="90000"/>
          </a:bodyPr>
          <a:lstStyle/>
          <a:p>
            <a:r>
              <a:rPr lang="en-US" b="1" dirty="0" smtClean="0"/>
              <a:t>What does it mean to have a house of prayer?</a:t>
            </a:r>
            <a:endParaRPr lang="en-US" b="1" dirty="0"/>
          </a:p>
        </p:txBody>
      </p:sp>
      <p:sp>
        <p:nvSpPr>
          <p:cNvPr id="3" name="Content Placeholder 2"/>
          <p:cNvSpPr>
            <a:spLocks noGrp="1"/>
          </p:cNvSpPr>
          <p:nvPr>
            <p:ph sz="quarter" idx="13"/>
          </p:nvPr>
        </p:nvSpPr>
        <p:spPr>
          <a:xfrm>
            <a:off x="274320" y="1407485"/>
            <a:ext cx="4212262" cy="4472350"/>
          </a:xfrm>
        </p:spPr>
        <p:txBody>
          <a:bodyPr>
            <a:noAutofit/>
          </a:bodyPr>
          <a:lstStyle/>
          <a:p>
            <a:r>
              <a:rPr lang="en-US" sz="3000" dirty="0" smtClean="0"/>
              <a:t>Personal and family prayer</a:t>
            </a:r>
          </a:p>
          <a:p>
            <a:r>
              <a:rPr lang="en-US" sz="3000" dirty="0" smtClean="0"/>
              <a:t>We should pray always, to give thanks and ask for help.</a:t>
            </a:r>
          </a:p>
          <a:p>
            <a:r>
              <a:rPr lang="en-US" sz="3000" dirty="0" smtClean="0"/>
              <a:t>Heartfelt prayers are offered without “vain repetition”</a:t>
            </a:r>
          </a:p>
          <a:p>
            <a:endParaRPr lang="en-US" sz="3000" dirty="0"/>
          </a:p>
        </p:txBody>
      </p:sp>
      <p:pic>
        <p:nvPicPr>
          <p:cNvPr id="4" name="Picture 3" descr="mormon-family-praye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070" y="1420582"/>
            <a:ext cx="3781153" cy="4916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376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20636"/>
          </a:xfrm>
        </p:spPr>
        <p:txBody>
          <a:bodyPr>
            <a:normAutofit fontScale="90000"/>
          </a:bodyPr>
          <a:lstStyle/>
          <a:p>
            <a:r>
              <a:rPr lang="en-US" b="1" dirty="0" smtClean="0"/>
              <a:t>What does it mean to have a house of fasting?</a:t>
            </a:r>
            <a:endParaRPr lang="en-US" b="1" dirty="0"/>
          </a:p>
        </p:txBody>
      </p:sp>
      <p:sp>
        <p:nvSpPr>
          <p:cNvPr id="3" name="Content Placeholder 2"/>
          <p:cNvSpPr>
            <a:spLocks noGrp="1"/>
          </p:cNvSpPr>
          <p:nvPr>
            <p:ph sz="quarter" idx="13"/>
          </p:nvPr>
        </p:nvSpPr>
        <p:spPr>
          <a:xfrm>
            <a:off x="274321" y="1629076"/>
            <a:ext cx="4654018" cy="4607131"/>
          </a:xfrm>
        </p:spPr>
        <p:txBody>
          <a:bodyPr>
            <a:normAutofit/>
          </a:bodyPr>
          <a:lstStyle/>
          <a:p>
            <a:r>
              <a:rPr lang="en-US" sz="2800" dirty="0" smtClean="0"/>
              <a:t>Teach family members </a:t>
            </a:r>
            <a:r>
              <a:rPr lang="en-US" sz="2800" i="1" dirty="0" smtClean="0"/>
              <a:t>“how”</a:t>
            </a:r>
            <a:r>
              <a:rPr lang="en-US" sz="2800" dirty="0" smtClean="0"/>
              <a:t> to fast</a:t>
            </a:r>
          </a:p>
          <a:p>
            <a:r>
              <a:rPr lang="en-US" sz="2800" dirty="0" smtClean="0"/>
              <a:t>Begin and end with prayer</a:t>
            </a:r>
          </a:p>
          <a:p>
            <a:r>
              <a:rPr lang="en-US" sz="2800" dirty="0" smtClean="0"/>
              <a:t>Fast with a purpose</a:t>
            </a:r>
          </a:p>
          <a:p>
            <a:r>
              <a:rPr lang="en-US" sz="2800" dirty="0" smtClean="0"/>
              <a:t>2 consecutive meals</a:t>
            </a:r>
          </a:p>
          <a:p>
            <a:r>
              <a:rPr lang="en-US" sz="2800" dirty="0" smtClean="0"/>
              <a:t>Pay fast offerings</a:t>
            </a:r>
          </a:p>
          <a:p>
            <a:pPr marL="0" indent="0">
              <a:buNone/>
            </a:pPr>
            <a:endParaRPr lang="en-US" sz="2800" dirty="0" smtClean="0"/>
          </a:p>
          <a:p>
            <a:pPr marL="0" indent="0">
              <a:buNone/>
            </a:pPr>
            <a:r>
              <a:rPr lang="en-US" sz="2800" dirty="0" smtClean="0">
                <a:solidFill>
                  <a:srgbClr val="6C1AA2"/>
                </a:solidFill>
              </a:rPr>
              <a:t>“If you don’t feed your spirit, fasting is just starvation”</a:t>
            </a:r>
            <a:endParaRPr lang="en-US" sz="2800" dirty="0">
              <a:solidFill>
                <a:srgbClr val="6C1AA2"/>
              </a:solidFill>
            </a:endParaRPr>
          </a:p>
        </p:txBody>
      </p:sp>
      <p:pic>
        <p:nvPicPr>
          <p:cNvPr id="4" name="Picture 3" descr="mormonad-fas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582" y="1226058"/>
            <a:ext cx="3667125" cy="5010150"/>
          </a:xfrm>
          <a:prstGeom prst="rect">
            <a:avLst/>
          </a:prstGeom>
        </p:spPr>
      </p:pic>
    </p:spTree>
    <p:extLst>
      <p:ext uri="{BB962C8B-B14F-4D97-AF65-F5344CB8AC3E}">
        <p14:creationId xmlns:p14="http://schemas.microsoft.com/office/powerpoint/2010/main" val="3410983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stard-seed-faith-by-cr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954" y="3078678"/>
            <a:ext cx="5837820" cy="3640459"/>
          </a:xfrm>
          <a:prstGeom prst="rect">
            <a:avLst/>
          </a:prstGeom>
        </p:spPr>
      </p:pic>
      <p:sp>
        <p:nvSpPr>
          <p:cNvPr id="2" name="Title 1"/>
          <p:cNvSpPr>
            <a:spLocks noGrp="1"/>
          </p:cNvSpPr>
          <p:nvPr>
            <p:ph type="title"/>
          </p:nvPr>
        </p:nvSpPr>
        <p:spPr>
          <a:xfrm>
            <a:off x="409224" y="0"/>
            <a:ext cx="8591550" cy="637748"/>
          </a:xfrm>
        </p:spPr>
        <p:txBody>
          <a:bodyPr>
            <a:normAutofit fontScale="90000"/>
          </a:bodyPr>
          <a:lstStyle/>
          <a:p>
            <a:r>
              <a:rPr lang="en-US" b="1" dirty="0" smtClean="0"/>
              <a:t>What does it mean to have a house of faith?</a:t>
            </a:r>
            <a:endParaRPr lang="en-US" b="1" dirty="0"/>
          </a:p>
        </p:txBody>
      </p:sp>
      <p:sp>
        <p:nvSpPr>
          <p:cNvPr id="3" name="Content Placeholder 2"/>
          <p:cNvSpPr>
            <a:spLocks noGrp="1"/>
          </p:cNvSpPr>
          <p:nvPr>
            <p:ph sz="quarter" idx="13"/>
          </p:nvPr>
        </p:nvSpPr>
        <p:spPr>
          <a:xfrm>
            <a:off x="278130" y="572111"/>
            <a:ext cx="8595360" cy="2509251"/>
          </a:xfrm>
        </p:spPr>
        <p:txBody>
          <a:bodyPr/>
          <a:lstStyle/>
          <a:p>
            <a:r>
              <a:rPr lang="en-US" dirty="0" smtClean="0"/>
              <a:t>1 Nephi 7:12</a:t>
            </a:r>
          </a:p>
          <a:p>
            <a:r>
              <a:rPr lang="en-US" dirty="0" smtClean="0"/>
              <a:t>Teach about Jesus Christ so family members develop trust in Him.</a:t>
            </a:r>
          </a:p>
          <a:p>
            <a:r>
              <a:rPr lang="en-US" dirty="0" smtClean="0"/>
              <a:t>Priesthood blessings give us an opportunity to exercise faith.</a:t>
            </a:r>
          </a:p>
          <a:p>
            <a:r>
              <a:rPr lang="en-US" dirty="0"/>
              <a:t>We need to have the faith to be obedient, to keep trying, and to keep a positive outlook</a:t>
            </a:r>
            <a:r>
              <a:rPr lang="en-US" dirty="0" smtClean="0"/>
              <a:t>.</a:t>
            </a:r>
          </a:p>
          <a:p>
            <a:r>
              <a:rPr lang="en-US" dirty="0" smtClean="0"/>
              <a:t>Learn and study about faithful prophets in the scriptures:</a:t>
            </a:r>
          </a:p>
          <a:p>
            <a:pPr marL="0" indent="0">
              <a:buNone/>
            </a:pPr>
            <a:endParaRPr lang="en-US" dirty="0"/>
          </a:p>
        </p:txBody>
      </p:sp>
      <p:sp>
        <p:nvSpPr>
          <p:cNvPr id="5" name="TextBox 4"/>
          <p:cNvSpPr txBox="1"/>
          <p:nvPr/>
        </p:nvSpPr>
        <p:spPr>
          <a:xfrm>
            <a:off x="409224" y="3230543"/>
            <a:ext cx="2406969" cy="3139321"/>
          </a:xfrm>
          <a:prstGeom prst="rect">
            <a:avLst/>
          </a:prstGeom>
          <a:noFill/>
        </p:spPr>
        <p:txBody>
          <a:bodyPr wrap="square" rtlCol="0">
            <a:spAutoFit/>
          </a:bodyPr>
          <a:lstStyle/>
          <a:p>
            <a:r>
              <a:rPr lang="en-US" dirty="0"/>
              <a:t>Nephi-returning for the plates, building the boat</a:t>
            </a:r>
          </a:p>
          <a:p>
            <a:endParaRPr lang="en-US" dirty="0" smtClean="0"/>
          </a:p>
          <a:p>
            <a:r>
              <a:rPr lang="en-US" dirty="0" smtClean="0"/>
              <a:t>Alma</a:t>
            </a:r>
            <a:r>
              <a:rPr lang="en-US" dirty="0"/>
              <a:t>-praying for his wayward son</a:t>
            </a:r>
          </a:p>
          <a:p>
            <a:endParaRPr lang="en-US" dirty="0" smtClean="0"/>
          </a:p>
          <a:p>
            <a:r>
              <a:rPr lang="en-US" dirty="0" smtClean="0"/>
              <a:t>Joseph </a:t>
            </a:r>
            <a:r>
              <a:rPr lang="en-US" dirty="0"/>
              <a:t>Smith-Restoration of the gospel</a:t>
            </a:r>
          </a:p>
          <a:p>
            <a:endParaRPr lang="en-US" dirty="0"/>
          </a:p>
        </p:txBody>
      </p:sp>
    </p:spTree>
    <p:extLst>
      <p:ext uri="{BB962C8B-B14F-4D97-AF65-F5344CB8AC3E}">
        <p14:creationId xmlns:p14="http://schemas.microsoft.com/office/powerpoint/2010/main" val="2211437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up)">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485</TotalTime>
  <Words>1128</Words>
  <Application>Microsoft Macintosh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Soho</vt:lpstr>
      <vt:lpstr>How can I prepare to establish a Christ-centered home?</vt:lpstr>
      <vt:lpstr>Building the Kingdom of God - Family</vt:lpstr>
      <vt:lpstr>As members of the Church, we should establish a home where the Spirit is present.</vt:lpstr>
      <vt:lpstr>A Christ-centered home offers us a place of defense against sin, refuge from the world, and committed, genuine love.</vt:lpstr>
      <vt:lpstr>Strength of a family –  toothpick object lesson</vt:lpstr>
      <vt:lpstr>PowerPoint Presentation</vt:lpstr>
      <vt:lpstr>What does it mean to have a house of prayer?</vt:lpstr>
      <vt:lpstr>What does it mean to have a house of fasting?</vt:lpstr>
      <vt:lpstr>What does it mean to have a house of faith?</vt:lpstr>
      <vt:lpstr>What does it mean to have a house of learning?</vt:lpstr>
      <vt:lpstr>What does it mean to have a house of glory?</vt:lpstr>
      <vt:lpstr>What does it mean to have a house of order? </vt:lpstr>
      <vt:lpstr>Motherhood: An Eternal Partnership with God.</vt:lpstr>
      <vt:lpstr>What were some of the messages  from this video?</vt:lpstr>
      <vt:lpstr>A House of God…</vt:lpstr>
      <vt:lpstr>Let’s look at the “Home” we built from blocks…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prepare to establish a Christ-centered home?</dc:title>
  <dc:creator>Jim Middelton</dc:creator>
  <cp:lastModifiedBy>Jim Middelton</cp:lastModifiedBy>
  <cp:revision>27</cp:revision>
  <dcterms:created xsi:type="dcterms:W3CDTF">2013-12-02T19:55:10Z</dcterms:created>
  <dcterms:modified xsi:type="dcterms:W3CDTF">2013-12-04T21:40:11Z</dcterms:modified>
</cp:coreProperties>
</file>