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6" r:id="rId3"/>
    <p:sldId id="269" r:id="rId4"/>
    <p:sldId id="267" r:id="rId5"/>
    <p:sldId id="268" r:id="rId6"/>
    <p:sldId id="257" r:id="rId7"/>
    <p:sldId id="258" r:id="rId8"/>
    <p:sldId id="259" r:id="rId9"/>
    <p:sldId id="260" r:id="rId10"/>
    <p:sldId id="261" r:id="rId11"/>
    <p:sldId id="262" r:id="rId12"/>
    <p:sldId id="263" r:id="rId13"/>
    <p:sldId id="264" r:id="rId14"/>
    <p:sldId id="273" r:id="rId15"/>
    <p:sldId id="274" r:id="rId16"/>
    <p:sldId id="265" r:id="rId17"/>
    <p:sldId id="270" r:id="rId18"/>
    <p:sldId id="271" r:id="rId19"/>
    <p:sldId id="272" r:id="rId20"/>
    <p:sldId id="275"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2" d="100"/>
          <a:sy n="92" d="100"/>
        </p:scale>
        <p:origin x="-2440"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over-TextureForeGround.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371600" y="1796303"/>
            <a:ext cx="7086600" cy="1847850"/>
          </a:xfrm>
        </p:spPr>
        <p:txBody>
          <a:bodyPr vert="horz" lIns="91440" tIns="45720" rIns="91440" bIns="45720" rtlCol="0" anchor="b" anchorCtr="0">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71600" y="3666565"/>
            <a:ext cx="7086600" cy="1752600"/>
          </a:xfrm>
        </p:spPr>
        <p:txBody>
          <a:bodyPr vert="horz" lIns="91440" tIns="45720" rIns="91440" bIns="45720" rtlCol="0" anchor="t" anchorCtr="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a:xfrm>
            <a:off x="5988423" y="6221506"/>
            <a:ext cx="2743200" cy="365125"/>
          </a:xfrm>
        </p:spPr>
        <p:txBody>
          <a:bodyPr/>
          <a:lstStyle/>
          <a:p>
            <a:fld id="{E90C4CEC-16D5-4229-B4DE-FDE9B679D7E2}" type="datetimeFigureOut">
              <a:rPr lang="en-US" smtClean="0"/>
              <a:t>12/11/13</a:t>
            </a:fld>
            <a:endParaRPr lang="en-US"/>
          </a:p>
        </p:txBody>
      </p:sp>
      <p:sp>
        <p:nvSpPr>
          <p:cNvPr id="5" name="Footer Placeholder 4"/>
          <p:cNvSpPr>
            <a:spLocks noGrp="1"/>
          </p:cNvSpPr>
          <p:nvPr>
            <p:ph type="ftr" sz="quarter" idx="11"/>
          </p:nvPr>
        </p:nvSpPr>
        <p:spPr>
          <a:xfrm>
            <a:off x="1295400" y="6221506"/>
            <a:ext cx="2743200" cy="365125"/>
          </a:xfrm>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5" y="3765177"/>
            <a:ext cx="7272338" cy="1098176"/>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578013" y="777240"/>
            <a:ext cx="4294363" cy="2866913"/>
          </a:xfrm>
          <a:ln w="76200" cmpd="dbl">
            <a:solidFill>
              <a:schemeClr val="tx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089025" y="4867836"/>
            <a:ext cx="7272338" cy="1264022"/>
          </a:xfrm>
        </p:spPr>
        <p:txBody>
          <a:bodyPr vert="horz" lIns="91440" tIns="45720" rIns="91440" bIns="45720" rtlCol="0">
            <a:normAutofit/>
          </a:bodyPr>
          <a:lstStyle>
            <a:lvl1pPr marL="0" indent="0" algn="ctr">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E90C4CEC-16D5-4229-B4DE-FDE9B679D7E2}" type="datetimeFigureOut">
              <a:rPr lang="en-US" smtClean="0"/>
              <a:t>12/11/13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E90C4CEC-16D5-4229-B4DE-FDE9B679D7E2}" type="datetimeFigureOut">
              <a:rPr lang="en-US" smtClean="0"/>
              <a:t>12/11/13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7216588" y="609600"/>
            <a:ext cx="1524000" cy="55165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089024" y="609600"/>
            <a:ext cx="5921376" cy="5516563"/>
          </a:xfrm>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E90C4CEC-16D5-4229-B4DE-FDE9B679D7E2}" type="datetimeFigureOut">
              <a:rPr lang="en-US" smtClean="0"/>
              <a:t>12/11/13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E90C4CEC-16D5-4229-B4DE-FDE9B679D7E2}" type="datetimeFigureOut">
              <a:rPr lang="en-US" smtClean="0"/>
              <a:t>12/11/13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371600" y="1792224"/>
            <a:ext cx="7086600" cy="1847088"/>
          </a:xfrm>
        </p:spPr>
        <p:txBody>
          <a:bodyPr vert="horz" lIns="91440" tIns="45720" rIns="91440" bIns="45720" rtlCol="0" anchor="b" anchorCtr="0">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b="1"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371600" y="3666744"/>
            <a:ext cx="7086600" cy="1755648"/>
          </a:xfrm>
        </p:spPr>
        <p:txBody>
          <a:bodyPr vert="horz" lIns="91440" tIns="45720" rIns="91440" bIns="45720" rtlCol="0" anchor="t" anchorCtr="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Font typeface="Wingdings" pitchFamily="2" charset="2"/>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E90C4CEC-16D5-4229-B4DE-FDE9B679D7E2}" type="datetimeFigureOut">
              <a:rPr lang="en-US" smtClean="0"/>
              <a:t>12/11/13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4" y="274637"/>
            <a:ext cx="7272339" cy="1339009"/>
          </a:xfrm>
        </p:spPr>
        <p:txBody>
          <a:bodyPr/>
          <a:lstStyle/>
          <a:p>
            <a:r>
              <a:rPr lang="en-US" smtClean="0"/>
              <a:t>Click to edit Master title style</a:t>
            </a:r>
            <a:endParaRPr/>
          </a:p>
        </p:txBody>
      </p:sp>
      <p:sp>
        <p:nvSpPr>
          <p:cNvPr id="3" name="Content Placeholder 2"/>
          <p:cNvSpPr>
            <a:spLocks noGrp="1"/>
          </p:cNvSpPr>
          <p:nvPr>
            <p:ph sz="half" idx="1"/>
          </p:nvPr>
        </p:nvSpPr>
        <p:spPr>
          <a:xfrm>
            <a:off x="108902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Content Placeholder 3"/>
          <p:cNvSpPr>
            <a:spLocks noGrp="1"/>
          </p:cNvSpPr>
          <p:nvPr>
            <p:ph sz="half" idx="2"/>
          </p:nvPr>
        </p:nvSpPr>
        <p:spPr>
          <a:xfrm>
            <a:off x="493236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E90C4CEC-16D5-4229-B4DE-FDE9B679D7E2}" type="datetimeFigureOut">
              <a:rPr lang="en-US" smtClean="0"/>
              <a:t>12/11/13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4" y="274637"/>
            <a:ext cx="7272339" cy="1339009"/>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089024" y="1688679"/>
            <a:ext cx="3429000" cy="827088"/>
          </a:xfrm>
        </p:spPr>
        <p:txBody>
          <a:bodyPr anchor="ctr" anchorCtr="0">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89024"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Text Placeholder 4"/>
          <p:cNvSpPr>
            <a:spLocks noGrp="1"/>
          </p:cNvSpPr>
          <p:nvPr>
            <p:ph type="body" sz="quarter" idx="3"/>
          </p:nvPr>
        </p:nvSpPr>
        <p:spPr>
          <a:xfrm>
            <a:off x="4932363" y="1688679"/>
            <a:ext cx="3429000" cy="827088"/>
          </a:xfrm>
        </p:spPr>
        <p:txBody>
          <a:bodyPr anchor="ctr" anchorCtr="0">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32363"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7" name="Date Placeholder 6"/>
          <p:cNvSpPr>
            <a:spLocks noGrp="1"/>
          </p:cNvSpPr>
          <p:nvPr>
            <p:ph type="dt" sz="half" idx="10"/>
          </p:nvPr>
        </p:nvSpPr>
        <p:spPr/>
        <p:txBody>
          <a:bodyPr/>
          <a:lstStyle/>
          <a:p>
            <a:fld id="{E90C4CEC-16D5-4229-B4DE-FDE9B679D7E2}" type="datetimeFigureOut">
              <a:rPr lang="en-US" smtClean="0"/>
              <a:t>12/11/13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E90C4CEC-16D5-4229-B4DE-FDE9B679D7E2}" type="datetimeFigureOut">
              <a:rPr lang="en-US" smtClean="0"/>
              <a:t>12/11/13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Interior-Overlay.pn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E90C4CEC-16D5-4229-B4DE-FDE9B679D7E2}" type="datetimeFigureOut">
              <a:rPr lang="en-US" smtClean="0"/>
              <a:t>12/11/13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4729" y="381000"/>
            <a:ext cx="3429000" cy="1649506"/>
          </a:xfrm>
        </p:spPr>
        <p:txBody>
          <a:bodyPr anchor="b"/>
          <a:lstStyle>
            <a:lvl1pPr algn="ctr">
              <a:lnSpc>
                <a:spcPct val="100000"/>
              </a:lnSpc>
              <a:defRPr sz="3600" b="1"/>
            </a:lvl1pPr>
          </a:lstStyle>
          <a:p>
            <a:r>
              <a:rPr lang="en-US" smtClean="0"/>
              <a:t>Click to edit Master title style</a:t>
            </a:r>
            <a:endParaRPr/>
          </a:p>
        </p:txBody>
      </p:sp>
      <p:sp>
        <p:nvSpPr>
          <p:cNvPr id="3" name="Content Placeholder 2"/>
          <p:cNvSpPr>
            <a:spLocks noGrp="1"/>
          </p:cNvSpPr>
          <p:nvPr>
            <p:ph idx="1"/>
          </p:nvPr>
        </p:nvSpPr>
        <p:spPr>
          <a:xfrm>
            <a:off x="4930588" y="381000"/>
            <a:ext cx="3429000" cy="574516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Text Placeholder 3"/>
          <p:cNvSpPr>
            <a:spLocks noGrp="1"/>
          </p:cNvSpPr>
          <p:nvPr>
            <p:ph type="body" sz="half" idx="2"/>
          </p:nvPr>
        </p:nvSpPr>
        <p:spPr>
          <a:xfrm>
            <a:off x="1084729" y="2057401"/>
            <a:ext cx="3429000" cy="36576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E90C4CEC-16D5-4229-B4DE-FDE9B679D7E2}" type="datetimeFigureOut">
              <a:rPr lang="en-US" smtClean="0"/>
              <a:t>12/11/13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932363" y="739588"/>
            <a:ext cx="3429000" cy="1290380"/>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n-US" dirty="0" smtClean="0"/>
              <a:t>Click to edit Master title style</a:t>
            </a:r>
            <a:endParaRPr dirty="0"/>
          </a:p>
        </p:txBody>
      </p:sp>
      <p:sp>
        <p:nvSpPr>
          <p:cNvPr id="3" name="Picture Placeholder 2"/>
          <p:cNvSpPr>
            <a:spLocks noGrp="1"/>
          </p:cNvSpPr>
          <p:nvPr>
            <p:ph type="pic" idx="1"/>
          </p:nvPr>
        </p:nvSpPr>
        <p:spPr>
          <a:xfrm>
            <a:off x="1088136" y="779929"/>
            <a:ext cx="3429000" cy="4935071"/>
          </a:xfrm>
          <a:ln w="76200" cmpd="dbl">
            <a:solidFill>
              <a:schemeClr val="tx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932363" y="2057400"/>
            <a:ext cx="3429000" cy="3657600"/>
          </a:xfrm>
        </p:spPr>
        <p:txBody>
          <a:bodyPr vert="horz" lIns="91440" tIns="45720" rIns="91440" bIns="45720" rtlCol="0">
            <a:normAutofit/>
          </a:bodyPr>
          <a:lstStyle>
            <a:lvl1pPr marL="0" indent="0" algn="ctr">
              <a:spcBef>
                <a:spcPts val="60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 typeface="Wingdings" pitchFamily="2" charset="2"/>
              <a:buNone/>
            </a:pPr>
            <a:r>
              <a:rPr lang="en-US" dirty="0" smtClean="0"/>
              <a:t>Click to edit Master text styles</a:t>
            </a:r>
          </a:p>
        </p:txBody>
      </p:sp>
      <p:sp>
        <p:nvSpPr>
          <p:cNvPr id="5" name="Date Placeholder 4"/>
          <p:cNvSpPr>
            <a:spLocks noGrp="1"/>
          </p:cNvSpPr>
          <p:nvPr>
            <p:ph type="dt" sz="half" idx="10"/>
          </p:nvPr>
        </p:nvSpPr>
        <p:spPr/>
        <p:txBody>
          <a:bodyPr/>
          <a:lstStyle/>
          <a:p>
            <a:fld id="{E90C4CEC-16D5-4229-B4DE-FDE9B679D7E2}" type="datetimeFigureOut">
              <a:rPr lang="en-US" smtClean="0"/>
              <a:t>12/11/13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89024" y="274637"/>
            <a:ext cx="7272339" cy="1339009"/>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1089024" y="1801906"/>
            <a:ext cx="7272339" cy="432425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2"/>
          </p:nvPr>
        </p:nvSpPr>
        <p:spPr>
          <a:xfrm>
            <a:off x="6302187" y="6356350"/>
            <a:ext cx="2429435" cy="365125"/>
          </a:xfrm>
          <a:prstGeom prst="rect">
            <a:avLst/>
          </a:prstGeom>
        </p:spPr>
        <p:txBody>
          <a:bodyPr vert="horz" lIns="91440" tIns="45720" rIns="91440" bIns="45720" rtlCol="0" anchor="ctr"/>
          <a:lstStyle>
            <a:lvl1pPr algn="r">
              <a:defRPr sz="1200" b="1">
                <a:solidFill>
                  <a:schemeClr val="tx1">
                    <a:lumMod val="50000"/>
                    <a:lumOff val="50000"/>
                  </a:schemeClr>
                </a:solidFill>
              </a:defRPr>
            </a:lvl1pPr>
          </a:lstStyle>
          <a:p>
            <a:fld id="{E90C4CEC-16D5-4229-B4DE-FDE9B679D7E2}" type="datetimeFigureOut">
              <a:rPr lang="en-US" smtClean="0"/>
              <a:t>12/11/13</a:t>
            </a:fld>
            <a:endParaRPr lang="en-US"/>
          </a:p>
        </p:txBody>
      </p:sp>
      <p:sp>
        <p:nvSpPr>
          <p:cNvPr id="5" name="Footer Placeholder 4"/>
          <p:cNvSpPr>
            <a:spLocks noGrp="1"/>
          </p:cNvSpPr>
          <p:nvPr>
            <p:ph type="ftr" sz="quarter" idx="3"/>
          </p:nvPr>
        </p:nvSpPr>
        <p:spPr>
          <a:xfrm>
            <a:off x="685800" y="6356350"/>
            <a:ext cx="2743200" cy="365125"/>
          </a:xfrm>
          <a:prstGeom prst="rect">
            <a:avLst/>
          </a:prstGeom>
        </p:spPr>
        <p:txBody>
          <a:bodyPr vert="horz" lIns="91440" tIns="45720" rIns="91440" bIns="45720" rtlCol="0" anchor="ctr"/>
          <a:lstStyle>
            <a:lvl1pPr algn="l">
              <a:defRPr sz="12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420393" y="6356350"/>
            <a:ext cx="6096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5DBAE4E6-4D12-4A48-9B6B-6FA0B79BEE9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lnSpc>
          <a:spcPts val="5200"/>
        </a:lnSpc>
        <a:spcBef>
          <a:spcPct val="0"/>
        </a:spcBef>
        <a:buNone/>
        <a:defRPr sz="4800" b="1" kern="1200">
          <a:solidFill>
            <a:schemeClr val="tx1">
              <a:lumMod val="75000"/>
              <a:lumOff val="25000"/>
            </a:schemeClr>
          </a:solidFill>
          <a:latin typeface="+mj-lt"/>
          <a:ea typeface="+mj-ea"/>
          <a:cs typeface="+mj-cs"/>
        </a:defRPr>
      </a:lvl1pPr>
    </p:titleStyle>
    <p:bodyStyle>
      <a:lvl1pPr marL="282575" indent="-282575" algn="l" defTabSz="914400" rtl="0" eaLnBrk="1" latinLnBrk="0" hangingPunct="1">
        <a:spcBef>
          <a:spcPts val="2000"/>
        </a:spcBef>
        <a:buFont typeface="Wingdings" pitchFamily="2" charset="2"/>
        <a:buChar char=""/>
        <a:defRPr sz="2400" kern="1200">
          <a:solidFill>
            <a:schemeClr val="tx1">
              <a:lumMod val="75000"/>
              <a:lumOff val="25000"/>
            </a:schemeClr>
          </a:solidFill>
          <a:latin typeface="+mn-lt"/>
          <a:ea typeface="+mn-ea"/>
          <a:cs typeface="+mn-cs"/>
        </a:defRPr>
      </a:lvl1pPr>
      <a:lvl2pPr marL="577850" indent="-295275" algn="l" defTabSz="914400" rtl="0" eaLnBrk="1" latinLnBrk="0" hangingPunct="1">
        <a:spcBef>
          <a:spcPts val="600"/>
        </a:spcBef>
        <a:buFont typeface="Wingdings" pitchFamily="2" charset="2"/>
        <a:buChar char=""/>
        <a:defRPr sz="2200" kern="1200">
          <a:solidFill>
            <a:schemeClr val="tx1">
              <a:lumMod val="75000"/>
              <a:lumOff val="25000"/>
            </a:schemeClr>
          </a:solidFill>
          <a:latin typeface="+mn-lt"/>
          <a:ea typeface="+mn-ea"/>
          <a:cs typeface="+mn-cs"/>
        </a:defRPr>
      </a:lvl2pPr>
      <a:lvl3pPr marL="860425" indent="-282575" algn="l" defTabSz="914400" rtl="0" eaLnBrk="1" latinLnBrk="0" hangingPunct="1">
        <a:spcBef>
          <a:spcPts val="600"/>
        </a:spcBef>
        <a:buFont typeface="Wingdings" pitchFamily="2" charset="2"/>
        <a:buChar char=""/>
        <a:defRPr sz="2000" kern="1200">
          <a:solidFill>
            <a:schemeClr val="tx1">
              <a:lumMod val="75000"/>
              <a:lumOff val="25000"/>
            </a:schemeClr>
          </a:solidFill>
          <a:latin typeface="+mn-lt"/>
          <a:ea typeface="+mn-ea"/>
          <a:cs typeface="+mn-cs"/>
        </a:defRPr>
      </a:lvl3pPr>
      <a:lvl4pPr marL="1143000"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4pPr>
      <a:lvl5pPr marL="1425575"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5pPr>
      <a:lvl6pPr marL="1711325"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2000250"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2290763"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571750" indent="-288925" algn="l" defTabSz="914400" rtl="0" eaLnBrk="1" latinLnBrk="0" hangingPunct="1">
        <a:spcBef>
          <a:spcPct val="20000"/>
        </a:spcBef>
        <a:buFont typeface="Wingdings" pitchFamily="2"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media/image19.jpg"/><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 Id="rId3" Type="http://schemas.openxmlformats.org/officeDocument/2006/relationships/image" Target="../media/image2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8.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664233"/>
            <a:ext cx="7086600" cy="1847850"/>
          </a:xfrm>
        </p:spPr>
        <p:txBody>
          <a:bodyPr/>
          <a:lstStyle/>
          <a:p>
            <a:r>
              <a:rPr lang="en-US" sz="4800" dirty="0" smtClean="0">
                <a:latin typeface="Abadi MT Condensed Light"/>
                <a:cs typeface="Abadi MT Condensed Light"/>
              </a:rPr>
              <a:t>What can I do to help </a:t>
            </a:r>
            <a:br>
              <a:rPr lang="en-US" sz="4800" dirty="0" smtClean="0">
                <a:latin typeface="Abadi MT Condensed Light"/>
                <a:cs typeface="Abadi MT Condensed Light"/>
              </a:rPr>
            </a:br>
            <a:r>
              <a:rPr lang="en-US" sz="4800" dirty="0" smtClean="0">
                <a:latin typeface="Abadi MT Condensed Light"/>
                <a:cs typeface="Abadi MT Condensed Light"/>
              </a:rPr>
              <a:t>new members of the church </a:t>
            </a:r>
            <a:br>
              <a:rPr lang="en-US" sz="4800" dirty="0" smtClean="0">
                <a:latin typeface="Abadi MT Condensed Light"/>
                <a:cs typeface="Abadi MT Condensed Light"/>
              </a:rPr>
            </a:br>
            <a:r>
              <a:rPr lang="en-US" sz="4800" dirty="0" smtClean="0">
                <a:latin typeface="Abadi MT Condensed Light"/>
                <a:cs typeface="Abadi MT Condensed Light"/>
              </a:rPr>
              <a:t>&amp; my less active friends?</a:t>
            </a:r>
            <a:endParaRPr lang="en-US" sz="4800" dirty="0">
              <a:latin typeface="Abadi MT Condensed Light"/>
              <a:cs typeface="Abadi MT Condensed Light"/>
            </a:endParaRPr>
          </a:p>
        </p:txBody>
      </p:sp>
      <p:pic>
        <p:nvPicPr>
          <p:cNvPr id="4" name="Picture 3" descr="youth-membermissionar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8877" y="2827265"/>
            <a:ext cx="5770436" cy="34543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6299420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dirty="0" smtClean="0"/>
              <a:t>When you are converted…strengthen they brethren…But how?</a:t>
            </a:r>
            <a:endParaRPr lang="en-US" sz="3500" dirty="0"/>
          </a:p>
        </p:txBody>
      </p:sp>
      <p:sp>
        <p:nvSpPr>
          <p:cNvPr id="3" name="Content Placeholder 2"/>
          <p:cNvSpPr>
            <a:spLocks noGrp="1"/>
          </p:cNvSpPr>
          <p:nvPr>
            <p:ph idx="1"/>
          </p:nvPr>
        </p:nvSpPr>
        <p:spPr/>
        <p:txBody>
          <a:bodyPr>
            <a:normAutofit/>
          </a:bodyPr>
          <a:lstStyle/>
          <a:p>
            <a:r>
              <a:rPr lang="en-US" sz="2800" dirty="0" smtClean="0"/>
              <a:t>D&amp;C 108:7, Therefore</a:t>
            </a:r>
            <a:r>
              <a:rPr lang="en-US" sz="2800" dirty="0"/>
              <a:t>, </a:t>
            </a:r>
            <a:r>
              <a:rPr lang="en-US" sz="2800" dirty="0" smtClean="0"/>
              <a:t>strengthen </a:t>
            </a:r>
            <a:r>
              <a:rPr lang="en-US" sz="2800" dirty="0"/>
              <a:t>your brethren in all your </a:t>
            </a:r>
            <a:r>
              <a:rPr lang="en-US" sz="3000" b="1" dirty="0"/>
              <a:t>conversation</a:t>
            </a:r>
            <a:r>
              <a:rPr lang="en-US" sz="2800" dirty="0"/>
              <a:t>, in all your </a:t>
            </a:r>
            <a:r>
              <a:rPr lang="en-US" sz="3000" b="1" dirty="0"/>
              <a:t>prayers</a:t>
            </a:r>
            <a:r>
              <a:rPr lang="en-US" sz="2800" dirty="0"/>
              <a:t>, in all your exhortations, and in </a:t>
            </a:r>
            <a:r>
              <a:rPr lang="en-US" sz="3000" b="1" dirty="0"/>
              <a:t>all your doings</a:t>
            </a:r>
            <a:r>
              <a:rPr lang="en-US" sz="3000" dirty="0" smtClean="0"/>
              <a:t>.</a:t>
            </a:r>
          </a:p>
          <a:p>
            <a:r>
              <a:rPr lang="en-US" sz="2800" dirty="0" smtClean="0">
                <a:solidFill>
                  <a:schemeClr val="bg2">
                    <a:lumMod val="50000"/>
                  </a:schemeClr>
                </a:solidFill>
              </a:rPr>
              <a:t>Have you ever prayed for your friends?  How might that help them?</a:t>
            </a:r>
          </a:p>
          <a:p>
            <a:r>
              <a:rPr lang="en-US" sz="2800" dirty="0" smtClean="0">
                <a:solidFill>
                  <a:schemeClr val="bg2">
                    <a:lumMod val="50000"/>
                  </a:schemeClr>
                </a:solidFill>
              </a:rPr>
              <a:t>Do your conversations and actions strengthen your friends?</a:t>
            </a:r>
          </a:p>
        </p:txBody>
      </p:sp>
    </p:spTree>
    <p:extLst>
      <p:ext uri="{BB962C8B-B14F-4D97-AF65-F5344CB8AC3E}">
        <p14:creationId xmlns:p14="http://schemas.microsoft.com/office/powerpoint/2010/main" val="4618497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say &amp; do…sticks!</a:t>
            </a:r>
            <a:endParaRPr lang="en-US" dirty="0"/>
          </a:p>
        </p:txBody>
      </p:sp>
      <p:sp>
        <p:nvSpPr>
          <p:cNvPr id="3" name="Content Placeholder 2"/>
          <p:cNvSpPr>
            <a:spLocks noGrp="1"/>
          </p:cNvSpPr>
          <p:nvPr>
            <p:ph idx="1"/>
          </p:nvPr>
        </p:nvSpPr>
        <p:spPr>
          <a:xfrm>
            <a:off x="1089024" y="1408185"/>
            <a:ext cx="7272339" cy="533218"/>
          </a:xfrm>
        </p:spPr>
        <p:txBody>
          <a:bodyPr/>
          <a:lstStyle/>
          <a:p>
            <a:pPr algn="ctr"/>
            <a:r>
              <a:rPr lang="en-US" dirty="0" smtClean="0"/>
              <a:t>Post-it Note Activity</a:t>
            </a:r>
            <a:endParaRPr lang="en-US" dirty="0"/>
          </a:p>
        </p:txBody>
      </p:sp>
      <p:pic>
        <p:nvPicPr>
          <p:cNvPr id="4" name="Picture 3" descr="PostItNot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6464" y="2095027"/>
            <a:ext cx="6350000" cy="42291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6769327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82292" y="2305559"/>
            <a:ext cx="7272339" cy="3477875"/>
          </a:xfrm>
          <a:prstGeom prst="rect">
            <a:avLst/>
          </a:prstGeom>
          <a:noFill/>
        </p:spPr>
        <p:txBody>
          <a:bodyPr wrap="square" rtlCol="0">
            <a:spAutoFit/>
          </a:bodyPr>
          <a:lstStyle/>
          <a:p>
            <a:r>
              <a:rPr lang="en-US" sz="2400" i="1" dirty="0" smtClean="0">
                <a:solidFill>
                  <a:srgbClr val="567267"/>
                </a:solidFill>
              </a:rPr>
              <a:t>President </a:t>
            </a:r>
            <a:r>
              <a:rPr lang="en-US" sz="2400" i="1" dirty="0" err="1" smtClean="0">
                <a:solidFill>
                  <a:srgbClr val="567267"/>
                </a:solidFill>
              </a:rPr>
              <a:t>Eyring</a:t>
            </a:r>
            <a:r>
              <a:rPr lang="en-US" sz="2400" i="1" dirty="0" smtClean="0">
                <a:solidFill>
                  <a:srgbClr val="567267"/>
                </a:solidFill>
              </a:rPr>
              <a:t> said:  “All </a:t>
            </a:r>
            <a:r>
              <a:rPr lang="en-US" sz="2400" i="1" dirty="0">
                <a:solidFill>
                  <a:srgbClr val="567267"/>
                </a:solidFill>
              </a:rPr>
              <a:t>of us will be tested. And all of us need true friends to </a:t>
            </a:r>
            <a:r>
              <a:rPr lang="en-US" sz="2400" b="1" i="1" dirty="0">
                <a:solidFill>
                  <a:srgbClr val="567267"/>
                </a:solidFill>
              </a:rPr>
              <a:t>love</a:t>
            </a:r>
            <a:r>
              <a:rPr lang="en-US" sz="2400" i="1" dirty="0">
                <a:solidFill>
                  <a:srgbClr val="567267"/>
                </a:solidFill>
              </a:rPr>
              <a:t> us, to </a:t>
            </a:r>
            <a:r>
              <a:rPr lang="en-US" sz="2400" b="1" i="1" dirty="0">
                <a:solidFill>
                  <a:srgbClr val="567267"/>
                </a:solidFill>
              </a:rPr>
              <a:t>listen</a:t>
            </a:r>
            <a:r>
              <a:rPr lang="en-US" sz="2400" i="1" dirty="0">
                <a:solidFill>
                  <a:srgbClr val="567267"/>
                </a:solidFill>
              </a:rPr>
              <a:t> to us, to </a:t>
            </a:r>
            <a:r>
              <a:rPr lang="en-US" sz="2400" b="1" i="1" dirty="0">
                <a:solidFill>
                  <a:srgbClr val="567267"/>
                </a:solidFill>
              </a:rPr>
              <a:t>show us the way</a:t>
            </a:r>
            <a:r>
              <a:rPr lang="en-US" sz="2400" i="1" dirty="0">
                <a:solidFill>
                  <a:srgbClr val="567267"/>
                </a:solidFill>
              </a:rPr>
              <a:t>, and to </a:t>
            </a:r>
            <a:r>
              <a:rPr lang="en-US" sz="2400" b="1" i="1" dirty="0">
                <a:solidFill>
                  <a:srgbClr val="567267"/>
                </a:solidFill>
              </a:rPr>
              <a:t>testify of truth to </a:t>
            </a:r>
            <a:r>
              <a:rPr lang="en-US" sz="2400" b="1" i="1" dirty="0" smtClean="0">
                <a:solidFill>
                  <a:srgbClr val="567267"/>
                </a:solidFill>
              </a:rPr>
              <a:t>us.” </a:t>
            </a:r>
            <a:br>
              <a:rPr lang="en-US" sz="2400" b="1" i="1" dirty="0" smtClean="0">
                <a:solidFill>
                  <a:srgbClr val="567267"/>
                </a:solidFill>
              </a:rPr>
            </a:br>
            <a:r>
              <a:rPr lang="en-US" sz="2400" b="1" i="1" dirty="0" smtClean="0">
                <a:solidFill>
                  <a:srgbClr val="567267"/>
                </a:solidFill>
              </a:rPr>
              <a:t/>
            </a:r>
            <a:br>
              <a:rPr lang="en-US" sz="2400" b="1" i="1" dirty="0" smtClean="0">
                <a:solidFill>
                  <a:srgbClr val="567267"/>
                </a:solidFill>
              </a:rPr>
            </a:br>
            <a:r>
              <a:rPr lang="en-US" sz="2400" dirty="0" smtClean="0">
                <a:solidFill>
                  <a:srgbClr val="567267"/>
                </a:solidFill>
              </a:rPr>
              <a:t>These </a:t>
            </a:r>
            <a:r>
              <a:rPr lang="en-US" sz="2400" dirty="0">
                <a:solidFill>
                  <a:srgbClr val="567267"/>
                </a:solidFill>
              </a:rPr>
              <a:t>words of President Hinckley energize me: </a:t>
            </a:r>
            <a:r>
              <a:rPr lang="en-US" sz="2400" i="1" dirty="0">
                <a:solidFill>
                  <a:srgbClr val="567267"/>
                </a:solidFill>
              </a:rPr>
              <a:t>“I hope, I pray, I plead with you, every one of you, to </a:t>
            </a:r>
            <a:r>
              <a:rPr lang="en-US" sz="2400" b="1" i="1" dirty="0">
                <a:solidFill>
                  <a:srgbClr val="567267"/>
                </a:solidFill>
              </a:rPr>
              <a:t>embrace</a:t>
            </a:r>
            <a:r>
              <a:rPr lang="en-US" sz="2400" i="1" dirty="0">
                <a:solidFill>
                  <a:srgbClr val="567267"/>
                </a:solidFill>
              </a:rPr>
              <a:t> every new member of the Church. </a:t>
            </a:r>
            <a:r>
              <a:rPr lang="en-US" sz="2400" b="1" i="1" dirty="0">
                <a:solidFill>
                  <a:srgbClr val="567267"/>
                </a:solidFill>
              </a:rPr>
              <a:t>Make a friend </a:t>
            </a:r>
            <a:r>
              <a:rPr lang="en-US" sz="2400" i="1" dirty="0">
                <a:solidFill>
                  <a:srgbClr val="567267"/>
                </a:solidFill>
              </a:rPr>
              <a:t>of him or her. </a:t>
            </a:r>
            <a:r>
              <a:rPr lang="en-US" sz="2400" b="1" i="1" dirty="0">
                <a:solidFill>
                  <a:srgbClr val="567267"/>
                </a:solidFill>
              </a:rPr>
              <a:t>Hold onto them</a:t>
            </a:r>
            <a:r>
              <a:rPr lang="en-US" sz="2400" i="1" dirty="0">
                <a:solidFill>
                  <a:srgbClr val="567267"/>
                </a:solidFill>
              </a:rPr>
              <a:t>.”</a:t>
            </a:r>
            <a:r>
              <a:rPr lang="en-US" sz="2400" i="1" baseline="30000" dirty="0">
                <a:solidFill>
                  <a:srgbClr val="567267"/>
                </a:solidFill>
              </a:rPr>
              <a:t> </a:t>
            </a:r>
            <a:endParaRPr lang="en-US" sz="2400" i="1" dirty="0">
              <a:solidFill>
                <a:srgbClr val="567267"/>
              </a:solidFill>
            </a:endParaRPr>
          </a:p>
          <a:p>
            <a:endParaRPr lang="en-US" sz="2800" b="1" i="1" dirty="0"/>
          </a:p>
        </p:txBody>
      </p:sp>
      <p:sp>
        <p:nvSpPr>
          <p:cNvPr id="6" name="Heart 5"/>
          <p:cNvSpPr/>
          <p:nvPr/>
        </p:nvSpPr>
        <p:spPr>
          <a:xfrm>
            <a:off x="6656612" y="3164206"/>
            <a:ext cx="508114" cy="535732"/>
          </a:xfrm>
          <a:prstGeom prst="heart">
            <a:avLst/>
          </a:prstGeom>
          <a:ln/>
        </p:spPr>
        <p:style>
          <a:lnRef idx="1">
            <a:schemeClr val="accent4"/>
          </a:lnRef>
          <a:fillRef idx="3">
            <a:schemeClr val="accent4"/>
          </a:fillRef>
          <a:effectRef idx="2">
            <a:schemeClr val="accent4"/>
          </a:effectRef>
          <a:fontRef idx="minor">
            <a:schemeClr val="lt1"/>
          </a:fontRef>
        </p:style>
        <p:txBody>
          <a:bodyPr/>
          <a:lstStyle/>
          <a:p>
            <a:endParaRPr lang="en-US"/>
          </a:p>
        </p:txBody>
      </p:sp>
      <p:sp>
        <p:nvSpPr>
          <p:cNvPr id="2" name="Title 1"/>
          <p:cNvSpPr>
            <a:spLocks noGrp="1"/>
          </p:cNvSpPr>
          <p:nvPr>
            <p:ph type="title"/>
          </p:nvPr>
        </p:nvSpPr>
        <p:spPr>
          <a:xfrm>
            <a:off x="690244" y="495529"/>
            <a:ext cx="8117262" cy="857433"/>
          </a:xfrm>
        </p:spPr>
        <p:txBody>
          <a:bodyPr/>
          <a:lstStyle/>
          <a:p>
            <a:r>
              <a:rPr lang="en-US" sz="4000" dirty="0"/>
              <a:t>“What we say and do…Sticks!”</a:t>
            </a:r>
            <a:br>
              <a:rPr lang="en-US" sz="4000" dirty="0"/>
            </a:br>
            <a:endParaRPr lang="en-US" sz="4000" dirty="0"/>
          </a:p>
        </p:txBody>
      </p:sp>
      <p:sp>
        <p:nvSpPr>
          <p:cNvPr id="3" name="Content Placeholder 2"/>
          <p:cNvSpPr>
            <a:spLocks noGrp="1"/>
          </p:cNvSpPr>
          <p:nvPr>
            <p:ph idx="1"/>
          </p:nvPr>
        </p:nvSpPr>
        <p:spPr>
          <a:xfrm>
            <a:off x="1089024" y="959757"/>
            <a:ext cx="7272339" cy="1345802"/>
          </a:xfrm>
        </p:spPr>
        <p:txBody>
          <a:bodyPr/>
          <a:lstStyle/>
          <a:p>
            <a:r>
              <a:rPr lang="en-US" dirty="0" smtClean="0"/>
              <a:t>We have a strong influence on our friends and new members of the Church.  We need to be aware of the impression we are making!  </a:t>
            </a:r>
          </a:p>
          <a:p>
            <a:endParaRPr lang="en-US" dirty="0"/>
          </a:p>
        </p:txBody>
      </p:sp>
      <p:sp>
        <p:nvSpPr>
          <p:cNvPr id="8" name="Heart 7"/>
          <p:cNvSpPr/>
          <p:nvPr/>
        </p:nvSpPr>
        <p:spPr>
          <a:xfrm>
            <a:off x="6300898" y="5014711"/>
            <a:ext cx="508114" cy="535732"/>
          </a:xfrm>
          <a:prstGeom prst="heart">
            <a:avLst/>
          </a:prstGeom>
          <a:ln/>
        </p:spPr>
        <p:style>
          <a:lnRef idx="1">
            <a:schemeClr val="accent4"/>
          </a:lnRef>
          <a:fillRef idx="3">
            <a:schemeClr val="accent4"/>
          </a:fillRef>
          <a:effectRef idx="2">
            <a:schemeClr val="accent4"/>
          </a:effectRef>
          <a:fontRef idx="minor">
            <a:schemeClr val="lt1"/>
          </a:fontRef>
        </p:style>
        <p:txBody>
          <a:bodyPr/>
          <a:lstStyle/>
          <a:p>
            <a:endParaRPr lang="en-US"/>
          </a:p>
        </p:txBody>
      </p:sp>
    </p:spTree>
    <p:extLst>
      <p:ext uri="{BB962C8B-B14F-4D97-AF65-F5344CB8AC3E}">
        <p14:creationId xmlns:p14="http://schemas.microsoft.com/office/powerpoint/2010/main" val="260086194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4194" y="274637"/>
            <a:ext cx="6677169" cy="871239"/>
          </a:xfrm>
        </p:spPr>
        <p:txBody>
          <a:bodyPr/>
          <a:lstStyle/>
          <a:p>
            <a:r>
              <a:rPr lang="en-US" sz="4000" dirty="0" smtClean="0"/>
              <a:t>Embrace and hold onto them!</a:t>
            </a:r>
            <a:endParaRPr lang="en-US" sz="4000" dirty="0"/>
          </a:p>
        </p:txBody>
      </p:sp>
      <p:pic>
        <p:nvPicPr>
          <p:cNvPr id="4" name="Picture 3" descr="young-women-temple-square-625575-galler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5812" y="1567208"/>
            <a:ext cx="5266797" cy="3505910"/>
          </a:xfrm>
          <a:prstGeom prst="rect">
            <a:avLst/>
          </a:prstGeom>
          <a:ln>
            <a:noFill/>
          </a:ln>
          <a:effectLst>
            <a:softEdge rad="112500"/>
          </a:effectLst>
        </p:spPr>
      </p:pic>
      <p:sp>
        <p:nvSpPr>
          <p:cNvPr id="3" name="Content Placeholder 2"/>
          <p:cNvSpPr>
            <a:spLocks noGrp="1"/>
          </p:cNvSpPr>
          <p:nvPr>
            <p:ph idx="1"/>
          </p:nvPr>
        </p:nvSpPr>
        <p:spPr>
          <a:xfrm>
            <a:off x="523026" y="1166842"/>
            <a:ext cx="3300923" cy="4324257"/>
          </a:xfrm>
        </p:spPr>
        <p:txBody>
          <a:bodyPr>
            <a:normAutofit lnSpcReduction="10000"/>
          </a:bodyPr>
          <a:lstStyle/>
          <a:p>
            <a:r>
              <a:rPr lang="en-US" b="1" dirty="0" smtClean="0"/>
              <a:t>Love</a:t>
            </a:r>
          </a:p>
          <a:p>
            <a:r>
              <a:rPr lang="en-US" b="1" dirty="0" smtClean="0"/>
              <a:t>Listen</a:t>
            </a:r>
          </a:p>
          <a:p>
            <a:r>
              <a:rPr lang="en-US" b="1" dirty="0" smtClean="0"/>
              <a:t>Show them the way</a:t>
            </a:r>
          </a:p>
          <a:p>
            <a:r>
              <a:rPr lang="en-US" b="1" dirty="0" smtClean="0"/>
              <a:t>Testify of truth </a:t>
            </a:r>
            <a:br>
              <a:rPr lang="en-US" b="1" dirty="0" smtClean="0"/>
            </a:br>
            <a:r>
              <a:rPr lang="en-US" b="1" dirty="0" smtClean="0"/>
              <a:t>(in word and actions)</a:t>
            </a:r>
          </a:p>
          <a:p>
            <a:r>
              <a:rPr lang="en-US" b="1" dirty="0" smtClean="0"/>
              <a:t>Embrace them</a:t>
            </a:r>
          </a:p>
          <a:p>
            <a:r>
              <a:rPr lang="en-US" b="1" dirty="0" smtClean="0"/>
              <a:t>Be a TRUE friend</a:t>
            </a:r>
          </a:p>
          <a:p>
            <a:r>
              <a:rPr lang="en-US" b="1" dirty="0" smtClean="0"/>
              <a:t>Hold onto them!</a:t>
            </a:r>
            <a:endParaRPr lang="en-US" b="1" dirty="0"/>
          </a:p>
        </p:txBody>
      </p:sp>
      <p:sp>
        <p:nvSpPr>
          <p:cNvPr id="5" name="Heart 4"/>
          <p:cNvSpPr/>
          <p:nvPr/>
        </p:nvSpPr>
        <p:spPr>
          <a:xfrm>
            <a:off x="1176080" y="498610"/>
            <a:ext cx="508114" cy="535732"/>
          </a:xfrm>
          <a:prstGeom prst="heart">
            <a:avLst/>
          </a:prstGeom>
          <a:ln/>
        </p:spPr>
        <p:style>
          <a:lnRef idx="1">
            <a:schemeClr val="accent4"/>
          </a:lnRef>
          <a:fillRef idx="3">
            <a:schemeClr val="accent4"/>
          </a:fillRef>
          <a:effectRef idx="2">
            <a:schemeClr val="accent4"/>
          </a:effectRef>
          <a:fontRef idx="minor">
            <a:schemeClr val="lt1"/>
          </a:fontRef>
        </p:style>
        <p:txBody>
          <a:bodyPr/>
          <a:lstStyle/>
          <a:p>
            <a:endParaRPr lang="en-US"/>
          </a:p>
        </p:txBody>
      </p:sp>
    </p:spTree>
    <p:extLst>
      <p:ext uri="{BB962C8B-B14F-4D97-AF65-F5344CB8AC3E}">
        <p14:creationId xmlns:p14="http://schemas.microsoft.com/office/powerpoint/2010/main" val="322900318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a:t>
            </a:r>
            <a:endParaRPr lang="en-US" dirty="0"/>
          </a:p>
        </p:txBody>
      </p:sp>
      <p:sp>
        <p:nvSpPr>
          <p:cNvPr id="3" name="Content Placeholder 2"/>
          <p:cNvSpPr>
            <a:spLocks noGrp="1"/>
          </p:cNvSpPr>
          <p:nvPr>
            <p:ph idx="1"/>
          </p:nvPr>
        </p:nvSpPr>
        <p:spPr>
          <a:xfrm>
            <a:off x="1089024" y="1801907"/>
            <a:ext cx="7272339" cy="1014464"/>
          </a:xfrm>
        </p:spPr>
        <p:txBody>
          <a:bodyPr>
            <a:normAutofit/>
          </a:bodyPr>
          <a:lstStyle/>
          <a:p>
            <a:pPr marL="0" indent="0" algn="ctr">
              <a:buNone/>
            </a:pPr>
            <a:r>
              <a:rPr lang="en-US" sz="3200" dirty="0" smtClean="0"/>
              <a:t>The Faith of Youth:  The Ennis Family</a:t>
            </a:r>
            <a:endParaRPr lang="en-US" sz="3200" dirty="0"/>
          </a:p>
        </p:txBody>
      </p:sp>
      <p:pic>
        <p:nvPicPr>
          <p:cNvPr id="4" name="Picture 3" descr="faithofyouthvide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6344" y="2609061"/>
            <a:ext cx="6007100" cy="2400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2338939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274637"/>
            <a:ext cx="7272339" cy="898851"/>
          </a:xfrm>
        </p:spPr>
        <p:txBody>
          <a:bodyPr/>
          <a:lstStyle/>
          <a:p>
            <a:r>
              <a:rPr lang="en-US" dirty="0" smtClean="0"/>
              <a:t>Thoughts from the video:</a:t>
            </a:r>
            <a:endParaRPr lang="en-US" dirty="0"/>
          </a:p>
        </p:txBody>
      </p:sp>
      <p:sp>
        <p:nvSpPr>
          <p:cNvPr id="3" name="Content Placeholder 2"/>
          <p:cNvSpPr>
            <a:spLocks noGrp="1"/>
          </p:cNvSpPr>
          <p:nvPr>
            <p:ph idx="1"/>
          </p:nvPr>
        </p:nvSpPr>
        <p:spPr>
          <a:xfrm>
            <a:off x="704048" y="1173488"/>
            <a:ext cx="8075849" cy="5204763"/>
          </a:xfrm>
        </p:spPr>
        <p:txBody>
          <a:bodyPr>
            <a:normAutofit fontScale="92500" lnSpcReduction="10000"/>
          </a:bodyPr>
          <a:lstStyle/>
          <a:p>
            <a:r>
              <a:rPr lang="en-US" dirty="0" smtClean="0"/>
              <a:t>Youth have a tremendous influence on others.</a:t>
            </a:r>
          </a:p>
          <a:p>
            <a:r>
              <a:rPr lang="en-US" dirty="0" smtClean="0"/>
              <a:t>“When someone new moves in, go find out who they are!”</a:t>
            </a:r>
          </a:p>
          <a:p>
            <a:r>
              <a:rPr lang="en-US" dirty="0" smtClean="0"/>
              <a:t>The daughter felt alone so the YW got involved!</a:t>
            </a:r>
          </a:p>
          <a:p>
            <a:r>
              <a:rPr lang="en-US" dirty="0" smtClean="0"/>
              <a:t>They heart attacked her door with positive notes.</a:t>
            </a:r>
          </a:p>
          <a:p>
            <a:r>
              <a:rPr lang="en-US" dirty="0" smtClean="0"/>
              <a:t>It had an immediate impact on her!</a:t>
            </a:r>
          </a:p>
          <a:p>
            <a:r>
              <a:rPr lang="en-US" dirty="0" smtClean="0"/>
              <a:t>They gave her rides to activities and church</a:t>
            </a:r>
          </a:p>
          <a:p>
            <a:r>
              <a:rPr lang="en-US" dirty="0" smtClean="0"/>
              <a:t>They didn’t think about being missionaries…they thought about being a FRIEND!</a:t>
            </a:r>
          </a:p>
          <a:p>
            <a:r>
              <a:rPr lang="en-US" dirty="0" smtClean="0"/>
              <a:t>“We’ve made really good friends through missionary work, just by being who we are.”</a:t>
            </a:r>
          </a:p>
          <a:p>
            <a:endParaRPr lang="en-US" dirty="0"/>
          </a:p>
        </p:txBody>
      </p:sp>
    </p:spTree>
    <p:extLst>
      <p:ext uri="{BB962C8B-B14F-4D97-AF65-F5344CB8AC3E}">
        <p14:creationId xmlns:p14="http://schemas.microsoft.com/office/powerpoint/2010/main" val="267613373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Sugar Beets &amp; </a:t>
            </a:r>
            <a:br>
              <a:rPr lang="en-US" dirty="0" smtClean="0"/>
            </a:br>
            <a:r>
              <a:rPr lang="en-US" dirty="0" smtClean="0"/>
              <a:t>the Worth of Souls</a:t>
            </a:r>
            <a:endParaRPr lang="en-US" dirty="0"/>
          </a:p>
        </p:txBody>
      </p:sp>
      <p:pic>
        <p:nvPicPr>
          <p:cNvPr id="5" name="Picture 4" descr="Sugarbeettruc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316" y="1613646"/>
            <a:ext cx="5550418" cy="31780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Content Placeholder 3" descr="beets1.jpg"/>
          <p:cNvPicPr>
            <a:picLocks noGrp="1" noChangeAspect="1"/>
          </p:cNvPicPr>
          <p:nvPr>
            <p:ph idx="1"/>
          </p:nvPr>
        </p:nvPicPr>
        <p:blipFill>
          <a:blip r:embed="rId3">
            <a:extLst>
              <a:ext uri="{28A0092B-C50C-407E-A947-70E740481C1C}">
                <a14:useLocalDpi xmlns:a14="http://schemas.microsoft.com/office/drawing/2010/main" val="0"/>
              </a:ext>
            </a:extLst>
          </a:blip>
          <a:srcRect t="13170" b="13170"/>
          <a:stretch>
            <a:fillRect/>
          </a:stretch>
        </p:blipFill>
        <p:spPr>
          <a:xfrm>
            <a:off x="3777149" y="3534268"/>
            <a:ext cx="4846506" cy="28818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676439" y="4791708"/>
            <a:ext cx="3100710" cy="1631216"/>
          </a:xfrm>
          <a:prstGeom prst="rect">
            <a:avLst/>
          </a:prstGeom>
          <a:noFill/>
        </p:spPr>
        <p:txBody>
          <a:bodyPr wrap="square" rtlCol="0">
            <a:spAutoFit/>
          </a:bodyPr>
          <a:lstStyle/>
          <a:p>
            <a:r>
              <a:rPr lang="en-US" sz="2000" dirty="0" smtClean="0"/>
              <a:t>The Farmer instructs his helpers. “There’s just </a:t>
            </a:r>
            <a:r>
              <a:rPr lang="en-US" sz="2000" dirty="0"/>
              <a:t>as much sugar in those which have slipped off. Let’s go back and get them!”</a:t>
            </a:r>
            <a:endParaRPr lang="en-US" sz="2000" dirty="0"/>
          </a:p>
        </p:txBody>
      </p:sp>
      <p:pic>
        <p:nvPicPr>
          <p:cNvPr id="7" name="Picture 6" descr="Beet-root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8403" y="1613646"/>
            <a:ext cx="3145252" cy="20984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7753086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Worth of ALL Souls is great in the sight of God!</a:t>
            </a:r>
            <a:endParaRPr lang="en-US" dirty="0"/>
          </a:p>
        </p:txBody>
      </p:sp>
      <p:sp>
        <p:nvSpPr>
          <p:cNvPr id="3" name="Content Placeholder 2"/>
          <p:cNvSpPr>
            <a:spLocks noGrp="1"/>
          </p:cNvSpPr>
          <p:nvPr>
            <p:ph idx="1"/>
          </p:nvPr>
        </p:nvSpPr>
        <p:spPr>
          <a:xfrm>
            <a:off x="1089024" y="1801907"/>
            <a:ext cx="7272339" cy="1621916"/>
          </a:xfrm>
        </p:spPr>
        <p:txBody>
          <a:bodyPr>
            <a:noAutofit/>
          </a:bodyPr>
          <a:lstStyle/>
          <a:p>
            <a:pPr marL="0" indent="0">
              <a:buNone/>
            </a:pPr>
            <a:r>
              <a:rPr lang="en-US" dirty="0"/>
              <a:t>Paraphrasing the farmer’s comments concerning the sugar beets, I say of these souls, precious to our Father and our Master: </a:t>
            </a:r>
            <a:r>
              <a:rPr lang="en-US" sz="2800" b="1" dirty="0"/>
              <a:t>“There’s just as much value in those who have slipped off. Let’s go back and get them!</a:t>
            </a:r>
            <a:r>
              <a:rPr lang="en-US" sz="2800" b="1" dirty="0" smtClean="0"/>
              <a:t>” </a:t>
            </a:r>
            <a:r>
              <a:rPr lang="en-US" dirty="0" smtClean="0"/>
              <a:t>President Monson</a:t>
            </a:r>
            <a:endParaRPr lang="en-US" dirty="0"/>
          </a:p>
        </p:txBody>
      </p:sp>
      <p:sp>
        <p:nvSpPr>
          <p:cNvPr id="4" name="TextBox 3"/>
          <p:cNvSpPr txBox="1"/>
          <p:nvPr/>
        </p:nvSpPr>
        <p:spPr>
          <a:xfrm>
            <a:off x="1242438" y="4086498"/>
            <a:ext cx="7118925" cy="2677656"/>
          </a:xfrm>
          <a:prstGeom prst="rect">
            <a:avLst/>
          </a:prstGeom>
          <a:noFill/>
        </p:spPr>
        <p:txBody>
          <a:bodyPr wrap="square" rtlCol="0">
            <a:spAutoFit/>
          </a:bodyPr>
          <a:lstStyle/>
          <a:p>
            <a:r>
              <a:rPr lang="en-US" sz="2400" dirty="0" smtClean="0"/>
              <a:t>Please Read: </a:t>
            </a:r>
          </a:p>
          <a:p>
            <a:r>
              <a:rPr lang="en-US" sz="2400" dirty="0" smtClean="0"/>
              <a:t>Alma 31:34-35</a:t>
            </a:r>
          </a:p>
          <a:p>
            <a:r>
              <a:rPr lang="en-US" sz="2400" dirty="0" smtClean="0"/>
              <a:t>D&amp;C 18:10-16</a:t>
            </a:r>
            <a:endParaRPr lang="en-US" sz="2400" dirty="0"/>
          </a:p>
          <a:p>
            <a:r>
              <a:rPr lang="en-US" sz="2400" dirty="0" smtClean="0"/>
              <a:t/>
            </a:r>
            <a:br>
              <a:rPr lang="en-US" sz="2400" dirty="0" smtClean="0"/>
            </a:br>
            <a:r>
              <a:rPr lang="en-US" sz="2400" dirty="0" smtClean="0"/>
              <a:t>What </a:t>
            </a:r>
            <a:r>
              <a:rPr lang="en-US" sz="2400" dirty="0"/>
              <a:t>do these scriptures teach about how Heavenly Father feels about </a:t>
            </a:r>
            <a:r>
              <a:rPr lang="en-US" sz="2400" dirty="0" smtClean="0"/>
              <a:t>ALL His </a:t>
            </a:r>
            <a:r>
              <a:rPr lang="en-US" sz="2400" dirty="0"/>
              <a:t>children?</a:t>
            </a:r>
            <a:endParaRPr lang="en-US" sz="2400" dirty="0" smtClean="0"/>
          </a:p>
          <a:p>
            <a:endParaRPr lang="en-US" sz="2400" dirty="0"/>
          </a:p>
        </p:txBody>
      </p:sp>
    </p:spTree>
    <p:extLst>
      <p:ext uri="{BB962C8B-B14F-4D97-AF65-F5344CB8AC3E}">
        <p14:creationId xmlns:p14="http://schemas.microsoft.com/office/powerpoint/2010/main" val="42406436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274638"/>
            <a:ext cx="7272339" cy="954074"/>
          </a:xfrm>
        </p:spPr>
        <p:txBody>
          <a:bodyPr/>
          <a:lstStyle/>
          <a:p>
            <a:r>
              <a:rPr lang="en-US" dirty="0" smtClean="0"/>
              <a:t>You are my hands…</a:t>
            </a:r>
            <a:r>
              <a:rPr lang="en-US" sz="1400" dirty="0" smtClean="0"/>
              <a:t>Pres. </a:t>
            </a:r>
            <a:r>
              <a:rPr lang="en-US" sz="1400" dirty="0" err="1" smtClean="0"/>
              <a:t>Uchtdorf</a:t>
            </a:r>
            <a:endParaRPr lang="en-US" dirty="0"/>
          </a:p>
        </p:txBody>
      </p:sp>
      <p:sp>
        <p:nvSpPr>
          <p:cNvPr id="3" name="Content Placeholder 2"/>
          <p:cNvSpPr>
            <a:spLocks noGrp="1"/>
          </p:cNvSpPr>
          <p:nvPr>
            <p:ph idx="1"/>
          </p:nvPr>
        </p:nvSpPr>
        <p:spPr>
          <a:xfrm>
            <a:off x="1089024" y="1090654"/>
            <a:ext cx="7272339" cy="1560048"/>
          </a:xfrm>
        </p:spPr>
        <p:txBody>
          <a:bodyPr>
            <a:normAutofit fontScale="92500"/>
          </a:bodyPr>
          <a:lstStyle/>
          <a:p>
            <a:pPr marL="0" indent="0">
              <a:buNone/>
            </a:pPr>
            <a:r>
              <a:rPr lang="en-US" sz="2800" dirty="0" smtClean="0"/>
              <a:t>“As </a:t>
            </a:r>
            <a:r>
              <a:rPr lang="en-US" sz="2800" dirty="0"/>
              <a:t>disciples of Jesus Christ, our Master, we are called to support and heal rather than condemn</a:t>
            </a:r>
            <a:r>
              <a:rPr lang="en-US" sz="2800" dirty="0" smtClean="0"/>
              <a:t>.” </a:t>
            </a:r>
            <a:br>
              <a:rPr lang="en-US" sz="2800" dirty="0" smtClean="0"/>
            </a:br>
            <a:endParaRPr lang="en-US" sz="2800" dirty="0" smtClean="0"/>
          </a:p>
        </p:txBody>
      </p:sp>
      <p:pic>
        <p:nvPicPr>
          <p:cNvPr id="5" name="Picture 4" descr="HandlessStatu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7462" y="2857272"/>
            <a:ext cx="4064000" cy="304800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966245" y="2796728"/>
            <a:ext cx="3451217" cy="3108544"/>
          </a:xfrm>
          <a:prstGeom prst="rect">
            <a:avLst/>
          </a:prstGeom>
          <a:noFill/>
        </p:spPr>
        <p:txBody>
          <a:bodyPr wrap="square" rtlCol="0">
            <a:spAutoFit/>
          </a:bodyPr>
          <a:lstStyle/>
          <a:p>
            <a:r>
              <a:rPr lang="en-US" sz="2800" dirty="0"/>
              <a:t>With this in mind, let our hearts and hands be stretched out in compassion toward others, for everyone is walking his or her own difficult path.</a:t>
            </a:r>
            <a:endParaRPr lang="en-US" sz="2800" dirty="0"/>
          </a:p>
        </p:txBody>
      </p:sp>
    </p:spTree>
    <p:extLst>
      <p:ext uri="{BB962C8B-B14F-4D97-AF65-F5344CB8AC3E}">
        <p14:creationId xmlns:p14="http://schemas.microsoft.com/office/powerpoint/2010/main" val="379501728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chtdorfdfapril08_lar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2097" y="274637"/>
            <a:ext cx="2196535" cy="2748819"/>
          </a:xfrm>
          <a:prstGeom prst="rect">
            <a:avLst/>
          </a:prstGeom>
          <a:ln>
            <a:noFill/>
          </a:ln>
          <a:effectLst>
            <a:outerShdw blurRad="292100" dist="139700" dir="2700000" algn="tl" rotWithShape="0">
              <a:srgbClr val="333333">
                <a:alpha val="65000"/>
              </a:srgbClr>
            </a:outerShdw>
          </a:effectLst>
        </p:spPr>
      </p:pic>
      <p:sp>
        <p:nvSpPr>
          <p:cNvPr id="3" name="Content Placeholder 2"/>
          <p:cNvSpPr>
            <a:spLocks noGrp="1"/>
          </p:cNvSpPr>
          <p:nvPr>
            <p:ph idx="1"/>
          </p:nvPr>
        </p:nvSpPr>
        <p:spPr>
          <a:xfrm>
            <a:off x="5088374" y="139044"/>
            <a:ext cx="3815765" cy="6127774"/>
          </a:xfrm>
        </p:spPr>
        <p:txBody>
          <a:bodyPr>
            <a:noAutofit/>
          </a:bodyPr>
          <a:lstStyle/>
          <a:p>
            <a:pPr marL="0" indent="0" algn="ctr">
              <a:buNone/>
            </a:pPr>
            <a:r>
              <a:rPr lang="en-US" dirty="0"/>
              <a:t>I hope that we welcome and love </a:t>
            </a:r>
            <a:r>
              <a:rPr lang="en-US" b="1" u="sng" dirty="0"/>
              <a:t>all</a:t>
            </a:r>
            <a:r>
              <a:rPr lang="en-US" dirty="0"/>
              <a:t> of God’s children, including those who might dress, look, speak, or just do things differently. It is not good to make others feel as though they are deficient. Let us lift those around us. Let us extend a welcoming hand. Let us bestow upon our brothers and sisters in the Church a special measure of humanity, compassion, and charity so that they feel, at long last, </a:t>
            </a:r>
            <a:r>
              <a:rPr lang="en-US" b="1" dirty="0"/>
              <a:t>they have finally found home.</a:t>
            </a:r>
            <a:endParaRPr lang="en-US" b="1" dirty="0"/>
          </a:p>
        </p:txBody>
      </p:sp>
      <p:pic>
        <p:nvPicPr>
          <p:cNvPr id="7" name="Picture 6" descr="mormon-young-wome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024" y="3202931"/>
            <a:ext cx="3999350" cy="31994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0084353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274637"/>
            <a:ext cx="7272339" cy="1016457"/>
          </a:xfrm>
        </p:spPr>
        <p:txBody>
          <a:bodyPr/>
          <a:lstStyle/>
          <a:p>
            <a:r>
              <a:rPr lang="en-US" dirty="0" smtClean="0"/>
              <a:t>How does it feel? </a:t>
            </a:r>
            <a:endParaRPr lang="en-US" dirty="0"/>
          </a:p>
        </p:txBody>
      </p:sp>
      <p:sp>
        <p:nvSpPr>
          <p:cNvPr id="3" name="Content Placeholder 2"/>
          <p:cNvSpPr>
            <a:spLocks noGrp="1"/>
          </p:cNvSpPr>
          <p:nvPr>
            <p:ph idx="1"/>
          </p:nvPr>
        </p:nvSpPr>
        <p:spPr>
          <a:xfrm>
            <a:off x="854342" y="1291094"/>
            <a:ext cx="7272339" cy="1842809"/>
          </a:xfrm>
        </p:spPr>
        <p:txBody>
          <a:bodyPr>
            <a:noAutofit/>
          </a:bodyPr>
          <a:lstStyle/>
          <a:p>
            <a:r>
              <a:rPr lang="en-US" sz="2800" dirty="0" smtClean="0"/>
              <a:t>First day of school</a:t>
            </a:r>
          </a:p>
          <a:p>
            <a:r>
              <a:rPr lang="en-US" sz="2800" dirty="0" smtClean="0"/>
              <a:t>Joining a new club </a:t>
            </a:r>
            <a:br>
              <a:rPr lang="en-US" sz="2800" dirty="0" smtClean="0"/>
            </a:br>
            <a:r>
              <a:rPr lang="en-US" sz="2800" dirty="0" smtClean="0"/>
              <a:t>or team</a:t>
            </a:r>
          </a:p>
          <a:p>
            <a:r>
              <a:rPr lang="en-US" sz="2800" dirty="0" smtClean="0"/>
              <a:t>First day at a new job.</a:t>
            </a:r>
            <a:endParaRPr lang="en-US" sz="2800" dirty="0"/>
          </a:p>
        </p:txBody>
      </p:sp>
      <p:pic>
        <p:nvPicPr>
          <p:cNvPr id="4" name="Picture 3" descr="nervous.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852" y="3644715"/>
            <a:ext cx="2755047" cy="2601832"/>
          </a:xfrm>
          <a:prstGeom prst="rect">
            <a:avLst/>
          </a:prstGeom>
          <a:ln>
            <a:noFill/>
          </a:ln>
          <a:effectLst>
            <a:outerShdw blurRad="292100" dist="139700" dir="2700000" algn="tl" rotWithShape="0">
              <a:srgbClr val="333333">
                <a:alpha val="65000"/>
              </a:srgbClr>
            </a:outerShdw>
          </a:effectLst>
        </p:spPr>
      </p:pic>
      <p:pic>
        <p:nvPicPr>
          <p:cNvPr id="5" name="Picture 4" descr="scared-bab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6433" y="3644715"/>
            <a:ext cx="2828079" cy="2601832"/>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rot="1876512">
            <a:off x="3188925" y="4013863"/>
            <a:ext cx="2001706" cy="707886"/>
          </a:xfrm>
          <a:prstGeom prst="rect">
            <a:avLst/>
          </a:prstGeom>
          <a:noFill/>
        </p:spPr>
        <p:txBody>
          <a:bodyPr wrap="square" rtlCol="0">
            <a:spAutoFit/>
          </a:bodyPr>
          <a:lstStyle/>
          <a:p>
            <a:r>
              <a:rPr lang="en-US" sz="4000" i="1" dirty="0" smtClean="0"/>
              <a:t>Nervous</a:t>
            </a:r>
            <a:endParaRPr lang="en-US" sz="4000" i="1" dirty="0"/>
          </a:p>
        </p:txBody>
      </p:sp>
      <p:sp>
        <p:nvSpPr>
          <p:cNvPr id="7" name="TextBox 6"/>
          <p:cNvSpPr txBox="1"/>
          <p:nvPr/>
        </p:nvSpPr>
        <p:spPr>
          <a:xfrm rot="1876512">
            <a:off x="7258772" y="3436403"/>
            <a:ext cx="1735818" cy="707886"/>
          </a:xfrm>
          <a:prstGeom prst="rect">
            <a:avLst/>
          </a:prstGeom>
          <a:noFill/>
        </p:spPr>
        <p:txBody>
          <a:bodyPr wrap="square" rtlCol="0">
            <a:spAutoFit/>
          </a:bodyPr>
          <a:lstStyle/>
          <a:p>
            <a:r>
              <a:rPr lang="en-US" sz="4000" i="1" dirty="0" smtClean="0"/>
              <a:t>Scared</a:t>
            </a:r>
            <a:endParaRPr lang="en-US" sz="4000" i="1" dirty="0"/>
          </a:p>
        </p:txBody>
      </p:sp>
      <p:sp>
        <p:nvSpPr>
          <p:cNvPr id="8" name="TextBox 7"/>
          <p:cNvSpPr txBox="1"/>
          <p:nvPr/>
        </p:nvSpPr>
        <p:spPr>
          <a:xfrm>
            <a:off x="4927068" y="1436312"/>
            <a:ext cx="3547852" cy="1384995"/>
          </a:xfrm>
          <a:prstGeom prst="rect">
            <a:avLst/>
          </a:prstGeom>
          <a:noFill/>
        </p:spPr>
        <p:txBody>
          <a:bodyPr wrap="square" rtlCol="0">
            <a:spAutoFit/>
          </a:bodyPr>
          <a:lstStyle/>
          <a:p>
            <a:pPr algn="ctr"/>
            <a:r>
              <a:rPr lang="en-US" sz="2800" b="1" i="1" dirty="0" smtClean="0">
                <a:solidFill>
                  <a:srgbClr val="567267"/>
                </a:solidFill>
              </a:rPr>
              <a:t>How much better do you feel when you are not alone?</a:t>
            </a:r>
            <a:endParaRPr lang="en-US" sz="2800" b="1" i="1" dirty="0">
              <a:solidFill>
                <a:srgbClr val="567267"/>
              </a:solidFill>
            </a:endParaRPr>
          </a:p>
        </p:txBody>
      </p:sp>
    </p:spTree>
    <p:extLst>
      <p:ext uri="{BB962C8B-B14F-4D97-AF65-F5344CB8AC3E}">
        <p14:creationId xmlns:p14="http://schemas.microsoft.com/office/powerpoint/2010/main" val="36721965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linds(horizont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linds(horizontal)">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dissolve">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dissolve">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ppt_x"/>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9024" y="297080"/>
            <a:ext cx="7272339" cy="2367427"/>
          </a:xfrm>
        </p:spPr>
        <p:txBody>
          <a:bodyPr>
            <a:noAutofit/>
          </a:bodyPr>
          <a:lstStyle/>
          <a:p>
            <a:pPr marL="0" indent="0" algn="ctr">
              <a:buNone/>
            </a:pPr>
            <a:r>
              <a:rPr lang="en-US" sz="2800" dirty="0"/>
              <a:t>Christ knows how to minister to others perfectly. When the Savior stretches out His hands, those He touches are uplifted and become greater, stronger, and better people as a result.</a:t>
            </a:r>
          </a:p>
          <a:p>
            <a:pPr marL="0" indent="0" algn="ctr">
              <a:buNone/>
            </a:pPr>
            <a:r>
              <a:rPr lang="en-US" sz="2800" dirty="0"/>
              <a:t>If </a:t>
            </a:r>
            <a:r>
              <a:rPr lang="en-US" sz="3200" b="1" dirty="0"/>
              <a:t>we are His hands</a:t>
            </a:r>
            <a:r>
              <a:rPr lang="en-US" sz="2800" dirty="0"/>
              <a:t>, </a:t>
            </a:r>
            <a:r>
              <a:rPr lang="en-US" sz="2800" dirty="0" smtClean="0"/>
              <a:t/>
            </a:r>
            <a:br>
              <a:rPr lang="en-US" sz="2800" dirty="0" smtClean="0"/>
            </a:br>
            <a:r>
              <a:rPr lang="en-US" sz="2800" dirty="0" smtClean="0"/>
              <a:t>should </a:t>
            </a:r>
            <a:r>
              <a:rPr lang="en-US" sz="2800" dirty="0"/>
              <a:t>we not do the same?</a:t>
            </a:r>
            <a:endParaRPr lang="en-US" sz="2800" dirty="0"/>
          </a:p>
        </p:txBody>
      </p:sp>
      <p:pic>
        <p:nvPicPr>
          <p:cNvPr id="4" name="Picture 3" descr="hand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3364" y="3810383"/>
            <a:ext cx="3895430" cy="219560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8010637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isHands.jpg"/>
          <p:cNvPicPr>
            <a:picLocks noGrp="1" noChangeAspect="1"/>
          </p:cNvPicPr>
          <p:nvPr>
            <p:ph idx="1"/>
          </p:nvPr>
        </p:nvPicPr>
        <p:blipFill>
          <a:blip r:embed="rId2">
            <a:extLst>
              <a:ext uri="{28A0092B-C50C-407E-A947-70E740481C1C}">
                <a14:useLocalDpi xmlns:a14="http://schemas.microsoft.com/office/drawing/2010/main" val="0"/>
              </a:ext>
            </a:extLst>
          </a:blip>
          <a:srcRect t="-1603" b="-1603"/>
          <a:stretch>
            <a:fillRect/>
          </a:stretch>
        </p:blipFill>
        <p:spPr>
          <a:xfrm>
            <a:off x="1089024" y="497007"/>
            <a:ext cx="7272339" cy="5629157"/>
          </a:xfrm>
        </p:spPr>
      </p:pic>
    </p:spTree>
    <p:extLst>
      <p:ext uri="{BB962C8B-B14F-4D97-AF65-F5344CB8AC3E}">
        <p14:creationId xmlns:p14="http://schemas.microsoft.com/office/powerpoint/2010/main" val="62311366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1089175"/>
            <a:ext cx="7272339" cy="1339009"/>
          </a:xfrm>
        </p:spPr>
        <p:txBody>
          <a:bodyPr/>
          <a:lstStyle/>
          <a:p>
            <a:r>
              <a:rPr lang="en-US" sz="3600" dirty="0" smtClean="0"/>
              <a:t>New Members of the Church and those who may be inactive often feel </a:t>
            </a:r>
            <a:r>
              <a:rPr lang="en-US" sz="3600" dirty="0" smtClean="0">
                <a:solidFill>
                  <a:srgbClr val="567267"/>
                </a:solidFill>
              </a:rPr>
              <a:t>nervous</a:t>
            </a:r>
            <a:r>
              <a:rPr lang="en-US" sz="3600" dirty="0" smtClean="0"/>
              <a:t> and </a:t>
            </a:r>
            <a:r>
              <a:rPr lang="en-US" sz="3600" dirty="0" smtClean="0">
                <a:solidFill>
                  <a:srgbClr val="567267"/>
                </a:solidFill>
              </a:rPr>
              <a:t>scared</a:t>
            </a:r>
            <a:r>
              <a:rPr lang="en-US" sz="3600" dirty="0" smtClean="0"/>
              <a:t> to come to church.</a:t>
            </a:r>
            <a:endParaRPr lang="en-US" sz="3600" dirty="0"/>
          </a:p>
        </p:txBody>
      </p:sp>
      <p:sp>
        <p:nvSpPr>
          <p:cNvPr id="3" name="Content Placeholder 2"/>
          <p:cNvSpPr>
            <a:spLocks noGrp="1"/>
          </p:cNvSpPr>
          <p:nvPr>
            <p:ph idx="1"/>
          </p:nvPr>
        </p:nvSpPr>
        <p:spPr>
          <a:xfrm>
            <a:off x="400341" y="3632169"/>
            <a:ext cx="4514192" cy="1435167"/>
          </a:xfrm>
        </p:spPr>
        <p:txBody>
          <a:bodyPr>
            <a:normAutofit/>
          </a:bodyPr>
          <a:lstStyle/>
          <a:p>
            <a:pPr marL="0" indent="0" algn="ctr">
              <a:buNone/>
            </a:pPr>
            <a:r>
              <a:rPr lang="en-US" sz="3200" dirty="0" smtClean="0"/>
              <a:t>The Lord is counting </a:t>
            </a:r>
            <a:br>
              <a:rPr lang="en-US" sz="3200" dirty="0" smtClean="0"/>
            </a:br>
            <a:r>
              <a:rPr lang="en-US" sz="3200" dirty="0" smtClean="0"/>
              <a:t>on </a:t>
            </a:r>
            <a:r>
              <a:rPr lang="en-US" sz="3200" u="sng" dirty="0" smtClean="0"/>
              <a:t>us </a:t>
            </a:r>
            <a:r>
              <a:rPr lang="en-US" sz="3200" dirty="0" smtClean="0"/>
              <a:t>to help!</a:t>
            </a:r>
          </a:p>
          <a:p>
            <a:endParaRPr lang="en-US" sz="3200" dirty="0"/>
          </a:p>
        </p:txBody>
      </p:sp>
      <p:pic>
        <p:nvPicPr>
          <p:cNvPr id="5" name="Picture 4" descr="young-women-talking-744154-galler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7460" y="3396526"/>
            <a:ext cx="3975802" cy="26465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2965024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274637"/>
            <a:ext cx="7272339" cy="774599"/>
          </a:xfrm>
        </p:spPr>
        <p:txBody>
          <a:bodyPr/>
          <a:lstStyle/>
          <a:p>
            <a:r>
              <a:rPr lang="en-US" dirty="0" smtClean="0"/>
              <a:t>John 21:15-17</a:t>
            </a:r>
            <a:endParaRPr lang="en-US" dirty="0"/>
          </a:p>
        </p:txBody>
      </p:sp>
      <p:sp>
        <p:nvSpPr>
          <p:cNvPr id="3" name="Content Placeholder 2"/>
          <p:cNvSpPr>
            <a:spLocks noGrp="1"/>
          </p:cNvSpPr>
          <p:nvPr>
            <p:ph idx="1"/>
          </p:nvPr>
        </p:nvSpPr>
        <p:spPr>
          <a:xfrm>
            <a:off x="1089024" y="1049236"/>
            <a:ext cx="7272339" cy="5076927"/>
          </a:xfrm>
        </p:spPr>
        <p:txBody>
          <a:bodyPr>
            <a:normAutofit fontScale="92500"/>
          </a:bodyPr>
          <a:lstStyle/>
          <a:p>
            <a:r>
              <a:rPr lang="en-US" dirty="0"/>
              <a:t>So when they had dined, Jesus </a:t>
            </a:r>
            <a:r>
              <a:rPr lang="en-US" dirty="0" err="1"/>
              <a:t>saith</a:t>
            </a:r>
            <a:r>
              <a:rPr lang="en-US" dirty="0"/>
              <a:t> to Simon Peter, Simon, </a:t>
            </a:r>
            <a:r>
              <a:rPr lang="en-US" i="1" dirty="0"/>
              <a:t>son</a:t>
            </a:r>
            <a:r>
              <a:rPr lang="en-US" dirty="0"/>
              <a:t> of Jonas, </a:t>
            </a:r>
            <a:r>
              <a:rPr lang="en-US" dirty="0" err="1"/>
              <a:t>lovest</a:t>
            </a:r>
            <a:r>
              <a:rPr lang="en-US" dirty="0"/>
              <a:t> thou me more than these? He </a:t>
            </a:r>
            <a:r>
              <a:rPr lang="en-US" dirty="0" err="1"/>
              <a:t>saith</a:t>
            </a:r>
            <a:r>
              <a:rPr lang="en-US" dirty="0"/>
              <a:t> unto him, Yea, Lord; thou </a:t>
            </a:r>
            <a:r>
              <a:rPr lang="en-US" dirty="0" err="1"/>
              <a:t>knowest</a:t>
            </a:r>
            <a:r>
              <a:rPr lang="en-US" dirty="0"/>
              <a:t> that I love thee. He </a:t>
            </a:r>
            <a:r>
              <a:rPr lang="en-US" dirty="0" err="1"/>
              <a:t>saith</a:t>
            </a:r>
            <a:r>
              <a:rPr lang="en-US" dirty="0"/>
              <a:t> unto him, </a:t>
            </a:r>
            <a:r>
              <a:rPr lang="en-US" b="1" dirty="0"/>
              <a:t>Feed my lambs.</a:t>
            </a:r>
          </a:p>
          <a:p>
            <a:r>
              <a:rPr lang="en-US" dirty="0"/>
              <a:t> 16 He </a:t>
            </a:r>
            <a:r>
              <a:rPr lang="en-US" dirty="0" err="1"/>
              <a:t>saith</a:t>
            </a:r>
            <a:r>
              <a:rPr lang="en-US" dirty="0"/>
              <a:t> to him again the second time, Simon, </a:t>
            </a:r>
            <a:r>
              <a:rPr lang="en-US" i="1" dirty="0"/>
              <a:t>son</a:t>
            </a:r>
            <a:r>
              <a:rPr lang="en-US" dirty="0"/>
              <a:t> of Jonas, </a:t>
            </a:r>
            <a:r>
              <a:rPr lang="en-US" dirty="0" err="1"/>
              <a:t>lovest</a:t>
            </a:r>
            <a:r>
              <a:rPr lang="en-US" dirty="0"/>
              <a:t> thou me? He </a:t>
            </a:r>
            <a:r>
              <a:rPr lang="en-US" dirty="0" err="1"/>
              <a:t>saith</a:t>
            </a:r>
            <a:r>
              <a:rPr lang="en-US" dirty="0"/>
              <a:t> unto him, Yea, Lord; thou </a:t>
            </a:r>
            <a:r>
              <a:rPr lang="en-US" dirty="0" err="1"/>
              <a:t>knowest</a:t>
            </a:r>
            <a:r>
              <a:rPr lang="en-US" dirty="0"/>
              <a:t> that I love thee. He </a:t>
            </a:r>
            <a:r>
              <a:rPr lang="en-US" dirty="0" err="1"/>
              <a:t>saith</a:t>
            </a:r>
            <a:r>
              <a:rPr lang="en-US" dirty="0"/>
              <a:t> unto him, </a:t>
            </a:r>
            <a:r>
              <a:rPr lang="en-US" b="1" dirty="0"/>
              <a:t>F</a:t>
            </a:r>
            <a:r>
              <a:rPr lang="en-US" b="1" dirty="0" smtClean="0"/>
              <a:t>eed </a:t>
            </a:r>
            <a:r>
              <a:rPr lang="en-US" b="1" dirty="0"/>
              <a:t>my sheep.</a:t>
            </a:r>
          </a:p>
          <a:p>
            <a:r>
              <a:rPr lang="en-US" dirty="0"/>
              <a:t> 17 He </a:t>
            </a:r>
            <a:r>
              <a:rPr lang="en-US" dirty="0" err="1"/>
              <a:t>saith</a:t>
            </a:r>
            <a:r>
              <a:rPr lang="en-US" dirty="0"/>
              <a:t> unto him the third time, Simon, </a:t>
            </a:r>
            <a:r>
              <a:rPr lang="en-US" i="1" dirty="0"/>
              <a:t>son</a:t>
            </a:r>
            <a:r>
              <a:rPr lang="en-US" dirty="0"/>
              <a:t> of Jonas, </a:t>
            </a:r>
            <a:r>
              <a:rPr lang="en-US" dirty="0" err="1"/>
              <a:t>lovest</a:t>
            </a:r>
            <a:r>
              <a:rPr lang="en-US" dirty="0"/>
              <a:t> thou me? Peter was grieved because he said unto him the third time, </a:t>
            </a:r>
            <a:r>
              <a:rPr lang="en-US" dirty="0" err="1"/>
              <a:t>Lovest</a:t>
            </a:r>
            <a:r>
              <a:rPr lang="en-US" dirty="0"/>
              <a:t> thou me? And he said unto him, Lord, thou </a:t>
            </a:r>
            <a:r>
              <a:rPr lang="en-US" dirty="0" err="1"/>
              <a:t>knowest</a:t>
            </a:r>
            <a:r>
              <a:rPr lang="en-US" dirty="0"/>
              <a:t> all things; thou </a:t>
            </a:r>
            <a:r>
              <a:rPr lang="en-US" dirty="0" err="1"/>
              <a:t>knowest</a:t>
            </a:r>
            <a:r>
              <a:rPr lang="en-US" dirty="0"/>
              <a:t> that I love thee. Jesus </a:t>
            </a:r>
            <a:r>
              <a:rPr lang="en-US" dirty="0" err="1"/>
              <a:t>saith</a:t>
            </a:r>
            <a:r>
              <a:rPr lang="en-US" dirty="0"/>
              <a:t> unto him, </a:t>
            </a:r>
            <a:r>
              <a:rPr lang="en-US" b="1" dirty="0" smtClean="0"/>
              <a:t>Feed </a:t>
            </a:r>
            <a:r>
              <a:rPr lang="en-US" b="1" dirty="0"/>
              <a:t>my </a:t>
            </a:r>
            <a:r>
              <a:rPr lang="en-US" b="1" dirty="0" smtClean="0"/>
              <a:t>sheep</a:t>
            </a:r>
            <a:r>
              <a:rPr lang="en-US" b="1" dirty="0"/>
              <a:t>.</a:t>
            </a:r>
            <a:endParaRPr lang="en-US" b="1" dirty="0"/>
          </a:p>
        </p:txBody>
      </p:sp>
    </p:spTree>
    <p:extLst>
      <p:ext uri="{BB962C8B-B14F-4D97-AF65-F5344CB8AC3E}">
        <p14:creationId xmlns:p14="http://schemas.microsoft.com/office/powerpoint/2010/main" val="236485133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523142"/>
            <a:ext cx="7272339" cy="691764"/>
          </a:xfrm>
        </p:spPr>
        <p:txBody>
          <a:bodyPr/>
          <a:lstStyle/>
          <a:p>
            <a:r>
              <a:rPr lang="en-US" sz="4000" dirty="0"/>
              <a:t>If ye love me…Feed my sheep</a:t>
            </a:r>
            <a:br>
              <a:rPr lang="en-US" sz="4000" dirty="0"/>
            </a:br>
            <a:endParaRPr lang="en-US" sz="4000" dirty="0"/>
          </a:p>
        </p:txBody>
      </p:sp>
      <p:pic>
        <p:nvPicPr>
          <p:cNvPr id="4" name="Content Placeholder 3" descr="jesus-christ-feed-my-sheep.jpg"/>
          <p:cNvPicPr>
            <a:picLocks noGrp="1" noChangeAspect="1"/>
          </p:cNvPicPr>
          <p:nvPr>
            <p:ph idx="1"/>
          </p:nvPr>
        </p:nvPicPr>
        <p:blipFill rotWithShape="1">
          <a:blip r:embed="rId2">
            <a:extLst>
              <a:ext uri="{28A0092B-C50C-407E-A947-70E740481C1C}">
                <a14:useLocalDpi xmlns:a14="http://schemas.microsoft.com/office/drawing/2010/main" val="0"/>
              </a:ext>
            </a:extLst>
          </a:blip>
          <a:srcRect l="-349" r="-107"/>
          <a:stretch/>
        </p:blipFill>
        <p:spPr>
          <a:xfrm>
            <a:off x="1171854" y="1415345"/>
            <a:ext cx="3257949" cy="4324257"/>
          </a:xfrm>
        </p:spPr>
      </p:pic>
      <p:sp>
        <p:nvSpPr>
          <p:cNvPr id="6" name="TextBox 5"/>
          <p:cNvSpPr txBox="1"/>
          <p:nvPr/>
        </p:nvSpPr>
        <p:spPr>
          <a:xfrm>
            <a:off x="4624631" y="2431579"/>
            <a:ext cx="4100046" cy="1815882"/>
          </a:xfrm>
          <a:prstGeom prst="rect">
            <a:avLst/>
          </a:prstGeom>
          <a:noFill/>
        </p:spPr>
        <p:txBody>
          <a:bodyPr wrap="square" rtlCol="0">
            <a:spAutoFit/>
          </a:bodyPr>
          <a:lstStyle/>
          <a:p>
            <a:r>
              <a:rPr lang="en-US" sz="2800" dirty="0"/>
              <a:t>Who are His Sheep?</a:t>
            </a:r>
          </a:p>
          <a:p>
            <a:endParaRPr lang="en-US" sz="2800" dirty="0"/>
          </a:p>
          <a:p>
            <a:pPr marL="342900" indent="-342900">
              <a:buFont typeface="Arial"/>
              <a:buChar char="•"/>
            </a:pPr>
            <a:endParaRPr lang="en-US" sz="2800" dirty="0"/>
          </a:p>
          <a:p>
            <a:endParaRPr lang="en-US" sz="2800" dirty="0"/>
          </a:p>
        </p:txBody>
      </p:sp>
      <p:sp>
        <p:nvSpPr>
          <p:cNvPr id="7" name="TextBox 6"/>
          <p:cNvSpPr txBox="1"/>
          <p:nvPr/>
        </p:nvSpPr>
        <p:spPr>
          <a:xfrm>
            <a:off x="4624631" y="3021526"/>
            <a:ext cx="4100046" cy="1815882"/>
          </a:xfrm>
          <a:prstGeom prst="rect">
            <a:avLst/>
          </a:prstGeom>
          <a:noFill/>
        </p:spPr>
        <p:txBody>
          <a:bodyPr wrap="square" rtlCol="0">
            <a:spAutoFit/>
          </a:bodyPr>
          <a:lstStyle/>
          <a:p>
            <a:r>
              <a:rPr lang="en-US" sz="2800" dirty="0"/>
              <a:t>How are new members and inactive members like his Sheep?</a:t>
            </a:r>
          </a:p>
          <a:p>
            <a:endParaRPr lang="en-US" sz="2800" dirty="0"/>
          </a:p>
        </p:txBody>
      </p:sp>
      <p:sp>
        <p:nvSpPr>
          <p:cNvPr id="8" name="TextBox 7"/>
          <p:cNvSpPr txBox="1"/>
          <p:nvPr/>
        </p:nvSpPr>
        <p:spPr>
          <a:xfrm>
            <a:off x="4624631" y="1443470"/>
            <a:ext cx="4003412" cy="954107"/>
          </a:xfrm>
          <a:prstGeom prst="rect">
            <a:avLst/>
          </a:prstGeom>
          <a:noFill/>
        </p:spPr>
        <p:txBody>
          <a:bodyPr wrap="square" rtlCol="0">
            <a:spAutoFit/>
          </a:bodyPr>
          <a:lstStyle/>
          <a:p>
            <a:r>
              <a:rPr lang="en-US" sz="2800" dirty="0" smtClean="0"/>
              <a:t>What does it mean to “Feed His Sheep?”</a:t>
            </a:r>
            <a:endParaRPr lang="en-US" sz="2800" dirty="0"/>
          </a:p>
        </p:txBody>
      </p:sp>
      <p:sp>
        <p:nvSpPr>
          <p:cNvPr id="9" name="TextBox 8"/>
          <p:cNvSpPr txBox="1"/>
          <p:nvPr/>
        </p:nvSpPr>
        <p:spPr>
          <a:xfrm>
            <a:off x="4624631" y="4473059"/>
            <a:ext cx="4100046" cy="1815882"/>
          </a:xfrm>
          <a:prstGeom prst="rect">
            <a:avLst/>
          </a:prstGeom>
          <a:noFill/>
        </p:spPr>
        <p:txBody>
          <a:bodyPr wrap="square" rtlCol="0">
            <a:spAutoFit/>
          </a:bodyPr>
          <a:lstStyle/>
          <a:p>
            <a:r>
              <a:rPr lang="en-US" sz="2800" dirty="0" smtClean="0"/>
              <a:t>What </a:t>
            </a:r>
            <a:r>
              <a:rPr lang="en-US" sz="2800" b="1" i="1" dirty="0" smtClean="0">
                <a:solidFill>
                  <a:srgbClr val="567267"/>
                </a:solidFill>
              </a:rPr>
              <a:t>specific</a:t>
            </a:r>
            <a:r>
              <a:rPr lang="en-US" sz="2800" dirty="0" smtClean="0"/>
              <a:t> things can we do to help new members &amp; less active members of the Church?</a:t>
            </a:r>
            <a:endParaRPr lang="en-US" sz="2800" dirty="0"/>
          </a:p>
        </p:txBody>
      </p:sp>
    </p:spTree>
    <p:extLst>
      <p:ext uri="{BB962C8B-B14F-4D97-AF65-F5344CB8AC3E}">
        <p14:creationId xmlns:p14="http://schemas.microsoft.com/office/powerpoint/2010/main" val="23608353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p:tgtEl>
                                          <p:spTgt spid="6"/>
                                        </p:tgtEl>
                                        <p:attrNameLst>
                                          <p:attrName>ppt_y</p:attrName>
                                        </p:attrNameLst>
                                      </p:cBhvr>
                                      <p:tavLst>
                                        <p:tav tm="0">
                                          <p:val>
                                            <p:strVal val="#ppt_y+#ppt_h*1.125000"/>
                                          </p:val>
                                        </p:tav>
                                        <p:tav tm="100000">
                                          <p:val>
                                            <p:strVal val="#ppt_y"/>
                                          </p:val>
                                        </p:tav>
                                      </p:tavLst>
                                    </p:anim>
                                    <p:animEffect transition="in" filter="wipe(up)">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p:tgtEl>
                                          <p:spTgt spid="7"/>
                                        </p:tgtEl>
                                        <p:attrNameLst>
                                          <p:attrName>ppt_y</p:attrName>
                                        </p:attrNameLst>
                                      </p:cBhvr>
                                      <p:tavLst>
                                        <p:tav tm="0">
                                          <p:val>
                                            <p:strVal val="#ppt_y+#ppt_h*1.125000"/>
                                          </p:val>
                                        </p:tav>
                                        <p:tav tm="100000">
                                          <p:val>
                                            <p:strVal val="#ppt_y"/>
                                          </p:val>
                                        </p:tav>
                                      </p:tavLst>
                                    </p:anim>
                                    <p:animEffect transition="in" filter="wipe(up)">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274637"/>
            <a:ext cx="7272339" cy="967879"/>
          </a:xfrm>
        </p:spPr>
        <p:txBody>
          <a:bodyPr/>
          <a:lstStyle/>
          <a:p>
            <a:r>
              <a:rPr lang="en-US" dirty="0" smtClean="0"/>
              <a:t>Luke 22:32</a:t>
            </a:r>
            <a:endParaRPr lang="en-US" dirty="0"/>
          </a:p>
        </p:txBody>
      </p:sp>
      <p:sp>
        <p:nvSpPr>
          <p:cNvPr id="3" name="Content Placeholder 2"/>
          <p:cNvSpPr>
            <a:spLocks noGrp="1"/>
          </p:cNvSpPr>
          <p:nvPr>
            <p:ph idx="1"/>
          </p:nvPr>
        </p:nvSpPr>
        <p:spPr>
          <a:xfrm>
            <a:off x="1089024" y="1111621"/>
            <a:ext cx="7272339" cy="1028270"/>
          </a:xfrm>
        </p:spPr>
        <p:txBody>
          <a:bodyPr/>
          <a:lstStyle/>
          <a:p>
            <a:r>
              <a:rPr lang="en-US" dirty="0" smtClean="0"/>
              <a:t>But </a:t>
            </a:r>
            <a:r>
              <a:rPr lang="en-US" dirty="0"/>
              <a:t>I have </a:t>
            </a:r>
            <a:r>
              <a:rPr lang="en-US" dirty="0" smtClean="0"/>
              <a:t>prayed </a:t>
            </a:r>
            <a:r>
              <a:rPr lang="en-US" dirty="0"/>
              <a:t>for thee, that thy faith fail not: and when thou art </a:t>
            </a:r>
            <a:r>
              <a:rPr lang="en-US" dirty="0" smtClean="0"/>
              <a:t>converted</a:t>
            </a:r>
            <a:r>
              <a:rPr lang="en-US" dirty="0"/>
              <a:t>, </a:t>
            </a:r>
            <a:r>
              <a:rPr lang="en-US" dirty="0" smtClean="0"/>
              <a:t>strengthen </a:t>
            </a:r>
            <a:r>
              <a:rPr lang="en-US" dirty="0"/>
              <a:t>thy brethren.</a:t>
            </a:r>
          </a:p>
        </p:txBody>
      </p:sp>
      <p:pic>
        <p:nvPicPr>
          <p:cNvPr id="4" name="Picture 3" descr="brother-sister-talking-studying-together-272401-galler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024" y="2567867"/>
            <a:ext cx="4126105" cy="2746594"/>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5549557" y="2139891"/>
            <a:ext cx="2926632" cy="4154983"/>
          </a:xfrm>
          <a:prstGeom prst="rect">
            <a:avLst/>
          </a:prstGeom>
          <a:noFill/>
        </p:spPr>
        <p:txBody>
          <a:bodyPr wrap="square" rtlCol="0">
            <a:spAutoFit/>
          </a:bodyPr>
          <a:lstStyle/>
          <a:p>
            <a:pPr algn="ctr"/>
            <a:r>
              <a:rPr lang="en-US" sz="2400" dirty="0">
                <a:solidFill>
                  <a:schemeClr val="tx2">
                    <a:lumMod val="75000"/>
                  </a:schemeClr>
                </a:solidFill>
              </a:rPr>
              <a:t>All of us have so many opportunities to strengthen others. It may be our own brothers and sisters. It may be our own friends. It may be a neighbor or a new acquaintance. It may even be our own parents. </a:t>
            </a:r>
          </a:p>
        </p:txBody>
      </p:sp>
    </p:spTree>
    <p:extLst>
      <p:ext uri="{BB962C8B-B14F-4D97-AF65-F5344CB8AC3E}">
        <p14:creationId xmlns:p14="http://schemas.microsoft.com/office/powerpoint/2010/main" val="304013578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 </a:t>
            </a:r>
            <a:r>
              <a:rPr lang="en-US" i="1" dirty="0" smtClean="0">
                <a:solidFill>
                  <a:srgbClr val="587780"/>
                </a:solidFill>
              </a:rPr>
              <a:t>converted</a:t>
            </a:r>
            <a:r>
              <a:rPr lang="en-US" dirty="0" smtClean="0"/>
              <a:t> so you can strengthen others</a:t>
            </a:r>
            <a:endParaRPr lang="en-US" dirty="0"/>
          </a:p>
        </p:txBody>
      </p:sp>
      <p:sp>
        <p:nvSpPr>
          <p:cNvPr id="3" name="Content Placeholder 2"/>
          <p:cNvSpPr>
            <a:spLocks noGrp="1"/>
          </p:cNvSpPr>
          <p:nvPr>
            <p:ph idx="1"/>
          </p:nvPr>
        </p:nvSpPr>
        <p:spPr>
          <a:xfrm>
            <a:off x="1089024" y="1801907"/>
            <a:ext cx="7272339" cy="1787586"/>
          </a:xfrm>
        </p:spPr>
        <p:txBody>
          <a:bodyPr>
            <a:normAutofit fontScale="92500"/>
          </a:bodyPr>
          <a:lstStyle/>
          <a:p>
            <a:r>
              <a:rPr lang="en-US" dirty="0" smtClean="0"/>
              <a:t>“The </a:t>
            </a:r>
            <a:r>
              <a:rPr lang="en-US" dirty="0"/>
              <a:t>time is here when each of you must stand on your own feet. Be converted, because </a:t>
            </a:r>
            <a:r>
              <a:rPr lang="en-US" sz="3200" dirty="0">
                <a:solidFill>
                  <a:srgbClr val="587780"/>
                </a:solidFill>
              </a:rPr>
              <a:t>no one can endure on borrowed light</a:t>
            </a:r>
            <a:r>
              <a:rPr lang="en-US" dirty="0">
                <a:solidFill>
                  <a:srgbClr val="587780"/>
                </a:solidFill>
              </a:rPr>
              <a:t>. </a:t>
            </a:r>
            <a:r>
              <a:rPr lang="en-US" dirty="0"/>
              <a:t>You will have to be guided by the light within yourself</a:t>
            </a:r>
            <a:r>
              <a:rPr lang="en-US" dirty="0" smtClean="0"/>
              <a:t>.”  Harold B. Lee</a:t>
            </a:r>
            <a:endParaRPr lang="en-US" dirty="0"/>
          </a:p>
        </p:txBody>
      </p:sp>
      <p:sp>
        <p:nvSpPr>
          <p:cNvPr id="4" name="TextBox 3"/>
          <p:cNvSpPr txBox="1"/>
          <p:nvPr/>
        </p:nvSpPr>
        <p:spPr>
          <a:xfrm>
            <a:off x="1309902" y="3785359"/>
            <a:ext cx="2748730" cy="2554545"/>
          </a:xfrm>
          <a:prstGeom prst="rect">
            <a:avLst/>
          </a:prstGeom>
          <a:noFill/>
        </p:spPr>
        <p:txBody>
          <a:bodyPr wrap="square" rtlCol="0">
            <a:spAutoFit/>
          </a:bodyPr>
          <a:lstStyle/>
          <a:p>
            <a:pPr algn="ctr"/>
            <a:r>
              <a:rPr lang="en-US" sz="3200" dirty="0"/>
              <a:t>Let the Spirit kindle the light within you, then share it with others.</a:t>
            </a:r>
          </a:p>
        </p:txBody>
      </p:sp>
      <p:pic>
        <p:nvPicPr>
          <p:cNvPr id="7" name="Picture 6" descr="candle-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5303" y="3785359"/>
            <a:ext cx="3406059" cy="25545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5406709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274637"/>
            <a:ext cx="7718482" cy="885045"/>
          </a:xfrm>
        </p:spPr>
        <p:txBody>
          <a:bodyPr/>
          <a:lstStyle/>
          <a:p>
            <a:r>
              <a:rPr lang="en-US" sz="4000" dirty="0" smtClean="0"/>
              <a:t>What can we do to be converted?</a:t>
            </a:r>
            <a:endParaRPr lang="en-US" sz="4000" dirty="0"/>
          </a:p>
        </p:txBody>
      </p:sp>
      <p:sp>
        <p:nvSpPr>
          <p:cNvPr id="3" name="Content Placeholder 2"/>
          <p:cNvSpPr>
            <a:spLocks noGrp="1"/>
          </p:cNvSpPr>
          <p:nvPr>
            <p:ph idx="1"/>
          </p:nvPr>
        </p:nvSpPr>
        <p:spPr>
          <a:xfrm>
            <a:off x="1089024" y="1159682"/>
            <a:ext cx="7272339" cy="4869841"/>
          </a:xfrm>
        </p:spPr>
        <p:txBody>
          <a:bodyPr>
            <a:noAutofit/>
          </a:bodyPr>
          <a:lstStyle/>
          <a:p>
            <a:r>
              <a:rPr lang="en-US" dirty="0"/>
              <a:t>Conversion takes place as we are diligent about saying our prayers, studying our scriptures, attending church, and being worthy to participate in temple ordinances. </a:t>
            </a:r>
            <a:endParaRPr lang="en-US" dirty="0" smtClean="0"/>
          </a:p>
          <a:p>
            <a:r>
              <a:rPr lang="en-US" dirty="0" smtClean="0"/>
              <a:t>Conversion </a:t>
            </a:r>
            <a:r>
              <a:rPr lang="en-US" dirty="0"/>
              <a:t>comes as we act upon the righteous principles we learn in our homes and in the classroom. Conversion comes as we live pure and virtuous lives and enjoy the companionship of the Holy Ghost. </a:t>
            </a:r>
            <a:endParaRPr lang="en-US" dirty="0" smtClean="0"/>
          </a:p>
          <a:p>
            <a:r>
              <a:rPr lang="en-US" dirty="0" smtClean="0"/>
              <a:t>Conversion </a:t>
            </a:r>
            <a:r>
              <a:rPr lang="en-US" dirty="0"/>
              <a:t>comes as we understand the Atonement of Jesus Christ, acknowledge Him as our Savior and Redeemer, and allow the Atonement to take effect in our lives</a:t>
            </a:r>
            <a:r>
              <a:rPr lang="en-US" dirty="0" smtClean="0"/>
              <a:t>.  </a:t>
            </a:r>
            <a:r>
              <a:rPr lang="en-US" i="1" dirty="0" smtClean="0"/>
              <a:t>Sister </a:t>
            </a:r>
            <a:r>
              <a:rPr lang="en-US" i="1" dirty="0" err="1" smtClean="0"/>
              <a:t>Oscarson</a:t>
            </a:r>
            <a:r>
              <a:rPr lang="en-US" i="1" dirty="0" smtClean="0"/>
              <a:t> - October 2013</a:t>
            </a:r>
            <a:endParaRPr lang="en-US" i="1" dirty="0"/>
          </a:p>
        </p:txBody>
      </p:sp>
    </p:spTree>
    <p:extLst>
      <p:ext uri="{BB962C8B-B14F-4D97-AF65-F5344CB8AC3E}">
        <p14:creationId xmlns:p14="http://schemas.microsoft.com/office/powerpoint/2010/main" val="16358845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274637"/>
            <a:ext cx="7272339" cy="774599"/>
          </a:xfrm>
        </p:spPr>
        <p:txBody>
          <a:bodyPr/>
          <a:lstStyle/>
          <a:p>
            <a:r>
              <a:rPr lang="en-US" sz="4000" dirty="0" smtClean="0"/>
              <a:t>True Conversion</a:t>
            </a:r>
            <a:endParaRPr lang="en-US" sz="4000" dirty="0"/>
          </a:p>
        </p:txBody>
      </p:sp>
      <p:pic>
        <p:nvPicPr>
          <p:cNvPr id="5" name="Picture 4" descr="young-woman-studying-scriptures-382839-galler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5746" y="3093109"/>
            <a:ext cx="5323430" cy="3543608"/>
          </a:xfrm>
          <a:prstGeom prst="rect">
            <a:avLst/>
          </a:prstGeom>
          <a:ln>
            <a:noFill/>
          </a:ln>
          <a:effectLst>
            <a:softEdge rad="112500"/>
          </a:effectLst>
        </p:spPr>
      </p:pic>
      <p:sp>
        <p:nvSpPr>
          <p:cNvPr id="3" name="Content Placeholder 2"/>
          <p:cNvSpPr>
            <a:spLocks noGrp="1"/>
          </p:cNvSpPr>
          <p:nvPr>
            <p:ph idx="1"/>
          </p:nvPr>
        </p:nvSpPr>
        <p:spPr>
          <a:xfrm>
            <a:off x="1089024" y="952595"/>
            <a:ext cx="7272339" cy="2678313"/>
          </a:xfrm>
        </p:spPr>
        <p:txBody>
          <a:bodyPr>
            <a:normAutofit/>
          </a:bodyPr>
          <a:lstStyle/>
          <a:p>
            <a:r>
              <a:rPr lang="en-US" sz="2800" dirty="0">
                <a:solidFill>
                  <a:schemeClr val="tx1"/>
                </a:solidFill>
              </a:rPr>
              <a:t>It is possible to have a testimony of the gospel without living it. Being truly converted means we </a:t>
            </a:r>
            <a:r>
              <a:rPr lang="en-US" sz="3200" b="1" i="1" dirty="0">
                <a:solidFill>
                  <a:schemeClr val="tx1"/>
                </a:solidFill>
              </a:rPr>
              <a:t>are acting upon what we believe</a:t>
            </a:r>
            <a:r>
              <a:rPr lang="en-US" sz="2800" dirty="0">
                <a:solidFill>
                  <a:schemeClr val="tx1"/>
                </a:solidFill>
              </a:rPr>
              <a:t> and allowing it to create “a mighty change in us, or in our hearts.</a:t>
            </a:r>
            <a:r>
              <a:rPr lang="en-US" sz="2800" dirty="0" smtClean="0">
                <a:solidFill>
                  <a:schemeClr val="tx1"/>
                </a:solidFill>
              </a:rPr>
              <a:t>” </a:t>
            </a:r>
            <a:br>
              <a:rPr lang="en-US" sz="2800" dirty="0" smtClean="0">
                <a:solidFill>
                  <a:schemeClr val="tx1"/>
                </a:solidFill>
              </a:rPr>
            </a:br>
            <a:r>
              <a:rPr lang="en-US" sz="1600" dirty="0" smtClean="0">
                <a:solidFill>
                  <a:schemeClr val="tx1"/>
                </a:solidFill>
              </a:rPr>
              <a:t>Sister </a:t>
            </a:r>
            <a:r>
              <a:rPr lang="en-US" sz="1600" dirty="0" err="1" smtClean="0">
                <a:solidFill>
                  <a:schemeClr val="tx1"/>
                </a:solidFill>
              </a:rPr>
              <a:t>Oscarson</a:t>
            </a:r>
            <a:endParaRPr lang="en-US" sz="1600" dirty="0">
              <a:solidFill>
                <a:schemeClr val="tx1"/>
              </a:solidFill>
            </a:endParaRPr>
          </a:p>
        </p:txBody>
      </p:sp>
    </p:spTree>
    <p:extLst>
      <p:ext uri="{BB962C8B-B14F-4D97-AF65-F5344CB8AC3E}">
        <p14:creationId xmlns:p14="http://schemas.microsoft.com/office/powerpoint/2010/main" val="144037636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Tradition">
  <a:themeElements>
    <a:clrScheme name="Orbit">
      <a:dk1>
        <a:srgbClr val="000000"/>
      </a:dk1>
      <a:lt1>
        <a:srgbClr val="FFFFFF"/>
      </a:lt1>
      <a:dk2>
        <a:srgbClr val="7C9BA5"/>
      </a:dk2>
      <a:lt2>
        <a:srgbClr val="C1D0CA"/>
      </a:lt2>
      <a:accent1>
        <a:srgbClr val="F2D908"/>
      </a:accent1>
      <a:accent2>
        <a:srgbClr val="9DE61E"/>
      </a:accent2>
      <a:accent3>
        <a:srgbClr val="0D8BE6"/>
      </a:accent3>
      <a:accent4>
        <a:srgbClr val="C61B1B"/>
      </a:accent4>
      <a:accent5>
        <a:srgbClr val="E26F08"/>
      </a:accent5>
      <a:accent6>
        <a:srgbClr val="8D35D1"/>
      </a:accent6>
      <a:hlink>
        <a:srgbClr val="ECBF0B"/>
      </a:hlink>
      <a:folHlink>
        <a:srgbClr val="F4E5A8"/>
      </a:folHlink>
    </a:clrScheme>
    <a:fontScheme name="Tradition">
      <a:majorFont>
        <a:latin typeface="Candara"/>
        <a:ea typeface=""/>
        <a:cs typeface=""/>
        <a:font script="Jpan" typeface="メイリオ"/>
        <a:font script="Hans" typeface="宋体"/>
        <a:font script="Hant" typeface="新細明體"/>
      </a:majorFont>
      <a:minorFont>
        <a:latin typeface="Candara"/>
        <a:ea typeface=""/>
        <a:cs typeface=""/>
        <a:font script="Jpan" typeface="メイリオ"/>
        <a:font script="Hans" typeface="宋体"/>
        <a:font script="Hant" typeface="新細明體"/>
      </a:minorFont>
    </a:fontScheme>
    <a:fmtScheme name="Tradition">
      <a:fillStyleLst>
        <a:solidFill>
          <a:schemeClr val="phClr"/>
        </a:solidFill>
        <a:blipFill rotWithShape="1">
          <a:blip xmlns:r="http://schemas.openxmlformats.org/officeDocument/2006/relationships" r:embed="rId1">
            <a:duotone>
              <a:schemeClr val="phClr">
                <a:shade val="10000"/>
                <a:satMod val="150000"/>
              </a:schemeClr>
              <a:schemeClr val="phClr">
                <a:tint val="90000"/>
                <a:satMod val="300000"/>
              </a:schemeClr>
            </a:duotone>
          </a:blip>
          <a:stretch/>
        </a:blipFill>
        <a:blipFill rotWithShape="1">
          <a:blip xmlns:r="http://schemas.openxmlformats.org/officeDocument/2006/relationships" r:embed="rId2">
            <a:duotone>
              <a:schemeClr val="phClr">
                <a:shade val="10000"/>
                <a:satMod val="150000"/>
              </a:schemeClr>
              <a:schemeClr val="phClr">
                <a:tint val="90000"/>
                <a:satMod val="300000"/>
              </a:schemeClr>
            </a:duotone>
          </a:blip>
          <a:stretch/>
        </a:blipFill>
      </a:fillStyleLst>
      <a:lnStyleLst>
        <a:ln w="15875" cap="flat" cmpd="sng" algn="ctr">
          <a:solidFill>
            <a:schemeClr val="phClr">
              <a:shade val="95000"/>
              <a:satMod val="105000"/>
            </a:schemeClr>
          </a:solidFill>
          <a:prstDash val="solid"/>
          <a:miter/>
        </a:ln>
        <a:ln w="38100" cap="flat" cmpd="sng" algn="ctr">
          <a:solidFill>
            <a:schemeClr val="phClr">
              <a:shade val="90000"/>
            </a:schemeClr>
          </a:solidFill>
          <a:prstDash val="solid"/>
          <a:miter/>
        </a:ln>
        <a:ln w="76200" cap="flat" cmpd="dbl" algn="ctr">
          <a:solidFill>
            <a:schemeClr val="phClr"/>
          </a:solidFill>
          <a:prstDash val="solid"/>
          <a:miter/>
        </a:ln>
      </a:lnStyleLst>
      <a:effectStyleLst>
        <a:effectStyle>
          <a:effectLst/>
        </a:effectStyle>
        <a:effectStyle>
          <a:effectLst>
            <a:innerShdw blurRad="127000">
              <a:srgbClr val="FFFFFF">
                <a:alpha val="35000"/>
              </a:srgbClr>
            </a:innerShdw>
          </a:effectLst>
          <a:scene3d>
            <a:camera prst="orthographicFront">
              <a:rot lat="0" lon="0" rev="0"/>
            </a:camera>
            <a:lightRig rig="chilly" dir="tl">
              <a:rot lat="0" lon="0" rev="5400000"/>
            </a:lightRig>
          </a:scene3d>
          <a:sp3d prstMaterial="softEdge">
            <a:bevelT w="0" h="0"/>
          </a:sp3d>
        </a:effectStyle>
        <a:effectStyle>
          <a:effectLst>
            <a:outerShdw blurRad="63500" dist="25400" dir="5400000" algn="br" rotWithShape="0">
              <a:srgbClr val="000000">
                <a:alpha val="50000"/>
              </a:srgbClr>
            </a:outerShdw>
          </a:effectLst>
          <a:scene3d>
            <a:camera prst="orthographicFront">
              <a:rot lat="0" lon="0" rev="0"/>
            </a:camera>
            <a:lightRig rig="balanced" dir="t">
              <a:rot lat="0" lon="0" rev="3600000"/>
            </a:lightRig>
          </a:scene3d>
          <a:sp3d>
            <a:bevelT w="889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hade val="10000"/>
                <a:satMod val="175000"/>
              </a:schemeClr>
              <a:schemeClr val="phClr">
                <a:satMod val="3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Tradition.thmx</Template>
  <TotalTime>475</TotalTime>
  <Words>1038</Words>
  <Application>Microsoft Macintosh PowerPoint</Application>
  <PresentationFormat>On-screen Show (4:3)</PresentationFormat>
  <Paragraphs>74</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Tradition</vt:lpstr>
      <vt:lpstr>What can I do to help  new members of the church  &amp; my less active friends?</vt:lpstr>
      <vt:lpstr>How does it feel? </vt:lpstr>
      <vt:lpstr>New Members of the Church and those who may be inactive often feel nervous and scared to come to church.</vt:lpstr>
      <vt:lpstr>John 21:15-17</vt:lpstr>
      <vt:lpstr>If ye love me…Feed my sheep </vt:lpstr>
      <vt:lpstr>Luke 22:32</vt:lpstr>
      <vt:lpstr>Be converted so you can strengthen others</vt:lpstr>
      <vt:lpstr>What can we do to be converted?</vt:lpstr>
      <vt:lpstr>True Conversion</vt:lpstr>
      <vt:lpstr>When you are converted…strengthen they brethren…But how?</vt:lpstr>
      <vt:lpstr>What we say &amp; do…sticks!</vt:lpstr>
      <vt:lpstr>“What we say and do…Sticks!” </vt:lpstr>
      <vt:lpstr>Embrace and hold onto them!</vt:lpstr>
      <vt:lpstr>Video:</vt:lpstr>
      <vt:lpstr>Thoughts from the video:</vt:lpstr>
      <vt:lpstr>Sugar Beets &amp;  the Worth of Souls</vt:lpstr>
      <vt:lpstr>The Worth of ALL Souls is great in the sight of God!</vt:lpstr>
      <vt:lpstr>You are my hands…Pres. Uchtdorf</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can I do to help  new members of the church  &amp; my less active friends?</dc:title>
  <dc:creator>Jim Middelton</dc:creator>
  <cp:lastModifiedBy>Jim Middelton</cp:lastModifiedBy>
  <cp:revision>27</cp:revision>
  <dcterms:created xsi:type="dcterms:W3CDTF">2013-12-11T03:47:39Z</dcterms:created>
  <dcterms:modified xsi:type="dcterms:W3CDTF">2013-12-11T21:36:26Z</dcterms:modified>
</cp:coreProperties>
</file>