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80" r:id="rId1"/>
  </p:sldMasterIdLst>
  <p:sldIdLst>
    <p:sldId id="256" r:id="rId2"/>
    <p:sldId id="257" r:id="rId3"/>
    <p:sldId id="258" r:id="rId4"/>
    <p:sldId id="261" r:id="rId5"/>
    <p:sldId id="263" r:id="rId6"/>
    <p:sldId id="262" r:id="rId7"/>
    <p:sldId id="259" r:id="rId8"/>
    <p:sldId id="260" r:id="rId9"/>
    <p:sldId id="264" r:id="rId10"/>
    <p:sldId id="266" r:id="rId11"/>
    <p:sldId id="267" r:id="rId12"/>
    <p:sldId id="265"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285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4A6734C-E115-4BC5-9FB0-F9BF6FABFDA0}" type="datetimeFigureOut">
              <a:rPr lang="en-US" smtClean="0"/>
              <a:t>11/27/13</a:t>
            </a:fld>
            <a:endParaRPr lang="en-US"/>
          </a:p>
        </p:txBody>
      </p:sp>
      <p:sp>
        <p:nvSpPr>
          <p:cNvPr id="16" name="Slide Number Placeholder 15"/>
          <p:cNvSpPr>
            <a:spLocks noGrp="1"/>
          </p:cNvSpPr>
          <p:nvPr>
            <p:ph type="sldNum" sz="quarter" idx="11"/>
          </p:nvPr>
        </p:nvSpPr>
        <p:spPr/>
        <p:txBody>
          <a:bodyPr/>
          <a:lstStyle/>
          <a:p>
            <a:fld id="{B9D2C864-9362-43C7-A136-D9C41D93A96D}"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A6734C-E115-4BC5-9FB0-F9BF6FABFDA0}" type="datetimeFigureOut">
              <a:rPr lang="en-US" smtClean="0"/>
              <a:t>11/27/13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4A6734C-E115-4BC5-9FB0-F9BF6FABFDA0}" type="datetimeFigureOut">
              <a:rPr lang="en-US" smtClean="0"/>
              <a:t>11/27/13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4A6734C-E115-4BC5-9FB0-F9BF6FABFDA0}" type="datetimeFigureOut">
              <a:rPr lang="en-US" smtClean="0"/>
              <a:t>11/27/13</a:t>
            </a:fld>
            <a:endParaRPr lang="en-US"/>
          </a:p>
        </p:txBody>
      </p:sp>
      <p:sp>
        <p:nvSpPr>
          <p:cNvPr id="15" name="Slide Number Placeholder 14"/>
          <p:cNvSpPr>
            <a:spLocks noGrp="1"/>
          </p:cNvSpPr>
          <p:nvPr>
            <p:ph type="sldNum" sz="quarter" idx="15"/>
          </p:nvPr>
        </p:nvSpPr>
        <p:spPr/>
        <p:txBody>
          <a:bodyPr/>
          <a:lstStyle>
            <a:lvl1pPr algn="ctr">
              <a:defRPr/>
            </a:lvl1pPr>
          </a:lstStyle>
          <a:p>
            <a:fld id="{D739C4FB-7D33-419B-8833-D1372BFD11C8}"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4A6734C-E115-4BC5-9FB0-F9BF6FABFDA0}" type="datetimeFigureOut">
              <a:rPr lang="en-US" smtClean="0"/>
              <a:t>11/27/13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4A6734C-E115-4BC5-9FB0-F9BF6FABFDA0}" type="datetimeFigureOut">
              <a:rPr lang="en-US" smtClean="0"/>
              <a:t>11/27/13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739C4FB-7D33-419B-8833-D1372BFD11C8}"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4A6734C-E115-4BC5-9FB0-F9BF6FABFDA0}" type="datetimeFigureOut">
              <a:rPr lang="en-US" smtClean="0"/>
              <a:t>11/27/13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4A6734C-E115-4BC5-9FB0-F9BF6FABFDA0}" type="datetimeFigureOut">
              <a:rPr lang="en-US" smtClean="0"/>
              <a:t>11/27/13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t>11/27/13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4A6734C-E115-4BC5-9FB0-F9BF6FABFDA0}" type="datetimeFigureOut">
              <a:rPr lang="en-US" smtClean="0"/>
              <a:t>11/27/13</a:t>
            </a:fld>
            <a:endParaRPr lang="en-US"/>
          </a:p>
        </p:txBody>
      </p:sp>
      <p:sp>
        <p:nvSpPr>
          <p:cNvPr id="9" name="Slide Number Placeholder 8"/>
          <p:cNvSpPr>
            <a:spLocks noGrp="1"/>
          </p:cNvSpPr>
          <p:nvPr>
            <p:ph type="sldNum" sz="quarter" idx="15"/>
          </p:nvPr>
        </p:nvSpPr>
        <p:spPr/>
        <p:txBody>
          <a:bodyPr/>
          <a:lstStyle/>
          <a:p>
            <a:fld id="{2754ED01-E2A0-4C1E-8E21-014B99041579}"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Drag picture to placeholder or click icon to add</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4A6734C-E115-4BC5-9FB0-F9BF6FABFDA0}" type="datetimeFigureOut">
              <a:rPr lang="en-US" smtClean="0"/>
              <a:t>11/27/13</a:t>
            </a:fld>
            <a:endParaRPr lang="en-US"/>
          </a:p>
        </p:txBody>
      </p:sp>
      <p:sp>
        <p:nvSpPr>
          <p:cNvPr id="9" name="Slide Number Placeholder 8"/>
          <p:cNvSpPr>
            <a:spLocks noGrp="1"/>
          </p:cNvSpPr>
          <p:nvPr>
            <p:ph type="sldNum" sz="quarter" idx="11"/>
          </p:nvPr>
        </p:nvSpPr>
        <p:spPr/>
        <p:txBody>
          <a:bodyPr/>
          <a:lstStyle/>
          <a:p>
            <a:fld id="{D739C4FB-7D33-419B-8833-D1372BFD11C8}"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4A6734C-E115-4BC5-9FB0-F9BF6FABFDA0}" type="datetimeFigureOut">
              <a:rPr lang="en-US" smtClean="0"/>
              <a:t>11/27/13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739C4FB-7D33-419B-8833-D1372BFD11C8}"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4681" r:id="rId1"/>
    <p:sldLayoutId id="2147484682" r:id="rId2"/>
    <p:sldLayoutId id="2147484683" r:id="rId3"/>
    <p:sldLayoutId id="2147484684" r:id="rId4"/>
    <p:sldLayoutId id="2147484685" r:id="rId5"/>
    <p:sldLayoutId id="2147484686" r:id="rId6"/>
    <p:sldLayoutId id="2147484687" r:id="rId7"/>
    <p:sldLayoutId id="2147484688" r:id="rId8"/>
    <p:sldLayoutId id="2147484689" r:id="rId9"/>
    <p:sldLayoutId id="2147484690" r:id="rId10"/>
    <p:sldLayoutId id="214748469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0878" y="3699804"/>
            <a:ext cx="8542122" cy="1143000"/>
          </a:xfrm>
        </p:spPr>
        <p:txBody>
          <a:bodyPr/>
          <a:lstStyle/>
          <a:p>
            <a:r>
              <a:rPr lang="en-US" sz="2800" dirty="0" smtClean="0">
                <a:solidFill>
                  <a:schemeClr val="accent2"/>
                </a:solidFill>
              </a:rPr>
              <a:t>What does it mean to “stand as a witness of God?”</a:t>
            </a:r>
          </a:p>
          <a:p>
            <a:r>
              <a:rPr lang="en-US" sz="2800" dirty="0" smtClean="0">
                <a:solidFill>
                  <a:schemeClr val="accent2"/>
                </a:solidFill>
              </a:rPr>
              <a:t>How does Heavenly Father want me to use my spiritual gifts?</a:t>
            </a:r>
            <a:endParaRPr lang="en-US" sz="2800" dirty="0">
              <a:solidFill>
                <a:schemeClr val="accent2"/>
              </a:solidFill>
            </a:endParaRPr>
          </a:p>
        </p:txBody>
      </p:sp>
      <p:sp>
        <p:nvSpPr>
          <p:cNvPr id="2" name="Title 1"/>
          <p:cNvSpPr>
            <a:spLocks noGrp="1"/>
          </p:cNvSpPr>
          <p:nvPr>
            <p:ph type="ctrTitle"/>
          </p:nvPr>
        </p:nvSpPr>
        <p:spPr/>
        <p:txBody>
          <a:bodyPr>
            <a:normAutofit/>
          </a:bodyPr>
          <a:lstStyle/>
          <a:p>
            <a:r>
              <a:rPr lang="en-US" sz="6000" b="1" dirty="0" smtClean="0">
                <a:latin typeface="Baskerville"/>
                <a:cs typeface="Baskerville"/>
              </a:rPr>
              <a:t>Building The </a:t>
            </a:r>
            <a:br>
              <a:rPr lang="en-US" sz="6000" b="1" dirty="0" smtClean="0">
                <a:latin typeface="Baskerville"/>
                <a:cs typeface="Baskerville"/>
              </a:rPr>
            </a:br>
            <a:r>
              <a:rPr lang="en-US" sz="6000" b="1" dirty="0" smtClean="0">
                <a:latin typeface="Baskerville"/>
                <a:cs typeface="Baskerville"/>
              </a:rPr>
              <a:t>Kingdom of God</a:t>
            </a:r>
            <a:endParaRPr lang="en-US" sz="6000" b="1" dirty="0">
              <a:latin typeface="Baskerville"/>
              <a:cs typeface="Baskerville"/>
            </a:endParaRPr>
          </a:p>
        </p:txBody>
      </p:sp>
    </p:spTree>
    <p:extLst>
      <p:ext uri="{BB962C8B-B14F-4D97-AF65-F5344CB8AC3E}">
        <p14:creationId xmlns:p14="http://schemas.microsoft.com/office/powerpoint/2010/main" val="21955077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6322"/>
            <a:ext cx="8229600" cy="4839678"/>
          </a:xfrm>
        </p:spPr>
        <p:txBody>
          <a:bodyPr/>
          <a:lstStyle/>
          <a:p>
            <a:pPr marL="0" indent="0">
              <a:buNone/>
            </a:pPr>
            <a:r>
              <a:rPr lang="en-US" dirty="0" smtClean="0"/>
              <a:t>-What was it that gave Jess the courage to stand for what was right?</a:t>
            </a:r>
          </a:p>
          <a:p>
            <a:pPr marL="0" indent="0">
              <a:buNone/>
            </a:pPr>
            <a:endParaRPr lang="en-US" dirty="0" smtClean="0"/>
          </a:p>
          <a:p>
            <a:pPr marL="0" indent="0">
              <a:buNone/>
            </a:pPr>
            <a:r>
              <a:rPr lang="en-US" dirty="0" smtClean="0"/>
              <a:t>-How do you think Jess felt?</a:t>
            </a:r>
          </a:p>
          <a:p>
            <a:pPr marL="0" indent="0">
              <a:buNone/>
            </a:pPr>
            <a:endParaRPr lang="en-US" dirty="0"/>
          </a:p>
          <a:p>
            <a:pPr marL="0" indent="0">
              <a:buNone/>
            </a:pPr>
            <a:r>
              <a:rPr lang="en-US" dirty="0" smtClean="0"/>
              <a:t>-What do you think the other students thought about Jess?</a:t>
            </a:r>
          </a:p>
          <a:p>
            <a:pPr marL="0" indent="0">
              <a:buNone/>
            </a:pPr>
            <a:endParaRPr lang="en-US" dirty="0"/>
          </a:p>
          <a:p>
            <a:pPr marL="0" indent="0">
              <a:buNone/>
            </a:pPr>
            <a:r>
              <a:rPr lang="en-US" dirty="0" smtClean="0"/>
              <a:t>-How does Abraham 3:25 apply to this story?</a:t>
            </a:r>
            <a:endParaRPr lang="en-US" dirty="0"/>
          </a:p>
        </p:txBody>
      </p:sp>
      <p:sp>
        <p:nvSpPr>
          <p:cNvPr id="3" name="Title 2"/>
          <p:cNvSpPr>
            <a:spLocks noGrp="1"/>
          </p:cNvSpPr>
          <p:nvPr>
            <p:ph type="title"/>
          </p:nvPr>
        </p:nvSpPr>
        <p:spPr>
          <a:xfrm>
            <a:off x="457200" y="152400"/>
            <a:ext cx="8229600" cy="938253"/>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Jess’s Story</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325409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1444" y="1794742"/>
            <a:ext cx="8229600" cy="4583509"/>
          </a:xfrm>
        </p:spPr>
        <p:txBody>
          <a:bodyPr>
            <a:normAutofit/>
          </a:bodyPr>
          <a:lstStyle/>
          <a:p>
            <a:pPr marL="0" indent="0">
              <a:buNone/>
            </a:pPr>
            <a:r>
              <a:rPr lang="en-US" sz="2800" dirty="0" smtClean="0"/>
              <a:t>Sister </a:t>
            </a:r>
            <a:r>
              <a:rPr lang="en-US" sz="2800" dirty="0" err="1" smtClean="0"/>
              <a:t>Dibb</a:t>
            </a:r>
            <a:r>
              <a:rPr lang="en-US" sz="2800" dirty="0" smtClean="0"/>
              <a:t> taught us: “The </a:t>
            </a:r>
            <a:r>
              <a:rPr lang="en-US" sz="2800" dirty="0"/>
              <a:t>scriptures teach that we must be “</a:t>
            </a:r>
            <a:r>
              <a:rPr lang="en-US" sz="2800" dirty="0">
                <a:solidFill>
                  <a:srgbClr val="F3A447"/>
                </a:solidFill>
              </a:rPr>
              <a:t>doers of the word, and not hearers only</a:t>
            </a:r>
            <a:r>
              <a:rPr lang="en-US" sz="2800" dirty="0"/>
              <a:t>.</a:t>
            </a:r>
            <a:r>
              <a:rPr lang="en-US" sz="2800" dirty="0" smtClean="0"/>
              <a:t>” We </a:t>
            </a:r>
            <a:r>
              <a:rPr lang="en-US" sz="2800" dirty="0"/>
              <a:t>live the gospel and become “doers of the word” by exercising faith, being obedient, lovingly serving others, and following our Savior’s example. </a:t>
            </a:r>
            <a:endParaRPr lang="en-US" sz="2800" dirty="0" smtClean="0"/>
          </a:p>
          <a:p>
            <a:pPr marL="0" indent="0">
              <a:buNone/>
            </a:pPr>
            <a:endParaRPr lang="en-US" sz="2800" dirty="0"/>
          </a:p>
          <a:p>
            <a:pPr marL="0" indent="0">
              <a:buNone/>
            </a:pPr>
            <a:r>
              <a:rPr lang="en-US" sz="2800" dirty="0" smtClean="0"/>
              <a:t>We </a:t>
            </a:r>
            <a:r>
              <a:rPr lang="en-US" sz="2800" dirty="0"/>
              <a:t>act with integrity and do what we know is right “at all times and in all things, and in all places</a:t>
            </a:r>
            <a:r>
              <a:rPr lang="en-US" sz="2800" dirty="0" smtClean="0"/>
              <a:t>” </a:t>
            </a:r>
            <a:r>
              <a:rPr lang="en-US" sz="2800" dirty="0"/>
              <a:t>no matter who may or may not be watching.</a:t>
            </a:r>
          </a:p>
        </p:txBody>
      </p:sp>
      <p:sp>
        <p:nvSpPr>
          <p:cNvPr id="3" name="Title 2"/>
          <p:cNvSpPr>
            <a:spLocks noGrp="1"/>
          </p:cNvSpPr>
          <p:nvPr>
            <p:ph type="title"/>
          </p:nvPr>
        </p:nvSpPr>
        <p:spPr>
          <a:xfrm>
            <a:off x="457200" y="317532"/>
            <a:ext cx="8229600" cy="1463407"/>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I’m a Mormon, </a:t>
            </a:r>
            <a:b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 Know it, I live it, I love it.</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703564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mormonad-give-of-yourself-1118358-gallery.jpg"/>
          <p:cNvPicPr>
            <a:picLocks noGrp="1" noChangeAspect="1"/>
          </p:cNvPicPr>
          <p:nvPr>
            <p:ph sz="quarter" idx="1"/>
          </p:nvPr>
        </p:nvPicPr>
        <p:blipFill>
          <a:blip r:embed="rId2">
            <a:extLst>
              <a:ext uri="{28A0092B-C50C-407E-A947-70E740481C1C}">
                <a14:useLocalDpi xmlns:a14="http://schemas.microsoft.com/office/drawing/2010/main" val="0"/>
              </a:ext>
            </a:extLst>
          </a:blip>
          <a:srcRect l="-21450" r="-21450"/>
          <a:stretch>
            <a:fillRect/>
          </a:stretch>
        </p:blipFill>
        <p:spPr>
          <a:xfrm>
            <a:off x="-274458" y="457200"/>
            <a:ext cx="6248400" cy="5715000"/>
          </a:xfrm>
        </p:spPr>
      </p:pic>
      <p:sp>
        <p:nvSpPr>
          <p:cNvPr id="8" name="TextBox 7"/>
          <p:cNvSpPr txBox="1"/>
          <p:nvPr/>
        </p:nvSpPr>
        <p:spPr>
          <a:xfrm>
            <a:off x="5356289" y="1175098"/>
            <a:ext cx="3271754" cy="3785652"/>
          </a:xfrm>
          <a:prstGeom prst="rect">
            <a:avLst/>
          </a:prstGeom>
          <a:noFill/>
        </p:spPr>
        <p:txBody>
          <a:bodyPr wrap="square" rtlCol="0">
            <a:spAutoFit/>
          </a:bodyPr>
          <a:lstStyle/>
          <a:p>
            <a:pPr algn="ctr"/>
            <a:r>
              <a:rPr lang="en-US" sz="4000" dirty="0" smtClean="0">
                <a:solidFill>
                  <a:schemeClr val="tx1">
                    <a:lumMod val="95000"/>
                  </a:schemeClr>
                </a:solidFill>
              </a:rPr>
              <a:t>How does Heavenly Father want me to use my Spiritual Gifts?</a:t>
            </a:r>
            <a:endParaRPr lang="en-US" sz="4000" dirty="0">
              <a:solidFill>
                <a:schemeClr val="tx1">
                  <a:lumMod val="95000"/>
                </a:schemeClr>
              </a:solidFill>
            </a:endParaRPr>
          </a:p>
        </p:txBody>
      </p:sp>
    </p:spTree>
    <p:extLst>
      <p:ext uri="{BB962C8B-B14F-4D97-AF65-F5344CB8AC3E}">
        <p14:creationId xmlns:p14="http://schemas.microsoft.com/office/powerpoint/2010/main" val="36361269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3329"/>
            <a:ext cx="8229600" cy="3023456"/>
          </a:xfrm>
        </p:spPr>
        <p:txBody>
          <a:bodyPr>
            <a:noAutofit/>
          </a:bodyPr>
          <a:lstStyle/>
          <a:p>
            <a:pPr marL="0" indent="0" algn="ctr">
              <a:buNone/>
            </a:pPr>
            <a:r>
              <a:rPr lang="en-US" sz="3200" dirty="0"/>
              <a:t>Spiritual gifts are blessings or abilities that are given by the power of the Holy Ghost. As children of Heavenly Father, we </a:t>
            </a:r>
            <a:r>
              <a:rPr lang="en-US" sz="3200" u="sng" dirty="0">
                <a:solidFill>
                  <a:srgbClr val="F3A447"/>
                </a:solidFill>
              </a:rPr>
              <a:t>all</a:t>
            </a:r>
            <a:r>
              <a:rPr lang="en-US" sz="3200" dirty="0"/>
              <a:t> have spiritual gifts. God gives us these gifts so that we can serve others and help build His kingdom. He has commanded us to diligently seek out and develop our spiritual gifts.</a:t>
            </a:r>
            <a:endParaRPr lang="en-US" sz="3200" dirty="0"/>
          </a:p>
        </p:txBody>
      </p:sp>
      <p:sp>
        <p:nvSpPr>
          <p:cNvPr id="3" name="Title 2"/>
          <p:cNvSpPr>
            <a:spLocks noGrp="1"/>
          </p:cNvSpPr>
          <p:nvPr>
            <p:ph type="title"/>
          </p:nvPr>
        </p:nvSpPr>
        <p:spPr>
          <a:xfrm>
            <a:off x="457200" y="276651"/>
            <a:ext cx="8229600" cy="1219200"/>
          </a:xfrm>
        </p:spPr>
        <p:txBody>
          <a:bodyPr>
            <a:normAutofit fontScale="90000"/>
          </a:bodyPr>
          <a:lstStyle/>
          <a:p>
            <a:pPr algn="ctr"/>
            <a:r>
              <a:rPr lang="en-US" dirty="0">
                <a:solidFill>
                  <a:srgbClr val="F3A447"/>
                </a:solidFill>
              </a:rPr>
              <a:t>How does Heavenly Father want me to use my spiritual gifts?</a:t>
            </a:r>
            <a:endParaRPr lang="en-US" dirty="0">
              <a:solidFill>
                <a:srgbClr val="F3A447"/>
              </a:solidFill>
            </a:endParaRPr>
          </a:p>
        </p:txBody>
      </p:sp>
    </p:spTree>
    <p:extLst>
      <p:ext uri="{BB962C8B-B14F-4D97-AF65-F5344CB8AC3E}">
        <p14:creationId xmlns:p14="http://schemas.microsoft.com/office/powerpoint/2010/main" val="423694868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000" dirty="0"/>
              <a:t> 11 For all have not every </a:t>
            </a:r>
            <a:r>
              <a:rPr lang="en-US" sz="3000" dirty="0" smtClean="0"/>
              <a:t>gift </a:t>
            </a:r>
            <a:r>
              <a:rPr lang="en-US" sz="3000" dirty="0"/>
              <a:t>given unto them; for there are many gifts, and to every man is given a gift by the Spirit of God</a:t>
            </a:r>
            <a:r>
              <a:rPr lang="en-US" sz="3000" dirty="0" smtClean="0"/>
              <a:t>.</a:t>
            </a:r>
          </a:p>
          <a:p>
            <a:endParaRPr lang="en-US" sz="3000" dirty="0"/>
          </a:p>
          <a:p>
            <a:r>
              <a:rPr lang="en-US" sz="3000" dirty="0"/>
              <a:t> 12 To some is given one, and to some is given another, that all may be profited thereby.</a:t>
            </a:r>
            <a:endParaRPr lang="en-US" sz="3000" dirty="0"/>
          </a:p>
        </p:txBody>
      </p:sp>
      <p:sp>
        <p:nvSpPr>
          <p:cNvPr id="3" name="Title 2"/>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D&amp;C 46:11-12</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99402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lgn="ctr">
              <a:buNone/>
            </a:pP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“Extraordinary Gift”</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itle 2"/>
          <p:cNvSpPr>
            <a:spLocks noGrp="1"/>
          </p:cNvSpPr>
          <p:nvPr>
            <p:ph type="title"/>
          </p:nvPr>
        </p:nvSpPr>
        <p:spPr/>
        <p:txBody>
          <a:bodyPr/>
          <a:lstStyle/>
          <a:p>
            <a:r>
              <a:rPr lang="en-US" dirty="0" smtClean="0"/>
              <a:t>Watch Video:</a:t>
            </a:r>
            <a:endParaRPr lang="en-US" dirty="0"/>
          </a:p>
        </p:txBody>
      </p:sp>
    </p:spTree>
    <p:extLst>
      <p:ext uri="{BB962C8B-B14F-4D97-AF65-F5344CB8AC3E}">
        <p14:creationId xmlns:p14="http://schemas.microsoft.com/office/powerpoint/2010/main" val="29791060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nry-b-eyring-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630" y="152400"/>
            <a:ext cx="2671834" cy="3202394"/>
          </a:xfrm>
          <a:prstGeom prst="rect">
            <a:avLst/>
          </a:prstGeom>
          <a:ln>
            <a:noFill/>
          </a:ln>
          <a:effectLst>
            <a:softEdge rad="112500"/>
          </a:effectLst>
        </p:spPr>
      </p:pic>
      <p:sp>
        <p:nvSpPr>
          <p:cNvPr id="2" name="Content Placeholder 1"/>
          <p:cNvSpPr>
            <a:spLocks noGrp="1"/>
          </p:cNvSpPr>
          <p:nvPr>
            <p:ph idx="1"/>
          </p:nvPr>
        </p:nvSpPr>
        <p:spPr>
          <a:xfrm>
            <a:off x="457200" y="1491019"/>
            <a:ext cx="8229600" cy="4762980"/>
          </a:xfrm>
        </p:spPr>
        <p:txBody>
          <a:bodyPr>
            <a:normAutofit/>
          </a:bodyPr>
          <a:lstStyle/>
          <a:p>
            <a:r>
              <a:rPr lang="en-US" sz="3000" dirty="0" smtClean="0"/>
              <a:t>“Every person is different and has a contribution to make.”</a:t>
            </a:r>
          </a:p>
          <a:p>
            <a:r>
              <a:rPr lang="en-US" sz="3000" dirty="0" smtClean="0"/>
              <a:t>“No one is destined to fail.”</a:t>
            </a:r>
          </a:p>
          <a:p>
            <a:r>
              <a:rPr lang="en-US" sz="3000" dirty="0"/>
              <a:t>God knows our gifts. My challenge to you and to me is to </a:t>
            </a:r>
            <a:r>
              <a:rPr lang="en-US" sz="3000" b="1" i="1" u="sng" dirty="0">
                <a:solidFill>
                  <a:srgbClr val="F3A447"/>
                </a:solidFill>
              </a:rPr>
              <a:t>pray </a:t>
            </a:r>
            <a:r>
              <a:rPr lang="en-US" sz="3000" dirty="0"/>
              <a:t>to know the gifts we have been given, to know how to </a:t>
            </a:r>
            <a:r>
              <a:rPr lang="en-US" sz="3000" b="1" i="1" u="sng" dirty="0">
                <a:solidFill>
                  <a:srgbClr val="F3A447"/>
                </a:solidFill>
              </a:rPr>
              <a:t>develop</a:t>
            </a:r>
            <a:r>
              <a:rPr lang="en-US" sz="3000" dirty="0"/>
              <a:t> them, and to recognize the opportunities to </a:t>
            </a:r>
            <a:r>
              <a:rPr lang="en-US" sz="3000" b="1" i="1" u="sng" dirty="0">
                <a:solidFill>
                  <a:srgbClr val="F3A447"/>
                </a:solidFill>
              </a:rPr>
              <a:t>serve</a:t>
            </a:r>
            <a:r>
              <a:rPr lang="en-US" sz="3000" dirty="0"/>
              <a:t> others that God provides us.</a:t>
            </a:r>
            <a:endParaRPr lang="en-US" sz="3000" dirty="0" smtClean="0"/>
          </a:p>
          <a:p>
            <a:r>
              <a:rPr lang="en-US" sz="3000" dirty="0" smtClean="0"/>
              <a:t>What are your gifts?</a:t>
            </a:r>
          </a:p>
        </p:txBody>
      </p:sp>
      <p:sp>
        <p:nvSpPr>
          <p:cNvPr id="3" name="Title 2"/>
          <p:cNvSpPr>
            <a:spLocks noGrp="1"/>
          </p:cNvSpPr>
          <p:nvPr>
            <p:ph type="title"/>
          </p:nvPr>
        </p:nvSpPr>
        <p:spPr>
          <a:xfrm>
            <a:off x="457200" y="152400"/>
            <a:ext cx="8229600" cy="883030"/>
          </a:xfrm>
        </p:spPr>
        <p:txBody>
          <a:bodyPr/>
          <a:lstStyle/>
          <a:p>
            <a:r>
              <a:rPr lang="en-US" dirty="0" smtClean="0">
                <a:solidFill>
                  <a:srgbClr val="F3A447"/>
                </a:solidFill>
              </a:rPr>
              <a:t>Pres. Henry B. </a:t>
            </a:r>
            <a:r>
              <a:rPr lang="en-US" dirty="0" err="1" smtClean="0">
                <a:solidFill>
                  <a:srgbClr val="F3A447"/>
                </a:solidFill>
              </a:rPr>
              <a:t>Eyring</a:t>
            </a:r>
            <a:endParaRPr lang="en-US" dirty="0">
              <a:solidFill>
                <a:srgbClr val="F3A447"/>
              </a:solidFill>
            </a:endParaRPr>
          </a:p>
        </p:txBody>
      </p:sp>
    </p:spTree>
    <p:extLst>
      <p:ext uri="{BB962C8B-B14F-4D97-AF65-F5344CB8AC3E}">
        <p14:creationId xmlns:p14="http://schemas.microsoft.com/office/powerpoint/2010/main" val="358019114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4245" y="1371600"/>
            <a:ext cx="8909317" cy="4724400"/>
          </a:xfrm>
        </p:spPr>
        <p:txBody>
          <a:bodyPr numCol="3">
            <a:noAutofit/>
          </a:bodyPr>
          <a:lstStyle/>
          <a:p>
            <a:pPr marL="0" indent="0">
              <a:buNone/>
            </a:pPr>
            <a:r>
              <a:rPr lang="en-US" sz="2500" dirty="0" smtClean="0"/>
              <a:t>Musical</a:t>
            </a:r>
          </a:p>
          <a:p>
            <a:pPr marL="0" indent="0">
              <a:buNone/>
            </a:pPr>
            <a:r>
              <a:rPr lang="en-US" sz="2500" dirty="0" smtClean="0"/>
              <a:t>Forgiving</a:t>
            </a:r>
          </a:p>
          <a:p>
            <a:pPr marL="0" indent="0">
              <a:buNone/>
            </a:pPr>
            <a:r>
              <a:rPr lang="en-US" sz="2500" dirty="0" smtClean="0"/>
              <a:t>Loving</a:t>
            </a:r>
          </a:p>
          <a:p>
            <a:pPr marL="0" indent="0">
              <a:buNone/>
            </a:pPr>
            <a:r>
              <a:rPr lang="en-US" sz="2500" dirty="0" smtClean="0"/>
              <a:t>Testimony</a:t>
            </a:r>
          </a:p>
          <a:p>
            <a:pPr marL="0" indent="0">
              <a:buNone/>
            </a:pPr>
            <a:r>
              <a:rPr lang="en-US" sz="2500" dirty="0" smtClean="0"/>
              <a:t>Teacher</a:t>
            </a:r>
          </a:p>
          <a:p>
            <a:pPr marL="0" indent="0">
              <a:buNone/>
            </a:pPr>
            <a:r>
              <a:rPr lang="en-US" sz="2500" dirty="0" smtClean="0"/>
              <a:t>Friendly</a:t>
            </a:r>
          </a:p>
          <a:p>
            <a:pPr marL="0" indent="0">
              <a:buNone/>
            </a:pPr>
            <a:r>
              <a:rPr lang="en-US" sz="2500" dirty="0" smtClean="0"/>
              <a:t>Funny</a:t>
            </a:r>
          </a:p>
          <a:p>
            <a:pPr marL="0" indent="0">
              <a:buNone/>
            </a:pPr>
            <a:r>
              <a:rPr lang="en-US" sz="2500" dirty="0" smtClean="0"/>
              <a:t>Kind</a:t>
            </a:r>
          </a:p>
          <a:p>
            <a:pPr marL="0" indent="0">
              <a:buNone/>
            </a:pPr>
            <a:r>
              <a:rPr lang="en-US" sz="2500" dirty="0" smtClean="0"/>
              <a:t>Compassionate</a:t>
            </a:r>
          </a:p>
          <a:p>
            <a:pPr marL="0" indent="0">
              <a:buNone/>
            </a:pPr>
            <a:r>
              <a:rPr lang="en-US" sz="2500" dirty="0" smtClean="0"/>
              <a:t>Unselfish</a:t>
            </a:r>
          </a:p>
          <a:p>
            <a:pPr marL="0" indent="0">
              <a:buNone/>
            </a:pPr>
            <a:r>
              <a:rPr lang="en-US" sz="2500" dirty="0" smtClean="0"/>
              <a:t>Bright mind</a:t>
            </a:r>
          </a:p>
          <a:p>
            <a:pPr marL="0" indent="0">
              <a:buNone/>
            </a:pPr>
            <a:r>
              <a:rPr lang="en-US" sz="2500" dirty="0" smtClean="0"/>
              <a:t>Physically fit</a:t>
            </a:r>
          </a:p>
          <a:p>
            <a:pPr marL="0" indent="0">
              <a:buNone/>
            </a:pPr>
            <a:r>
              <a:rPr lang="en-US" sz="2500" dirty="0" smtClean="0"/>
              <a:t>Creative</a:t>
            </a:r>
          </a:p>
          <a:p>
            <a:pPr marL="0" indent="0">
              <a:buNone/>
            </a:pPr>
            <a:r>
              <a:rPr lang="en-US" sz="2500" dirty="0" smtClean="0"/>
              <a:t>Singing</a:t>
            </a:r>
          </a:p>
          <a:p>
            <a:pPr marL="0" indent="0">
              <a:buNone/>
            </a:pPr>
            <a:r>
              <a:rPr lang="en-US" sz="2500" dirty="0" smtClean="0"/>
              <a:t>Art</a:t>
            </a:r>
          </a:p>
          <a:p>
            <a:pPr marL="0" indent="0">
              <a:buNone/>
            </a:pPr>
            <a:r>
              <a:rPr lang="en-US" sz="2500" dirty="0" smtClean="0"/>
              <a:t>Athletic</a:t>
            </a:r>
          </a:p>
          <a:p>
            <a:pPr marL="0" indent="0">
              <a:buNone/>
            </a:pPr>
            <a:r>
              <a:rPr lang="en-US" sz="2500" dirty="0" smtClean="0"/>
              <a:t>Humble</a:t>
            </a:r>
          </a:p>
          <a:p>
            <a:pPr marL="0" indent="0">
              <a:buNone/>
            </a:pPr>
            <a:r>
              <a:rPr lang="en-US" sz="2500" dirty="0" smtClean="0"/>
              <a:t>Missionary</a:t>
            </a:r>
          </a:p>
          <a:p>
            <a:pPr marL="0" indent="0">
              <a:buNone/>
            </a:pPr>
            <a:r>
              <a:rPr lang="en-US" sz="2500" dirty="0" smtClean="0"/>
              <a:t>Good with kids</a:t>
            </a:r>
          </a:p>
          <a:p>
            <a:pPr marL="0" indent="0">
              <a:buNone/>
            </a:pPr>
            <a:r>
              <a:rPr lang="en-US" sz="2500" dirty="0" smtClean="0"/>
              <a:t>Spiritual</a:t>
            </a:r>
          </a:p>
          <a:p>
            <a:pPr marL="0" indent="0">
              <a:buNone/>
            </a:pPr>
            <a:r>
              <a:rPr lang="en-US" sz="2500" dirty="0" smtClean="0"/>
              <a:t>Faithful</a:t>
            </a:r>
          </a:p>
          <a:p>
            <a:pPr marL="0" indent="0">
              <a:buNone/>
            </a:pPr>
            <a:r>
              <a:rPr lang="en-US" sz="2500" dirty="0" smtClean="0"/>
              <a:t>Committed</a:t>
            </a:r>
          </a:p>
          <a:p>
            <a:pPr marL="0" indent="0">
              <a:buNone/>
            </a:pPr>
            <a:r>
              <a:rPr lang="en-US" sz="2500" dirty="0" smtClean="0"/>
              <a:t>Prayerful</a:t>
            </a:r>
          </a:p>
          <a:p>
            <a:pPr marL="0" indent="0">
              <a:buNone/>
            </a:pPr>
            <a:r>
              <a:rPr lang="en-US" sz="2500" dirty="0" smtClean="0"/>
              <a:t>Sensitive</a:t>
            </a:r>
          </a:p>
          <a:p>
            <a:pPr marL="0" indent="0">
              <a:buNone/>
            </a:pPr>
            <a:r>
              <a:rPr lang="en-US" sz="2500" dirty="0" smtClean="0"/>
              <a:t>Scripture Knowledge    </a:t>
            </a:r>
          </a:p>
          <a:p>
            <a:pPr marL="0" indent="0">
              <a:buNone/>
            </a:pPr>
            <a:r>
              <a:rPr lang="en-US" sz="2500" dirty="0" smtClean="0"/>
              <a:t>Charismatic</a:t>
            </a:r>
          </a:p>
          <a:p>
            <a:pPr marL="0" indent="0">
              <a:buNone/>
            </a:pPr>
            <a:r>
              <a:rPr lang="en-US" sz="2500" dirty="0" smtClean="0"/>
              <a:t>Teachable</a:t>
            </a:r>
          </a:p>
          <a:p>
            <a:pPr marL="0" indent="0">
              <a:buNone/>
            </a:pPr>
            <a:r>
              <a:rPr lang="en-US" sz="2500" dirty="0" smtClean="0"/>
              <a:t>Dancer</a:t>
            </a:r>
          </a:p>
          <a:p>
            <a:pPr marL="0" indent="0">
              <a:buNone/>
            </a:pPr>
            <a:r>
              <a:rPr lang="en-US" sz="2500" dirty="0" smtClean="0"/>
              <a:t>Poetry/Writing</a:t>
            </a:r>
          </a:p>
          <a:p>
            <a:pPr marL="0" indent="0">
              <a:buNone/>
            </a:pPr>
            <a:r>
              <a:rPr lang="en-US" sz="2500" dirty="0" smtClean="0"/>
              <a:t>Obedient</a:t>
            </a:r>
          </a:p>
          <a:p>
            <a:pPr marL="0" indent="0">
              <a:buNone/>
            </a:pPr>
            <a:endParaRPr lang="en-US" sz="2500" dirty="0" smtClean="0"/>
          </a:p>
          <a:p>
            <a:endParaRPr lang="en-US" sz="2500" dirty="0"/>
          </a:p>
        </p:txBody>
      </p:sp>
      <p:sp>
        <p:nvSpPr>
          <p:cNvPr id="3" name="Title 2"/>
          <p:cNvSpPr>
            <a:spLocks noGrp="1"/>
          </p:cNvSpPr>
          <p:nvPr>
            <p:ph type="title"/>
          </p:nvPr>
        </p:nvSpPr>
        <p:spPr/>
        <p:txBody>
          <a:bodyPr>
            <a:normAutofit fontScale="90000"/>
          </a:bodyPr>
          <a:lstStyle/>
          <a:p>
            <a:pPr algn="ctr"/>
            <a:r>
              <a:rPr lang="en-US" dirty="0" smtClean="0"/>
              <a:t>All gifts are different, some are visible, some are not.  </a:t>
            </a:r>
            <a:endParaRPr lang="en-US" dirty="0"/>
          </a:p>
        </p:txBody>
      </p:sp>
    </p:spTree>
    <p:extLst>
      <p:ext uri="{BB962C8B-B14F-4D97-AF65-F5344CB8AC3E}">
        <p14:creationId xmlns:p14="http://schemas.microsoft.com/office/powerpoint/2010/main" val="348534778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7200" y="874592"/>
            <a:ext cx="4457333" cy="5632311"/>
          </a:xfrm>
          <a:prstGeom prst="rect">
            <a:avLst/>
          </a:prstGeom>
          <a:noFill/>
        </p:spPr>
        <p:txBody>
          <a:bodyPr wrap="square" rtlCol="0">
            <a:spAutoFit/>
          </a:bodyPr>
          <a:lstStyle/>
          <a:p>
            <a:pPr algn="ctr"/>
            <a:r>
              <a:rPr lang="en-US" sz="2000" dirty="0"/>
              <a:t>Spiritual gifts are </a:t>
            </a:r>
            <a:r>
              <a:rPr lang="en-US" sz="2000" dirty="0">
                <a:solidFill>
                  <a:srgbClr val="F3A447"/>
                </a:solidFill>
              </a:rPr>
              <a:t>blessings or abilities </a:t>
            </a:r>
            <a:r>
              <a:rPr lang="en-US" sz="2000" dirty="0"/>
              <a:t>that are given </a:t>
            </a:r>
            <a:r>
              <a:rPr lang="en-US" sz="2000" dirty="0" smtClean="0"/>
              <a:t>by the </a:t>
            </a:r>
            <a:r>
              <a:rPr lang="en-US" sz="2000" dirty="0"/>
              <a:t>power of the Holy Ghost. God gives at least one of </a:t>
            </a:r>
            <a:r>
              <a:rPr lang="en-US" sz="2000" dirty="0" smtClean="0"/>
              <a:t>these gifts </a:t>
            </a:r>
            <a:r>
              <a:rPr lang="en-US" sz="2000" dirty="0"/>
              <a:t>to </a:t>
            </a:r>
            <a:r>
              <a:rPr lang="en-US" sz="2000" dirty="0">
                <a:solidFill>
                  <a:srgbClr val="F3A447"/>
                </a:solidFill>
              </a:rPr>
              <a:t>every faithful member </a:t>
            </a:r>
            <a:r>
              <a:rPr lang="en-US" sz="2000" dirty="0"/>
              <a:t>of the Church. </a:t>
            </a:r>
            <a:r>
              <a:rPr lang="en-US" sz="2000" dirty="0" smtClean="0"/>
              <a:t/>
            </a:r>
            <a:br>
              <a:rPr lang="en-US" sz="2000" dirty="0" smtClean="0"/>
            </a:br>
            <a:endParaRPr lang="en-US" sz="2000" dirty="0" smtClean="0"/>
          </a:p>
          <a:p>
            <a:pPr algn="ctr"/>
            <a:r>
              <a:rPr lang="en-US" sz="2000" dirty="0" smtClean="0"/>
              <a:t>As </a:t>
            </a:r>
            <a:r>
              <a:rPr lang="en-US" sz="2000" dirty="0"/>
              <a:t>you </a:t>
            </a:r>
            <a:r>
              <a:rPr lang="en-US" sz="2000" dirty="0" smtClean="0"/>
              <a:t>receive these </a:t>
            </a:r>
            <a:r>
              <a:rPr lang="en-US" sz="2000" dirty="0"/>
              <a:t>gifts, they will </a:t>
            </a:r>
            <a:r>
              <a:rPr lang="en-US" sz="2000" dirty="0">
                <a:solidFill>
                  <a:srgbClr val="F3A447"/>
                </a:solidFill>
              </a:rPr>
              <a:t>strengthen and bless you </a:t>
            </a:r>
            <a:r>
              <a:rPr lang="en-US" sz="2000" dirty="0"/>
              <a:t>individually</a:t>
            </a:r>
          </a:p>
          <a:p>
            <a:pPr algn="ctr"/>
            <a:r>
              <a:rPr lang="en-US" sz="2000" dirty="0"/>
              <a:t>and </a:t>
            </a:r>
            <a:r>
              <a:rPr lang="en-US" sz="2000" dirty="0">
                <a:solidFill>
                  <a:srgbClr val="F3A447"/>
                </a:solidFill>
              </a:rPr>
              <a:t>help you serve others</a:t>
            </a:r>
            <a:r>
              <a:rPr lang="en-US" sz="2000" dirty="0" smtClean="0"/>
              <a:t>.</a:t>
            </a:r>
          </a:p>
          <a:p>
            <a:pPr algn="ctr"/>
            <a:endParaRPr lang="en-US" sz="2000" dirty="0" smtClean="0"/>
          </a:p>
          <a:p>
            <a:pPr algn="ctr"/>
            <a:r>
              <a:rPr lang="en-US" sz="2000" dirty="0" smtClean="0"/>
              <a:t>The Lord </a:t>
            </a:r>
            <a:r>
              <a:rPr lang="en-US" sz="2000" dirty="0"/>
              <a:t>may bless you in other ways depending on your faithfulness</a:t>
            </a:r>
          </a:p>
          <a:p>
            <a:pPr algn="ctr"/>
            <a:r>
              <a:rPr lang="en-US" sz="2000" dirty="0"/>
              <a:t>and on your needs and the needs of those you serve</a:t>
            </a:r>
            <a:r>
              <a:rPr lang="en-US" sz="2000" dirty="0" smtClean="0"/>
              <a:t>.</a:t>
            </a:r>
          </a:p>
          <a:p>
            <a:pPr algn="ctr"/>
            <a:endParaRPr lang="en-US" sz="2000" dirty="0"/>
          </a:p>
          <a:p>
            <a:pPr algn="ctr"/>
            <a:r>
              <a:rPr lang="en-US" sz="2000" dirty="0"/>
              <a:t>He has commanded us to </a:t>
            </a:r>
            <a:r>
              <a:rPr lang="en-US" sz="2000" dirty="0">
                <a:solidFill>
                  <a:srgbClr val="F3A447"/>
                </a:solidFill>
              </a:rPr>
              <a:t>work diligently so we can receive</a:t>
            </a:r>
          </a:p>
          <a:p>
            <a:pPr algn="ctr"/>
            <a:r>
              <a:rPr lang="en-US" sz="2000" dirty="0">
                <a:solidFill>
                  <a:srgbClr val="F3A447"/>
                </a:solidFill>
              </a:rPr>
              <a:t>spiritual </a:t>
            </a:r>
            <a:r>
              <a:rPr lang="en-US" sz="2000" dirty="0" smtClean="0">
                <a:solidFill>
                  <a:srgbClr val="F3A447"/>
                </a:solidFill>
              </a:rPr>
              <a:t>gifts. </a:t>
            </a:r>
            <a:r>
              <a:rPr lang="en-US" sz="2000" dirty="0" smtClean="0"/>
              <a:t>(True to The Faith)</a:t>
            </a:r>
            <a:endParaRPr lang="en-US" sz="2000" dirty="0"/>
          </a:p>
        </p:txBody>
      </p:sp>
      <p:sp>
        <p:nvSpPr>
          <p:cNvPr id="7" name="Title 6"/>
          <p:cNvSpPr>
            <a:spLocks noGrp="1"/>
          </p:cNvSpPr>
          <p:nvPr>
            <p:ph type="title"/>
          </p:nvPr>
        </p:nvSpPr>
        <p:spPr>
          <a:xfrm>
            <a:off x="457200" y="121835"/>
            <a:ext cx="8229600" cy="75034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Spiritual Gifts</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9" name="Picture 8"/>
          <p:cNvPicPr>
            <a:picLocks noChangeAspect="1"/>
          </p:cNvPicPr>
          <p:nvPr/>
        </p:nvPicPr>
        <p:blipFill>
          <a:blip r:embed="rId2"/>
          <a:stretch>
            <a:fillRect/>
          </a:stretch>
        </p:blipFill>
        <p:spPr>
          <a:xfrm>
            <a:off x="5109345" y="1866900"/>
            <a:ext cx="3130400" cy="3121256"/>
          </a:xfrm>
          <a:prstGeom prst="rect">
            <a:avLst/>
          </a:prstGeom>
        </p:spPr>
      </p:pic>
    </p:spTree>
    <p:extLst>
      <p:ext uri="{BB962C8B-B14F-4D97-AF65-F5344CB8AC3E}">
        <p14:creationId xmlns:p14="http://schemas.microsoft.com/office/powerpoint/2010/main" val="315364457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frican-american-children-211790-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3267" y="3934635"/>
            <a:ext cx="4376144" cy="2646207"/>
          </a:xfrm>
          <a:prstGeom prst="rect">
            <a:avLst/>
          </a:prstGeom>
          <a:ln>
            <a:noFill/>
          </a:ln>
          <a:effectLst>
            <a:softEdge rad="112500"/>
          </a:effectLst>
        </p:spPr>
      </p:pic>
      <p:sp>
        <p:nvSpPr>
          <p:cNvPr id="2" name="Content Placeholder 1"/>
          <p:cNvSpPr>
            <a:spLocks noGrp="1"/>
          </p:cNvSpPr>
          <p:nvPr>
            <p:ph idx="1"/>
          </p:nvPr>
        </p:nvSpPr>
        <p:spPr>
          <a:xfrm>
            <a:off x="457200" y="1145876"/>
            <a:ext cx="8331199" cy="3534269"/>
          </a:xfrm>
        </p:spPr>
        <p:txBody>
          <a:bodyPr>
            <a:normAutofit/>
          </a:bodyPr>
          <a:lstStyle/>
          <a:p>
            <a:r>
              <a:rPr lang="en-US" dirty="0"/>
              <a:t>To develop our gifts, we must find out which gifts we have. We do this by </a:t>
            </a:r>
            <a:r>
              <a:rPr lang="en-US" dirty="0">
                <a:solidFill>
                  <a:srgbClr val="F3A447"/>
                </a:solidFill>
              </a:rPr>
              <a:t>praying and fasting. </a:t>
            </a:r>
            <a:r>
              <a:rPr lang="en-US" dirty="0"/>
              <a:t>We should seek after the best gifts (see D&amp;C 46:8). Sometimes </a:t>
            </a:r>
            <a:r>
              <a:rPr lang="en-US" dirty="0">
                <a:solidFill>
                  <a:srgbClr val="F3A447"/>
                </a:solidFill>
              </a:rPr>
              <a:t>patriarchal blessings</a:t>
            </a:r>
            <a:r>
              <a:rPr lang="en-US" dirty="0"/>
              <a:t> </a:t>
            </a:r>
            <a:r>
              <a:rPr lang="en-US" dirty="0">
                <a:solidFill>
                  <a:srgbClr val="F3A447"/>
                </a:solidFill>
              </a:rPr>
              <a:t>will help us know which gifts we have been given</a:t>
            </a:r>
            <a:r>
              <a:rPr lang="en-US" dirty="0" smtClean="0">
                <a:solidFill>
                  <a:srgbClr val="F3A447"/>
                </a:solidFill>
              </a:rPr>
              <a:t>.</a:t>
            </a:r>
          </a:p>
          <a:p>
            <a:r>
              <a:rPr lang="en-US" dirty="0" smtClean="0">
                <a:solidFill>
                  <a:srgbClr val="F3A447"/>
                </a:solidFill>
              </a:rPr>
              <a:t>We </a:t>
            </a:r>
            <a:r>
              <a:rPr lang="en-US" dirty="0">
                <a:solidFill>
                  <a:srgbClr val="F3A447"/>
                </a:solidFill>
              </a:rPr>
              <a:t>must be obedient &amp;</a:t>
            </a:r>
            <a:r>
              <a:rPr lang="en-US" dirty="0" smtClean="0">
                <a:solidFill>
                  <a:srgbClr val="F3A447"/>
                </a:solidFill>
              </a:rPr>
              <a:t> </a:t>
            </a:r>
            <a:r>
              <a:rPr lang="en-US" dirty="0">
                <a:solidFill>
                  <a:srgbClr val="F3A447"/>
                </a:solidFill>
              </a:rPr>
              <a:t>faithful </a:t>
            </a:r>
            <a:r>
              <a:rPr lang="en-US" dirty="0"/>
              <a:t>to be given our gifts. We then should use these gifts to do the work of the Lord. </a:t>
            </a:r>
          </a:p>
        </p:txBody>
      </p:sp>
      <p:sp>
        <p:nvSpPr>
          <p:cNvPr id="3" name="Title 2"/>
          <p:cNvSpPr>
            <a:spLocks noGrp="1"/>
          </p:cNvSpPr>
          <p:nvPr>
            <p:ph type="title"/>
          </p:nvPr>
        </p:nvSpPr>
        <p:spPr>
          <a:xfrm>
            <a:off x="457200" y="152400"/>
            <a:ext cx="8229600" cy="88303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Seek to find YOUR gifts!</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3232003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56322"/>
            <a:ext cx="3711870" cy="5218569"/>
          </a:xfrm>
        </p:spPr>
        <p:txBody>
          <a:bodyPr>
            <a:normAutofit fontScale="92500" lnSpcReduction="20000"/>
          </a:bodyPr>
          <a:lstStyle/>
          <a:p>
            <a:pPr marL="0" indent="0" algn="ctr">
              <a:buNone/>
            </a:pPr>
            <a:r>
              <a:rPr lang="en-US" dirty="0" smtClean="0"/>
              <a:t>You young </a:t>
            </a:r>
            <a:r>
              <a:rPr lang="en-US" dirty="0"/>
              <a:t>women </a:t>
            </a:r>
            <a:r>
              <a:rPr lang="en-US" dirty="0" smtClean="0"/>
              <a:t>were </a:t>
            </a:r>
            <a:r>
              <a:rPr lang="en-US" dirty="0"/>
              <a:t>sent to the earth at this specific time to help prepare the world for the Second Coming of the Savior. </a:t>
            </a:r>
            <a:r>
              <a:rPr lang="en-US" dirty="0" smtClean="0"/>
              <a:t>You </a:t>
            </a:r>
            <a:r>
              <a:rPr lang="en-US" dirty="0"/>
              <a:t>have special gifts and talents that the Lord wants </a:t>
            </a:r>
            <a:r>
              <a:rPr lang="en-US" dirty="0" smtClean="0"/>
              <a:t>you </a:t>
            </a:r>
            <a:r>
              <a:rPr lang="en-US" dirty="0"/>
              <a:t>to use to </a:t>
            </a:r>
            <a:r>
              <a:rPr lang="en-US" i="1" dirty="0">
                <a:solidFill>
                  <a:srgbClr val="F3A447"/>
                </a:solidFill>
              </a:rPr>
              <a:t>help build His kingdom and share His </a:t>
            </a:r>
            <a:r>
              <a:rPr lang="en-US" i="1" dirty="0" smtClean="0">
                <a:solidFill>
                  <a:srgbClr val="F3A447"/>
                </a:solidFill>
              </a:rPr>
              <a:t>gospel</a:t>
            </a:r>
            <a:r>
              <a:rPr lang="en-US" i="1" dirty="0" smtClean="0">
                <a:solidFill>
                  <a:schemeClr val="accent1">
                    <a:lumMod val="50000"/>
                  </a:schemeClr>
                </a:solidFill>
              </a:rPr>
              <a:t>.</a:t>
            </a:r>
            <a:r>
              <a:rPr lang="en-US" dirty="0" smtClean="0"/>
              <a:t> </a:t>
            </a:r>
            <a:r>
              <a:rPr lang="en-US" dirty="0"/>
              <a:t>The lessons </a:t>
            </a:r>
            <a:r>
              <a:rPr lang="en-US" dirty="0" smtClean="0"/>
              <a:t>this month </a:t>
            </a:r>
            <a:r>
              <a:rPr lang="en-US" dirty="0"/>
              <a:t>will help </a:t>
            </a:r>
            <a:r>
              <a:rPr lang="en-US" dirty="0" smtClean="0"/>
              <a:t>you </a:t>
            </a:r>
            <a:r>
              <a:rPr lang="en-US" dirty="0"/>
              <a:t>develop </a:t>
            </a:r>
            <a:r>
              <a:rPr lang="en-US" dirty="0" smtClean="0"/>
              <a:t>your gifts </a:t>
            </a:r>
            <a:r>
              <a:rPr lang="en-US" dirty="0"/>
              <a:t>as </a:t>
            </a:r>
            <a:r>
              <a:rPr lang="en-US" dirty="0" smtClean="0"/>
              <a:t>you </a:t>
            </a:r>
            <a:r>
              <a:rPr lang="en-US" dirty="0"/>
              <a:t>prepare to become leaders and teachers in the Church </a:t>
            </a:r>
            <a:r>
              <a:rPr lang="en-US" dirty="0" smtClean="0"/>
              <a:t>and in the </a:t>
            </a:r>
            <a:r>
              <a:rPr lang="en-US" dirty="0"/>
              <a:t>kingdom of God.</a:t>
            </a:r>
            <a:endParaRPr lang="en-US" dirty="0"/>
          </a:p>
        </p:txBody>
      </p:sp>
      <p:sp>
        <p:nvSpPr>
          <p:cNvPr id="3" name="Title 2"/>
          <p:cNvSpPr>
            <a:spLocks noGrp="1"/>
          </p:cNvSpPr>
          <p:nvPr>
            <p:ph type="title"/>
          </p:nvPr>
        </p:nvSpPr>
        <p:spPr>
          <a:xfrm>
            <a:off x="457200" y="152400"/>
            <a:ext cx="8229600" cy="924448"/>
          </a:xfrm>
        </p:spPr>
        <p:txBody>
          <a:bodyPr/>
          <a:lstStyle/>
          <a:p>
            <a:pPr algn="ctr"/>
            <a:r>
              <a:rPr lang="en-US" dirty="0" smtClean="0"/>
              <a:t>You are part of the building crew!</a:t>
            </a:r>
            <a:endParaRPr lang="en-US" dirty="0"/>
          </a:p>
        </p:txBody>
      </p:sp>
      <p:pic>
        <p:nvPicPr>
          <p:cNvPr id="4" name="Picture 3" descr="architect-64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7557" y="2021006"/>
            <a:ext cx="4003412" cy="313487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131289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a:off x="2070731" y="1601465"/>
            <a:ext cx="5383898" cy="3837995"/>
          </a:xfrm>
          <a:prstGeom prst="hear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457200" y="1352962"/>
            <a:ext cx="8229600" cy="4743038"/>
          </a:xfrm>
        </p:spPr>
        <p:txBody>
          <a:bodyPr>
            <a:normAutofit fontScale="92500"/>
          </a:bodyPr>
          <a:lstStyle/>
          <a:p>
            <a:pPr marL="0" indent="0" algn="ctr">
              <a:buNone/>
            </a:pPr>
            <a:r>
              <a:rPr lang="en-US" dirty="0" smtClean="0"/>
              <a:t>Sometimes we can feel sad or envious of others because we feel they have more “talents” or “gifts” than us.</a:t>
            </a:r>
            <a:br>
              <a:rPr lang="en-US" dirty="0" smtClean="0"/>
            </a:br>
            <a:endParaRPr lang="en-US" dirty="0" smtClean="0"/>
          </a:p>
          <a:p>
            <a:pPr marL="0" indent="0" algn="ctr">
              <a:buNone/>
            </a:pPr>
            <a:r>
              <a:rPr lang="en-US" dirty="0"/>
              <a:t>The LORD loves all of us equally.  He does not bless one young woman over another.  Sometimes </a:t>
            </a:r>
            <a:r>
              <a:rPr lang="en-US" dirty="0" smtClean="0"/>
              <a:t>some gifts </a:t>
            </a:r>
            <a:r>
              <a:rPr lang="en-US" dirty="0"/>
              <a:t>are more visible than others.  Be patient with yourself.  </a:t>
            </a:r>
          </a:p>
          <a:p>
            <a:pPr marL="0" indent="0" algn="ctr">
              <a:buNone/>
            </a:pPr>
            <a:endParaRPr lang="en-US" dirty="0"/>
          </a:p>
          <a:p>
            <a:pPr marL="0" indent="0" algn="ctr">
              <a:buNone/>
            </a:pPr>
            <a:r>
              <a:rPr lang="en-US" dirty="0" smtClean="0"/>
              <a:t>If there is a gift you would like to have…Pray for help and guidance and work hard to develop it.</a:t>
            </a:r>
          </a:p>
          <a:p>
            <a:pPr marL="0" indent="0" algn="ctr">
              <a:buNone/>
            </a:pPr>
            <a:endParaRPr lang="en-US" dirty="0"/>
          </a:p>
          <a:p>
            <a:pPr marL="0" indent="0" algn="ctr">
              <a:buNone/>
            </a:pPr>
            <a:r>
              <a:rPr lang="en-US" dirty="0" smtClean="0"/>
              <a:t>The LORD is on your side and will help you as you learn.</a:t>
            </a:r>
          </a:p>
          <a:p>
            <a:pPr marL="0" indent="0" algn="ctr">
              <a:buNone/>
            </a:pPr>
            <a:endParaRPr lang="en-US" dirty="0"/>
          </a:p>
        </p:txBody>
      </p:sp>
      <p:sp>
        <p:nvSpPr>
          <p:cNvPr id="3" name="Title 2"/>
          <p:cNvSpPr>
            <a:spLocks noGrp="1"/>
          </p:cNvSpPr>
          <p:nvPr>
            <p:ph type="title"/>
          </p:nvPr>
        </p:nvSpPr>
        <p:spPr>
          <a:xfrm>
            <a:off x="457200" y="276114"/>
            <a:ext cx="8229600" cy="874593"/>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Never Compare Yourself to Others!</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5661868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sonal-prayer-581962-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8094" y="152400"/>
            <a:ext cx="4754972" cy="3885542"/>
          </a:xfrm>
          <a:prstGeom prst="rect">
            <a:avLst/>
          </a:prstGeom>
          <a:ln>
            <a:noFill/>
          </a:ln>
          <a:effectLst>
            <a:softEdge rad="112500"/>
          </a:effectLst>
        </p:spPr>
      </p:pic>
      <p:sp>
        <p:nvSpPr>
          <p:cNvPr id="2" name="Content Placeholder 1"/>
          <p:cNvSpPr>
            <a:spLocks noGrp="1"/>
          </p:cNvSpPr>
          <p:nvPr>
            <p:ph idx="1"/>
          </p:nvPr>
        </p:nvSpPr>
        <p:spPr>
          <a:xfrm>
            <a:off x="303707" y="1524000"/>
            <a:ext cx="8383093" cy="4868056"/>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Stand as a Witness at all times!</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br>
            <a:endPar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 the First to offer…a smile, help, friendship, encouragement!”</a:t>
            </a:r>
          </a:p>
          <a:p>
            <a:pPr marL="0" indent="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Pray and fast to know what Spiritual Gifts the Lord has for you.</a:t>
            </a:r>
          </a:p>
          <a:p>
            <a:pPr marL="0" indent="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Use these gifts to bless your life and those you serve.</a:t>
            </a:r>
          </a:p>
          <a:p>
            <a:pPr marL="0" indent="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 patient with yourself as you grow and develop.</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marL="0" indent="0">
              <a:buNone/>
            </a:pP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itle 2"/>
          <p:cNvSpPr>
            <a:spLocks noGrp="1"/>
          </p:cNvSpPr>
          <p:nvPr>
            <p:ph type="title"/>
          </p:nvPr>
        </p:nvSpPr>
        <p:spPr>
          <a:xfrm>
            <a:off x="457200" y="152400"/>
            <a:ext cx="3145871" cy="814002"/>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Summary:</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7092008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read-and-water-351508-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93" y="4058888"/>
            <a:ext cx="2363860" cy="2319364"/>
          </a:xfrm>
          <a:prstGeom prst="rect">
            <a:avLst/>
          </a:prstGeom>
          <a:ln>
            <a:noFill/>
          </a:ln>
          <a:effectLst>
            <a:softEdge rad="112500"/>
          </a:effectLst>
        </p:spPr>
      </p:pic>
      <p:sp>
        <p:nvSpPr>
          <p:cNvPr id="2" name="Content Placeholder 1"/>
          <p:cNvSpPr>
            <a:spLocks noGrp="1"/>
          </p:cNvSpPr>
          <p:nvPr>
            <p:ph idx="1"/>
          </p:nvPr>
        </p:nvSpPr>
        <p:spPr>
          <a:xfrm>
            <a:off x="457200" y="924984"/>
            <a:ext cx="8229600" cy="3258154"/>
          </a:xfrm>
        </p:spPr>
        <p:txBody>
          <a:bodyPr>
            <a:normAutofit/>
          </a:bodyPr>
          <a:lstStyle/>
          <a:p>
            <a:pPr marL="0" indent="0" algn="ctr">
              <a:buNone/>
            </a:pPr>
            <a:r>
              <a:rPr lang="en-US" dirty="0"/>
              <a:t>When we are baptized, we covenant to “stand as witnesses of God at all times and in all things, and in all places that [we] may be in” (</a:t>
            </a:r>
            <a:r>
              <a:rPr lang="en-US" dirty="0" err="1"/>
              <a:t>Mosiah</a:t>
            </a:r>
            <a:r>
              <a:rPr lang="en-US" dirty="0"/>
              <a:t> 18:9). </a:t>
            </a:r>
            <a:endParaRPr lang="en-US" dirty="0" smtClean="0"/>
          </a:p>
          <a:p>
            <a:pPr marL="0" indent="0" algn="ctr">
              <a:buNone/>
            </a:pPr>
            <a:r>
              <a:rPr lang="en-US" dirty="0" smtClean="0"/>
              <a:t>We renew this covenant each week with the sacrament.</a:t>
            </a:r>
            <a:endParaRPr lang="en-US" dirty="0"/>
          </a:p>
          <a:p>
            <a:pPr marL="0" indent="0" algn="ctr">
              <a:buNone/>
            </a:pPr>
            <a:r>
              <a:rPr lang="en-US" dirty="0" smtClean="0"/>
              <a:t>Our </a:t>
            </a:r>
            <a:r>
              <a:rPr lang="en-US" dirty="0"/>
              <a:t>testimonies of the gospel and our good examples can inspire our friends and neighbors to want to learn more about the Savior and His gospel.</a:t>
            </a:r>
          </a:p>
        </p:txBody>
      </p:sp>
      <p:sp>
        <p:nvSpPr>
          <p:cNvPr id="3" name="Title 2"/>
          <p:cNvSpPr>
            <a:spLocks noGrp="1"/>
          </p:cNvSpPr>
          <p:nvPr>
            <p:ph type="title"/>
          </p:nvPr>
        </p:nvSpPr>
        <p:spPr>
          <a:xfrm>
            <a:off x="457200" y="152400"/>
            <a:ext cx="8229600" cy="772584"/>
          </a:xfrm>
        </p:spPr>
        <p:txBody>
          <a:bodyPr/>
          <a:lstStyle/>
          <a:p>
            <a:pPr algn="ctr"/>
            <a:r>
              <a:rPr lang="en-US" dirty="0" smtClean="0"/>
              <a:t>Stand As A Witness</a:t>
            </a:r>
            <a:endParaRPr lang="en-US" dirty="0"/>
          </a:p>
        </p:txBody>
      </p:sp>
      <p:pic>
        <p:nvPicPr>
          <p:cNvPr id="6" name="Picture 5" descr="baptism-317203-galler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7462" y="3959861"/>
            <a:ext cx="2763133" cy="2418390"/>
          </a:xfrm>
          <a:prstGeom prst="rect">
            <a:avLst/>
          </a:prstGeom>
          <a:ln>
            <a:noFill/>
          </a:ln>
          <a:effectLst>
            <a:softEdge rad="112500"/>
          </a:effectLst>
        </p:spPr>
      </p:pic>
    </p:spTree>
    <p:extLst>
      <p:ext uri="{BB962C8B-B14F-4D97-AF65-F5344CB8AC3E}">
        <p14:creationId xmlns:p14="http://schemas.microsoft.com/office/powerpoint/2010/main" val="208189724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ote-monson-1173658-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3897" y="1710268"/>
            <a:ext cx="5892903" cy="4302896"/>
          </a:xfrm>
          <a:prstGeom prst="rect">
            <a:avLst/>
          </a:prstGeom>
          <a:ln>
            <a:noFill/>
          </a:ln>
          <a:effectLst>
            <a:outerShdw blurRad="292100" dist="139700" dir="2700000" algn="tl" rotWithShape="0">
              <a:srgbClr val="333333">
                <a:alpha val="65000"/>
              </a:srgbClr>
            </a:outerShdw>
          </a:effectLst>
        </p:spPr>
      </p:pic>
      <p:sp>
        <p:nvSpPr>
          <p:cNvPr id="2" name="Content Placeholder 1"/>
          <p:cNvSpPr>
            <a:spLocks noGrp="1"/>
          </p:cNvSpPr>
          <p:nvPr>
            <p:ph idx="1"/>
          </p:nvPr>
        </p:nvSpPr>
        <p:spPr>
          <a:xfrm>
            <a:off x="360566" y="1532435"/>
            <a:ext cx="4415919" cy="4591175"/>
          </a:xfrm>
        </p:spPr>
        <p:txBody>
          <a:bodyPr numCol="1"/>
          <a:lstStyle/>
          <a:p>
            <a:r>
              <a:rPr lang="en-US" dirty="0" smtClean="0"/>
              <a:t>Siblings</a:t>
            </a:r>
          </a:p>
          <a:p>
            <a:r>
              <a:rPr lang="en-US" dirty="0" smtClean="0"/>
              <a:t>Parents</a:t>
            </a:r>
          </a:p>
          <a:p>
            <a:r>
              <a:rPr lang="en-US" dirty="0" smtClean="0"/>
              <a:t>Friends</a:t>
            </a:r>
          </a:p>
          <a:p>
            <a:r>
              <a:rPr lang="en-US" dirty="0" smtClean="0"/>
              <a:t>Teachers</a:t>
            </a:r>
          </a:p>
          <a:p>
            <a:r>
              <a:rPr lang="en-US" dirty="0" smtClean="0"/>
              <a:t>Kids at school</a:t>
            </a:r>
          </a:p>
          <a:p>
            <a:r>
              <a:rPr lang="en-US" dirty="0" smtClean="0"/>
              <a:t>Younger kids in my ward</a:t>
            </a:r>
          </a:p>
          <a:p>
            <a:r>
              <a:rPr lang="en-US" dirty="0" smtClean="0"/>
              <a:t>Neighbors</a:t>
            </a:r>
          </a:p>
          <a:p>
            <a:r>
              <a:rPr lang="en-US" dirty="0" smtClean="0"/>
              <a:t>Non-members or </a:t>
            </a:r>
            <a:br>
              <a:rPr lang="en-US" dirty="0" smtClean="0"/>
            </a:br>
            <a:r>
              <a:rPr lang="en-US" dirty="0" smtClean="0"/>
              <a:t>inactive members</a:t>
            </a:r>
          </a:p>
          <a:p>
            <a:pPr marL="0" indent="0">
              <a:buNone/>
            </a:pPr>
            <a:endParaRPr lang="en-US" dirty="0"/>
          </a:p>
        </p:txBody>
      </p:sp>
      <p:sp>
        <p:nvSpPr>
          <p:cNvPr id="3" name="Title 2"/>
          <p:cNvSpPr>
            <a:spLocks noGrp="1"/>
          </p:cNvSpPr>
          <p:nvPr>
            <p:ph type="title"/>
          </p:nvPr>
        </p:nvSpPr>
        <p:spPr>
          <a:xfrm>
            <a:off x="457200" y="442319"/>
            <a:ext cx="8229600" cy="952059"/>
          </a:xfrm>
        </p:spPr>
        <p:txBody>
          <a:bodyPr>
            <a:normAutofit fontScale="90000"/>
          </a:bodyPr>
          <a:lstStyle/>
          <a:p>
            <a:pPr algn="ctr"/>
            <a:r>
              <a:rPr lang="en-US" dirty="0" smtClean="0"/>
              <a:t>Does my example really matter?</a:t>
            </a:r>
            <a:br>
              <a:rPr lang="en-US" dirty="0" smtClean="0"/>
            </a:br>
            <a:r>
              <a:rPr lang="en-US" dirty="0" smtClean="0"/>
              <a:t>Who is </a:t>
            </a:r>
            <a:r>
              <a:rPr lang="en-US" i="1" dirty="0" smtClean="0"/>
              <a:t>really</a:t>
            </a:r>
            <a:r>
              <a:rPr lang="en-US" dirty="0" smtClean="0"/>
              <a:t> watching me?</a:t>
            </a:r>
            <a:endParaRPr lang="en-US" dirty="0"/>
          </a:p>
        </p:txBody>
      </p:sp>
      <p:sp>
        <p:nvSpPr>
          <p:cNvPr id="5" name="Left Arrow 4"/>
          <p:cNvSpPr/>
          <p:nvPr/>
        </p:nvSpPr>
        <p:spPr>
          <a:xfrm rot="19345859">
            <a:off x="3342734" y="4555787"/>
            <a:ext cx="1376060" cy="657271"/>
          </a:xfrm>
          <a:prstGeom prst="leftArrow">
            <a:avLst/>
          </a:prstGeom>
          <a:solidFill>
            <a:srgbClr val="A32323"/>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8084386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27996" y="1946609"/>
            <a:ext cx="4279510" cy="2185214"/>
          </a:xfrm>
          <a:prstGeom prst="rect">
            <a:avLst/>
          </a:prstGeom>
          <a:noFill/>
        </p:spPr>
        <p:txBody>
          <a:bodyPr wrap="square" rtlCol="0">
            <a:spAutoFit/>
          </a:bodyPr>
          <a:lstStyle/>
          <a:p>
            <a:pPr algn="ctr"/>
            <a:r>
              <a:rPr lang="en-US" sz="4000" dirty="0" smtClean="0"/>
              <a:t>The truest mark of a religion is its people….</a:t>
            </a:r>
            <a:br>
              <a:rPr lang="en-US" sz="4000" dirty="0" smtClean="0"/>
            </a:br>
            <a:r>
              <a:rPr lang="en-US" sz="1600" i="1" dirty="0" smtClean="0"/>
              <a:t>unknown</a:t>
            </a:r>
            <a:endParaRPr lang="en-US" sz="1600" i="1" dirty="0"/>
          </a:p>
        </p:txBody>
      </p:sp>
      <p:pic>
        <p:nvPicPr>
          <p:cNvPr id="6" name="Picture 5" descr="young-couple-friendshipping-568451-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9765" y="546100"/>
            <a:ext cx="3831428" cy="5747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0333372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young-woman-pondering-738748-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7704" y="2228989"/>
            <a:ext cx="2683340" cy="4025010"/>
          </a:xfrm>
          <a:prstGeom prst="rect">
            <a:avLst/>
          </a:prstGeom>
          <a:ln>
            <a:noFill/>
          </a:ln>
          <a:effectLst>
            <a:softEdge rad="112500"/>
          </a:effectLst>
        </p:spPr>
      </p:pic>
      <p:sp>
        <p:nvSpPr>
          <p:cNvPr id="2" name="Content Placeholder 1"/>
          <p:cNvSpPr>
            <a:spLocks noGrp="1"/>
          </p:cNvSpPr>
          <p:nvPr>
            <p:ph idx="1"/>
          </p:nvPr>
        </p:nvSpPr>
        <p:spPr>
          <a:xfrm>
            <a:off x="457200" y="2277946"/>
            <a:ext cx="8229600" cy="3976053"/>
          </a:xfrm>
        </p:spPr>
        <p:txBody>
          <a:bodyPr>
            <a:normAutofit fontScale="92500"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 you gossip?</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 you make fun of others?</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 you leave people out?</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Are you judgmental?</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Are you Christ like?</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 you swear?</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 you laugh at inappropriate jokes?</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 you listen to good music?</a:t>
            </a:r>
          </a:p>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 watch clean movies?</a:t>
            </a:r>
          </a:p>
        </p:txBody>
      </p:sp>
      <p:sp>
        <p:nvSpPr>
          <p:cNvPr id="3" name="Title 2"/>
          <p:cNvSpPr>
            <a:spLocks noGrp="1"/>
          </p:cNvSpPr>
          <p:nvPr>
            <p:ph type="title"/>
          </p:nvPr>
        </p:nvSpPr>
        <p:spPr>
          <a:xfrm>
            <a:off x="457200" y="124252"/>
            <a:ext cx="8229600" cy="1974220"/>
          </a:xfrm>
        </p:spPr>
        <p:txBody>
          <a:bodyPr>
            <a:normAutofit fontScale="90000"/>
          </a:bodyPr>
          <a:lstStyle/>
          <a:p>
            <a:pPr algn="ctr"/>
            <a:r>
              <a:rPr lang="en-US" dirty="0" smtClean="0">
                <a:solidFill>
                  <a:schemeClr val="tx1"/>
                </a:solidFill>
              </a:rPr>
              <a:t>What do </a:t>
            </a:r>
            <a:r>
              <a:rPr lang="en-US" i="1" dirty="0" smtClean="0">
                <a:solidFill>
                  <a:srgbClr val="DD7E0E"/>
                </a:solidFill>
              </a:rPr>
              <a:t>your </a:t>
            </a:r>
            <a:r>
              <a:rPr lang="en-US" dirty="0" smtClean="0"/>
              <a:t>actions tell others about </a:t>
            </a:r>
            <a:br>
              <a:rPr lang="en-US" dirty="0" smtClean="0"/>
            </a:br>
            <a:r>
              <a:rPr lang="en-US" dirty="0" smtClean="0"/>
              <a:t>The Church of Jesus Christ of </a:t>
            </a:r>
            <a:br>
              <a:rPr lang="en-US" dirty="0" smtClean="0"/>
            </a:br>
            <a:r>
              <a:rPr lang="en-US" dirty="0" smtClean="0"/>
              <a:t>Latter-day Saints?</a:t>
            </a:r>
            <a:endParaRPr lang="en-US" dirty="0"/>
          </a:p>
        </p:txBody>
      </p:sp>
    </p:spTree>
    <p:extLst>
      <p:ext uri="{BB962C8B-B14F-4D97-AF65-F5344CB8AC3E}">
        <p14:creationId xmlns:p14="http://schemas.microsoft.com/office/powerpoint/2010/main" val="164843083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36706"/>
            <a:ext cx="4830064" cy="6179602"/>
          </a:xfrm>
        </p:spPr>
        <p:txBody>
          <a:bodyPr>
            <a:normAutofit fontScale="92500" lnSpcReduction="10000"/>
          </a:bodyPr>
          <a:lstStyle/>
          <a:p>
            <a:pPr marL="0" indent="0" algn="ctr">
              <a:buNone/>
            </a:pPr>
            <a:r>
              <a:rPr lang="en-US" sz="2800" dirty="0" smtClean="0"/>
              <a:t>In April 2000 Sister Margaret </a:t>
            </a:r>
            <a:r>
              <a:rPr lang="en-US" sz="2800" dirty="0" err="1" smtClean="0"/>
              <a:t>Nadauld</a:t>
            </a:r>
            <a:r>
              <a:rPr lang="en-US" sz="2800" dirty="0" smtClean="0"/>
              <a:t> said “standing </a:t>
            </a:r>
            <a:r>
              <a:rPr lang="en-US" sz="2800" dirty="0"/>
              <a:t>as a witness in all things means the "big things, little things, in all conversations and jokes. In games played and books read and music listened to. In causes supported, service rendered, clothes worn, friends made</a:t>
            </a:r>
            <a:r>
              <a:rPr lang="en-US" sz="2800" dirty="0" smtClean="0"/>
              <a:t>.”…</a:t>
            </a:r>
            <a:r>
              <a:rPr lang="en-US" sz="2800" dirty="0"/>
              <a:t>That means not only in public places, but in private places as </a:t>
            </a:r>
            <a:r>
              <a:rPr lang="en-US" sz="2800" dirty="0" smtClean="0"/>
              <a:t>well…Church</a:t>
            </a:r>
            <a:r>
              <a:rPr lang="en-US" sz="2800" dirty="0"/>
              <a:t>, school, home, or cars</a:t>
            </a:r>
            <a:r>
              <a:rPr lang="en-US" sz="2800" dirty="0" smtClean="0"/>
              <a:t>... </a:t>
            </a:r>
            <a:br>
              <a:rPr lang="en-US" sz="2800" dirty="0" smtClean="0"/>
            </a:br>
            <a:r>
              <a:rPr lang="en-US" sz="2800" dirty="0" smtClean="0"/>
              <a:t/>
            </a:r>
            <a:br>
              <a:rPr lang="en-US" sz="2800" dirty="0" smtClean="0"/>
            </a:br>
            <a:r>
              <a:rPr lang="en-US" sz="2800" u="sng" dirty="0" smtClean="0">
                <a:solidFill>
                  <a:srgbClr val="F3A447"/>
                </a:solidFill>
              </a:rPr>
              <a:t>Stand </a:t>
            </a:r>
            <a:r>
              <a:rPr lang="en-US" sz="2800" u="sng" dirty="0">
                <a:solidFill>
                  <a:srgbClr val="F3A447"/>
                </a:solidFill>
              </a:rPr>
              <a:t>as an example of a worthy daughter of God </a:t>
            </a:r>
            <a:r>
              <a:rPr lang="en-US" sz="2800" u="sng" dirty="0" smtClean="0">
                <a:solidFill>
                  <a:srgbClr val="F3A447"/>
                </a:solidFill>
              </a:rPr>
              <a:t/>
            </a:r>
            <a:br>
              <a:rPr lang="en-US" sz="2800" u="sng" dirty="0" smtClean="0">
                <a:solidFill>
                  <a:srgbClr val="F3A447"/>
                </a:solidFill>
              </a:rPr>
            </a:br>
            <a:r>
              <a:rPr lang="en-US" sz="2800" u="sng" dirty="0" smtClean="0">
                <a:solidFill>
                  <a:srgbClr val="F3A447"/>
                </a:solidFill>
              </a:rPr>
              <a:t>in </a:t>
            </a:r>
            <a:r>
              <a:rPr lang="en-US" sz="2800" u="sng" dirty="0">
                <a:solidFill>
                  <a:srgbClr val="F3A447"/>
                </a:solidFill>
              </a:rPr>
              <a:t>all places."</a:t>
            </a:r>
            <a:endParaRPr lang="en-US" sz="2800" u="sng" dirty="0">
              <a:solidFill>
                <a:srgbClr val="F3A447"/>
              </a:solidFill>
            </a:endParaRPr>
          </a:p>
        </p:txBody>
      </p:sp>
      <p:sp>
        <p:nvSpPr>
          <p:cNvPr id="5" name="TextBox 4"/>
          <p:cNvSpPr txBox="1"/>
          <p:nvPr/>
        </p:nvSpPr>
        <p:spPr>
          <a:xfrm>
            <a:off x="5287264" y="445691"/>
            <a:ext cx="3520241" cy="3108544"/>
          </a:xfrm>
          <a:prstGeom prst="rect">
            <a:avLst/>
          </a:prstGeom>
          <a:noFill/>
        </p:spPr>
        <p:txBody>
          <a:bodyPr wrap="square" rtlCol="0">
            <a:spAutoFit/>
          </a:bodyPr>
          <a:lstStyle/>
          <a:p>
            <a:pPr algn="ctr"/>
            <a:r>
              <a:rPr lang="en-US" sz="2800" dirty="0" smtClean="0"/>
              <a:t>1 Timothy 4:12</a:t>
            </a:r>
            <a:br>
              <a:rPr lang="en-US" sz="2800" dirty="0" smtClean="0"/>
            </a:br>
            <a:r>
              <a:rPr lang="en-US" sz="2800" dirty="0" smtClean="0"/>
              <a:t>…be </a:t>
            </a:r>
            <a:r>
              <a:rPr lang="en-US" sz="2800" dirty="0"/>
              <a:t>thou an </a:t>
            </a:r>
            <a:r>
              <a:rPr lang="en-US" sz="2800" dirty="0" smtClean="0"/>
              <a:t>example </a:t>
            </a:r>
            <a:r>
              <a:rPr lang="en-US" sz="2800" dirty="0"/>
              <a:t>of the believers, in word, in </a:t>
            </a:r>
            <a:r>
              <a:rPr lang="en-US" sz="2800" dirty="0" smtClean="0"/>
              <a:t>conversation</a:t>
            </a:r>
            <a:r>
              <a:rPr lang="en-US" sz="2800" dirty="0"/>
              <a:t>, in charity, in spirit, in faith, in </a:t>
            </a:r>
            <a:r>
              <a:rPr lang="en-US" sz="2800" dirty="0" smtClean="0"/>
              <a:t>purity</a:t>
            </a:r>
            <a:r>
              <a:rPr lang="en-US" sz="2800" dirty="0"/>
              <a:t>.</a:t>
            </a:r>
            <a:endParaRPr lang="en-US" sz="2800" dirty="0"/>
          </a:p>
        </p:txBody>
      </p:sp>
      <p:pic>
        <p:nvPicPr>
          <p:cNvPr id="7" name="Picture 6" descr="young-woman-laughing-790879-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7456" y="3554235"/>
            <a:ext cx="3303415" cy="2906745"/>
          </a:xfrm>
          <a:prstGeom prst="rect">
            <a:avLst/>
          </a:prstGeom>
          <a:ln>
            <a:noFill/>
          </a:ln>
          <a:effectLst>
            <a:softEdge rad="112500"/>
          </a:effectLst>
        </p:spPr>
      </p:pic>
    </p:spTree>
    <p:extLst>
      <p:ext uri="{BB962C8B-B14F-4D97-AF65-F5344CB8AC3E}">
        <p14:creationId xmlns:p14="http://schemas.microsoft.com/office/powerpoint/2010/main" val="11568358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young-women-talking-744154-galler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3958" y="3106291"/>
            <a:ext cx="5034008" cy="3350951"/>
          </a:xfrm>
          <a:prstGeom prst="rect">
            <a:avLst/>
          </a:prstGeom>
          <a:ln>
            <a:noFill/>
          </a:ln>
          <a:effectLst>
            <a:softEdge rad="112500"/>
          </a:effectLst>
        </p:spPr>
      </p:pic>
      <p:sp>
        <p:nvSpPr>
          <p:cNvPr id="2" name="Content Placeholder 1"/>
          <p:cNvSpPr>
            <a:spLocks noGrp="1"/>
          </p:cNvSpPr>
          <p:nvPr>
            <p:ph idx="1"/>
          </p:nvPr>
        </p:nvSpPr>
        <p:spPr>
          <a:xfrm>
            <a:off x="289902" y="1067873"/>
            <a:ext cx="8697068" cy="2811539"/>
          </a:xfrm>
        </p:spPr>
        <p:txBody>
          <a:bodyPr/>
          <a:lstStyle/>
          <a:p>
            <a:pPr marL="0" indent="0" algn="ctr">
              <a:buNone/>
            </a:pPr>
            <a:r>
              <a:rPr lang="en-US" dirty="0" smtClean="0"/>
              <a:t>Sister </a:t>
            </a:r>
            <a:r>
              <a:rPr lang="en-US" dirty="0" err="1" smtClean="0"/>
              <a:t>Naudauld</a:t>
            </a:r>
            <a:r>
              <a:rPr lang="en-US" dirty="0" smtClean="0"/>
              <a:t> counseled young women to </a:t>
            </a:r>
            <a:br>
              <a:rPr lang="en-US" dirty="0" smtClean="0"/>
            </a:br>
            <a:r>
              <a:rPr lang="en-US" b="1" u="sng" dirty="0" smtClean="0">
                <a:solidFill>
                  <a:srgbClr val="F3A447"/>
                </a:solidFill>
              </a:rPr>
              <a:t>“Be The First”</a:t>
            </a:r>
          </a:p>
          <a:p>
            <a:pPr marL="0" indent="0" algn="ctr">
              <a:buNone/>
            </a:pPr>
            <a:r>
              <a:rPr lang="en-US" dirty="0" smtClean="0"/>
              <a:t>"</a:t>
            </a:r>
            <a:r>
              <a:rPr lang="en-US" dirty="0"/>
              <a:t>being kind in all things, being the first to say hello, being the first to smile, being the first to make the stranger feel a part of things, being helpful. Thinking of others' feelings. Being inclusive.</a:t>
            </a:r>
            <a:endParaRPr lang="en-US" dirty="0"/>
          </a:p>
        </p:txBody>
      </p:sp>
      <p:sp>
        <p:nvSpPr>
          <p:cNvPr id="3" name="Title 2"/>
          <p:cNvSpPr>
            <a:spLocks noGrp="1"/>
          </p:cNvSpPr>
          <p:nvPr>
            <p:ph type="title"/>
          </p:nvPr>
        </p:nvSpPr>
        <p:spPr>
          <a:xfrm>
            <a:off x="457200" y="262308"/>
            <a:ext cx="8229600" cy="80556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b="1"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“Be The First”</a:t>
            </a:r>
            <a:endParaRPr lang="en-US" b="1"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8176831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2424441"/>
          </a:xfrm>
        </p:spPr>
        <p:txBody>
          <a:bodyPr>
            <a:normAutofit/>
          </a:bodyPr>
          <a:lstStyle/>
          <a:p>
            <a:pPr marL="0" indent="0" algn="ctr">
              <a:buNone/>
            </a:pPr>
            <a:r>
              <a:rPr lang="en-US" sz="4400" dirty="0" smtClean="0"/>
              <a:t>What a difference we can make, and what an example we will set as we choose to </a:t>
            </a:r>
            <a:r>
              <a:rPr lang="en-US" sz="4400" dirty="0" smtClean="0">
                <a:solidFill>
                  <a:srgbClr val="F3A447"/>
                </a:solidFill>
              </a:rPr>
              <a:t>“Be The First…”</a:t>
            </a:r>
            <a:endParaRPr lang="en-US" sz="4400" dirty="0">
              <a:solidFill>
                <a:srgbClr val="F3A447"/>
              </a:solidFill>
            </a:endParaRPr>
          </a:p>
        </p:txBody>
      </p:sp>
    </p:spTree>
    <p:extLst>
      <p:ext uri="{BB962C8B-B14F-4D97-AF65-F5344CB8AC3E}">
        <p14:creationId xmlns:p14="http://schemas.microsoft.com/office/powerpoint/2010/main" val="196328424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214</TotalTime>
  <Words>936</Words>
  <Application>Microsoft Macintosh PowerPoint</Application>
  <PresentationFormat>On-screen Show (4:3)</PresentationFormat>
  <Paragraphs>123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Paper</vt:lpstr>
      <vt:lpstr>Building The  Kingdom of God</vt:lpstr>
      <vt:lpstr>You are part of the building crew!</vt:lpstr>
      <vt:lpstr>Stand As A Witness</vt:lpstr>
      <vt:lpstr>Does my example really matter? Who is really watching me?</vt:lpstr>
      <vt:lpstr>PowerPoint Presentation</vt:lpstr>
      <vt:lpstr>What do your actions tell others about  The Church of Jesus Christ of  Latter-day Saints?</vt:lpstr>
      <vt:lpstr>PowerPoint Presentation</vt:lpstr>
      <vt:lpstr>“Be The First”</vt:lpstr>
      <vt:lpstr>PowerPoint Presentation</vt:lpstr>
      <vt:lpstr>Jess’s Story</vt:lpstr>
      <vt:lpstr>I’m a Mormon,  I Know it, I live it, I love it.</vt:lpstr>
      <vt:lpstr>PowerPoint Presentation</vt:lpstr>
      <vt:lpstr>How does Heavenly Father want me to use my spiritual gifts?</vt:lpstr>
      <vt:lpstr>D&amp;C 46:11-12</vt:lpstr>
      <vt:lpstr>Watch Video:</vt:lpstr>
      <vt:lpstr>Pres. Henry B. Eyring</vt:lpstr>
      <vt:lpstr>All gifts are different, some are visible, some are not.  </vt:lpstr>
      <vt:lpstr>Spiritual Gifts</vt:lpstr>
      <vt:lpstr>Seek to find YOUR gifts!</vt:lpstr>
      <vt:lpstr>Never Compare Yourself to Others!</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Kingdom of God</dc:title>
  <dc:creator>Jim Middelton</dc:creator>
  <cp:lastModifiedBy>Jim Middelton</cp:lastModifiedBy>
  <cp:revision>22</cp:revision>
  <dcterms:created xsi:type="dcterms:W3CDTF">2013-11-28T02:18:00Z</dcterms:created>
  <dcterms:modified xsi:type="dcterms:W3CDTF">2013-11-28T05:52:59Z</dcterms:modified>
</cp:coreProperties>
</file>