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78" r:id="rId3"/>
    <p:sldId id="257" r:id="rId4"/>
    <p:sldId id="258" r:id="rId5"/>
    <p:sldId id="277" r:id="rId6"/>
    <p:sldId id="260" r:id="rId7"/>
    <p:sldId id="261" r:id="rId8"/>
    <p:sldId id="262" r:id="rId9"/>
    <p:sldId id="263" r:id="rId10"/>
    <p:sldId id="271" r:id="rId11"/>
    <p:sldId id="265" r:id="rId12"/>
    <p:sldId id="264" r:id="rId13"/>
    <p:sldId id="266" r:id="rId14"/>
    <p:sldId id="268" r:id="rId15"/>
    <p:sldId id="269" r:id="rId16"/>
    <p:sldId id="273" r:id="rId17"/>
    <p:sldId id="274" r:id="rId18"/>
    <p:sldId id="275" r:id="rId19"/>
    <p:sldId id="276" r:id="rId20"/>
    <p:sldId id="280" r:id="rId21"/>
    <p:sldId id="279"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3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69C06D-4ED8-42C6-905D-CA84CA1B6CBF}" type="datetime2">
              <a:rPr lang="en-US" smtClean="0"/>
              <a:t>Wednesday, January 29,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Wednesday, January 29,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4372C-B5AB-4C39-B273-B99224EB4DD5}" type="datetime2">
              <a:rPr lang="en-US" smtClean="0"/>
              <a:t>Wednesday, January 29, 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CB1CAA-32CD-4B55-B92A-B8F0843CACF4}" type="datetime2">
              <a:rPr lang="en-US" smtClean="0"/>
              <a:t>Wednesday, January 29,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8CDC4-3D19-4983-B478-82F6B8E5AB66}" type="datetime2">
              <a:rPr lang="en-US" smtClean="0"/>
              <a:t>Wednesday, January 29, 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B82477-D5D3-4181-8C11-75D0F2433A87}" type="datetime2">
              <a:rPr lang="en-US" smtClean="0"/>
              <a:t>Wednesday, January 29,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E253B-1893-4367-8BAE-DF4BC10DC578}" type="datetime2">
              <a:rPr lang="en-US" smtClean="0"/>
              <a:t>Wednesday, January 29, 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2300D-25B3-4603-86C9-4CB776489F00}" type="datetime2">
              <a:rPr lang="en-US" smtClean="0"/>
              <a:t>Wednesday, January 29, 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4AD9-FCC8-48B7-B85B-012A91320DFF}" type="datetime2">
              <a:rPr lang="en-US" smtClean="0"/>
              <a:t>Wednesday, January 29, 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2DC50-D5DB-4F94-B367-9876CD2C4012}" type="datetime2">
              <a:rPr lang="en-US" smtClean="0"/>
              <a:t>Wednesday, January 29, 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92EB412-E790-42EA-81FE-2925D3A43D91}" type="datetime2">
              <a:rPr lang="en-US" smtClean="0"/>
              <a:t>Wednesday, January 29, 14</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89C0F2-17E0-497A-9BBE-0C73201AAFE3}"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B385921-A91A-409C-921C-0E0EC1E750EC}" type="datetime2">
              <a:rPr lang="en-US" smtClean="0"/>
              <a:t>Wednesday, January 29, 14</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117" y="303535"/>
            <a:ext cx="7543800" cy="2347168"/>
          </a:xfrm>
        </p:spPr>
        <p:txBody>
          <a:bodyPr/>
          <a:lstStyle/>
          <a:p>
            <a:pPr algn="ctr"/>
            <a:r>
              <a:rPr lang="en-US" dirty="0" smtClean="0"/>
              <a:t>Why do the CHOICES I make matter?</a:t>
            </a:r>
            <a:endParaRPr lang="en-US" dirty="0"/>
          </a:p>
        </p:txBody>
      </p:sp>
      <p:pic>
        <p:nvPicPr>
          <p:cNvPr id="5" name="Picture 4" descr="split-pat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194" y="2761147"/>
            <a:ext cx="5093997" cy="3492851"/>
          </a:xfrm>
          <a:prstGeom prst="rect">
            <a:avLst/>
          </a:prstGeom>
          <a:ln>
            <a:noFill/>
          </a:ln>
          <a:effectLst>
            <a:softEdge rad="112500"/>
          </a:effectLst>
        </p:spPr>
      </p:pic>
    </p:spTree>
    <p:extLst>
      <p:ext uri="{BB962C8B-B14F-4D97-AF65-F5344CB8AC3E}">
        <p14:creationId xmlns:p14="http://schemas.microsoft.com/office/powerpoint/2010/main" val="42791594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row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77" y="1356947"/>
            <a:ext cx="3938954" cy="4719514"/>
          </a:xfrm>
          <a:prstGeom prst="rect">
            <a:avLst/>
          </a:prstGeom>
        </p:spPr>
      </p:pic>
      <p:sp>
        <p:nvSpPr>
          <p:cNvPr id="2" name="Title 1"/>
          <p:cNvSpPr>
            <a:spLocks noGrp="1"/>
          </p:cNvSpPr>
          <p:nvPr>
            <p:ph type="title"/>
          </p:nvPr>
        </p:nvSpPr>
        <p:spPr>
          <a:xfrm>
            <a:off x="457200" y="47992"/>
            <a:ext cx="7620000" cy="1143000"/>
          </a:xfrm>
        </p:spPr>
        <p:txBody>
          <a:bodyPr/>
          <a:lstStyle/>
          <a:p>
            <a:pPr algn="ctr"/>
            <a:r>
              <a:rPr lang="en-US" b="1" dirty="0" smtClean="0"/>
              <a:t>Responsibility</a:t>
            </a:r>
            <a:r>
              <a:rPr lang="en-US" dirty="0" smtClean="0"/>
              <a:t> of Choice</a:t>
            </a:r>
            <a:endParaRPr lang="en-US" dirty="0"/>
          </a:p>
        </p:txBody>
      </p:sp>
      <p:sp>
        <p:nvSpPr>
          <p:cNvPr id="3" name="Content Placeholder 2"/>
          <p:cNvSpPr>
            <a:spLocks noGrp="1"/>
          </p:cNvSpPr>
          <p:nvPr>
            <p:ph idx="1"/>
          </p:nvPr>
        </p:nvSpPr>
        <p:spPr>
          <a:xfrm>
            <a:off x="3829537" y="1190992"/>
            <a:ext cx="4591539" cy="5491162"/>
          </a:xfrm>
        </p:spPr>
        <p:txBody>
          <a:bodyPr>
            <a:normAutofit/>
          </a:bodyPr>
          <a:lstStyle/>
          <a:p>
            <a:pPr algn="ctr"/>
            <a:r>
              <a:rPr lang="en-US" sz="2800" b="1" dirty="0" smtClean="0"/>
              <a:t>You</a:t>
            </a:r>
            <a:r>
              <a:rPr lang="en-US" sz="2800" dirty="0" smtClean="0"/>
              <a:t> are responsible for the choices </a:t>
            </a:r>
            <a:r>
              <a:rPr lang="en-US" sz="2800" b="1" dirty="0" smtClean="0"/>
              <a:t>you</a:t>
            </a:r>
            <a:r>
              <a:rPr lang="en-US" sz="2800" dirty="0" smtClean="0"/>
              <a:t> make.</a:t>
            </a:r>
            <a:br>
              <a:rPr lang="en-US" sz="2800" dirty="0" smtClean="0"/>
            </a:br>
            <a:r>
              <a:rPr lang="en-US" sz="2800" dirty="0" smtClean="0"/>
              <a:t>If you make an incorrect choice you cannot blame anyone else but yourself</a:t>
            </a:r>
            <a:br>
              <a:rPr lang="en-US" sz="2800" dirty="0" smtClean="0"/>
            </a:br>
            <a:endParaRPr lang="en-US" sz="2800" dirty="0" smtClean="0"/>
          </a:p>
          <a:p>
            <a:pPr algn="ctr"/>
            <a:r>
              <a:rPr lang="en-US" sz="2800" dirty="0" smtClean="0"/>
              <a:t>You are a child of God with great strength.  </a:t>
            </a:r>
            <a:br>
              <a:rPr lang="en-US" sz="2800" dirty="0" smtClean="0"/>
            </a:br>
            <a:r>
              <a:rPr lang="en-US" sz="2800" dirty="0" smtClean="0"/>
              <a:t>You have the ability to choose righteousness &amp; happiness, regardless of your circumstances</a:t>
            </a:r>
            <a:endParaRPr lang="en-US" sz="2800" dirty="0"/>
          </a:p>
        </p:txBody>
      </p:sp>
    </p:spTree>
    <p:extLst>
      <p:ext uri="{BB962C8B-B14F-4D97-AF65-F5344CB8AC3E}">
        <p14:creationId xmlns:p14="http://schemas.microsoft.com/office/powerpoint/2010/main" val="1827682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Responsibility</a:t>
            </a:r>
            <a:r>
              <a:rPr lang="en-US" dirty="0" smtClean="0"/>
              <a:t> of Choice</a:t>
            </a:r>
            <a:endParaRPr lang="en-US" dirty="0"/>
          </a:p>
        </p:txBody>
      </p:sp>
      <p:sp>
        <p:nvSpPr>
          <p:cNvPr id="3" name="Content Placeholder 2"/>
          <p:cNvSpPr>
            <a:spLocks noGrp="1"/>
          </p:cNvSpPr>
          <p:nvPr>
            <p:ph idx="1"/>
          </p:nvPr>
        </p:nvSpPr>
        <p:spPr>
          <a:xfrm>
            <a:off x="457200" y="1600200"/>
            <a:ext cx="7620000" cy="1740877"/>
          </a:xfrm>
        </p:spPr>
        <p:txBody>
          <a:bodyPr>
            <a:noAutofit/>
          </a:bodyPr>
          <a:lstStyle/>
          <a:p>
            <a:r>
              <a:rPr lang="en-US" sz="2800" dirty="0"/>
              <a:t>We cannot be neutral; there is no middle ground. The Lord knows this; Lucifer knows this. As long as we live upon this earth, Lucifer and his hosts will never abandon the hope of claiming our souls</a:t>
            </a:r>
            <a:r>
              <a:rPr lang="en-US" sz="2800" dirty="0" smtClean="0"/>
              <a:t>.  We have to choose which side we are on, who we are going to follow.</a:t>
            </a:r>
            <a:endParaRPr lang="en-US" sz="2800" dirty="0"/>
          </a:p>
        </p:txBody>
      </p:sp>
      <p:sp>
        <p:nvSpPr>
          <p:cNvPr id="5" name="Rectangle 4"/>
          <p:cNvSpPr/>
          <p:nvPr/>
        </p:nvSpPr>
        <p:spPr>
          <a:xfrm>
            <a:off x="1497667" y="4408158"/>
            <a:ext cx="5249905"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 object lesson</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21432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pt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023" y="3801022"/>
            <a:ext cx="4817900" cy="2890092"/>
          </a:xfrm>
          <a:prstGeom prst="rect">
            <a:avLst/>
          </a:prstGeom>
          <a:ln>
            <a:noFill/>
          </a:ln>
          <a:effectLst>
            <a:softEdge rad="112500"/>
          </a:effectLst>
        </p:spPr>
      </p:pic>
      <p:sp>
        <p:nvSpPr>
          <p:cNvPr id="3" name="Content Placeholder 2"/>
          <p:cNvSpPr>
            <a:spLocks noGrp="1"/>
          </p:cNvSpPr>
          <p:nvPr>
            <p:ph idx="1"/>
          </p:nvPr>
        </p:nvSpPr>
        <p:spPr>
          <a:xfrm>
            <a:off x="0" y="801077"/>
            <a:ext cx="8616461" cy="2833077"/>
          </a:xfrm>
        </p:spPr>
        <p:txBody>
          <a:bodyPr>
            <a:noAutofit/>
          </a:bodyPr>
          <a:lstStyle/>
          <a:p>
            <a:r>
              <a:rPr lang="en-US" sz="2800" b="1" dirty="0" smtClean="0"/>
              <a:t>It </a:t>
            </a:r>
            <a:r>
              <a:rPr lang="en-US" sz="2800" b="1" dirty="0"/>
              <a:t>requires discipline to choose the right. The ironic thing is the more disciplined we are </a:t>
            </a:r>
            <a:r>
              <a:rPr lang="en-US" sz="2800" b="1" dirty="0" smtClean="0"/>
              <a:t>&amp; </a:t>
            </a:r>
            <a:r>
              <a:rPr lang="en-US" sz="2800" b="1" dirty="0"/>
              <a:t>the more righteous our choices, the more freedom we have. </a:t>
            </a:r>
            <a:r>
              <a:rPr lang="en-US" sz="2800" b="1" dirty="0" smtClean="0"/>
              <a:t/>
            </a:r>
            <a:br>
              <a:rPr lang="en-US" sz="2800" b="1" dirty="0" smtClean="0"/>
            </a:br>
            <a:r>
              <a:rPr lang="en-US" sz="2800" b="1" dirty="0" smtClean="0"/>
              <a:t>Sin </a:t>
            </a:r>
            <a:r>
              <a:rPr lang="en-US" sz="2800" b="1" dirty="0"/>
              <a:t>limits our future choices</a:t>
            </a:r>
            <a:r>
              <a:rPr lang="en-US" sz="2800" dirty="0"/>
              <a:t>: drugs, alcohol, infidelity quickly become addictions that become very difficult to break free from. The addiction becomes the master </a:t>
            </a:r>
            <a:r>
              <a:rPr lang="en-US" sz="2800" dirty="0" smtClean="0"/>
              <a:t>&amp; </a:t>
            </a:r>
            <a:r>
              <a:rPr lang="en-US" sz="2800" dirty="0"/>
              <a:t>we its slave. Abuse of freedom tends to paralyze.</a:t>
            </a:r>
            <a:endParaRPr lang="en-US" sz="2800" dirty="0"/>
          </a:p>
        </p:txBody>
      </p:sp>
      <p:sp>
        <p:nvSpPr>
          <p:cNvPr id="2" name="Title 1"/>
          <p:cNvSpPr>
            <a:spLocks noGrp="1"/>
          </p:cNvSpPr>
          <p:nvPr>
            <p:ph type="title"/>
          </p:nvPr>
        </p:nvSpPr>
        <p:spPr>
          <a:xfrm>
            <a:off x="457200" y="1100"/>
            <a:ext cx="7620000" cy="799977"/>
          </a:xfrm>
        </p:spPr>
        <p:txBody>
          <a:bodyPr/>
          <a:lstStyle/>
          <a:p>
            <a:pPr algn="ctr"/>
            <a:r>
              <a:rPr lang="en-US" dirty="0" smtClean="0"/>
              <a:t>Freedom</a:t>
            </a:r>
            <a:endParaRPr lang="en-US" dirty="0"/>
          </a:p>
        </p:txBody>
      </p:sp>
      <p:sp>
        <p:nvSpPr>
          <p:cNvPr id="5" name="TextBox 4"/>
          <p:cNvSpPr txBox="1"/>
          <p:nvPr/>
        </p:nvSpPr>
        <p:spPr>
          <a:xfrm>
            <a:off x="457200" y="4518575"/>
            <a:ext cx="2668954" cy="830997"/>
          </a:xfrm>
          <a:prstGeom prst="rect">
            <a:avLst/>
          </a:prstGeom>
          <a:noFill/>
        </p:spPr>
        <p:txBody>
          <a:bodyPr wrap="square" rtlCol="0">
            <a:spAutoFit/>
          </a:bodyPr>
          <a:lstStyle/>
          <a:p>
            <a:pPr algn="ctr"/>
            <a:r>
              <a:rPr lang="en-US" sz="2400" dirty="0" smtClean="0"/>
              <a:t>Read: </a:t>
            </a:r>
            <a:br>
              <a:rPr lang="en-US" sz="2400" dirty="0" smtClean="0"/>
            </a:br>
            <a:r>
              <a:rPr lang="en-US" sz="2400" dirty="0" smtClean="0"/>
              <a:t>Riptide Analogy</a:t>
            </a:r>
            <a:endParaRPr lang="en-US" sz="2400" dirty="0"/>
          </a:p>
        </p:txBody>
      </p:sp>
    </p:spTree>
    <p:extLst>
      <p:ext uri="{BB962C8B-B14F-4D97-AF65-F5344CB8AC3E}">
        <p14:creationId xmlns:p14="http://schemas.microsoft.com/office/powerpoint/2010/main" val="936734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418-tool-belt.jpg"/>
          <p:cNvPicPr>
            <a:picLocks noChangeAspect="1"/>
          </p:cNvPicPr>
          <p:nvPr/>
        </p:nvPicPr>
        <p:blipFill rotWithShape="1">
          <a:blip r:embed="rId2">
            <a:extLst>
              <a:ext uri="{28A0092B-C50C-407E-A947-70E740481C1C}">
                <a14:useLocalDpi xmlns:a14="http://schemas.microsoft.com/office/drawing/2010/main" val="0"/>
              </a:ext>
            </a:extLst>
          </a:blip>
          <a:srcRect t="10476" b="20123"/>
          <a:stretch/>
        </p:blipFill>
        <p:spPr>
          <a:xfrm>
            <a:off x="1006230" y="3438768"/>
            <a:ext cx="5871308" cy="3106617"/>
          </a:xfrm>
          <a:prstGeom prst="rect">
            <a:avLst/>
          </a:prstGeom>
        </p:spPr>
      </p:pic>
      <p:sp>
        <p:nvSpPr>
          <p:cNvPr id="2" name="Title 1"/>
          <p:cNvSpPr>
            <a:spLocks noGrp="1"/>
          </p:cNvSpPr>
          <p:nvPr>
            <p:ph type="title"/>
          </p:nvPr>
        </p:nvSpPr>
        <p:spPr>
          <a:xfrm>
            <a:off x="457200" y="274638"/>
            <a:ext cx="7620000" cy="858593"/>
          </a:xfrm>
        </p:spPr>
        <p:txBody>
          <a:bodyPr/>
          <a:lstStyle/>
          <a:p>
            <a:pPr algn="ctr"/>
            <a:r>
              <a:rPr lang="en-US" dirty="0" smtClean="0"/>
              <a:t>Tools to Help Us</a:t>
            </a:r>
            <a:endParaRPr lang="en-US" dirty="0"/>
          </a:p>
        </p:txBody>
      </p:sp>
      <p:sp>
        <p:nvSpPr>
          <p:cNvPr id="7" name="Content Placeholder 2"/>
          <p:cNvSpPr>
            <a:spLocks noGrp="1"/>
          </p:cNvSpPr>
          <p:nvPr>
            <p:ph idx="1"/>
          </p:nvPr>
        </p:nvSpPr>
        <p:spPr>
          <a:xfrm>
            <a:off x="234461" y="1133231"/>
            <a:ext cx="8088923" cy="5267569"/>
          </a:xfrm>
        </p:spPr>
        <p:txBody>
          <a:bodyPr>
            <a:noAutofit/>
          </a:bodyPr>
          <a:lstStyle/>
          <a:p>
            <a:r>
              <a:rPr lang="en-US" sz="2600" dirty="0"/>
              <a:t>The prophet Mormon tells us, “</a:t>
            </a:r>
            <a:r>
              <a:rPr lang="en-US" sz="2600" b="1" dirty="0"/>
              <a:t>The Spirit of Christ </a:t>
            </a:r>
            <a:r>
              <a:rPr lang="en-US" sz="2600" dirty="0"/>
              <a:t>is given to every man, that he may know good from evil.</a:t>
            </a:r>
            <a:r>
              <a:rPr lang="en-US" sz="2600" dirty="0" smtClean="0"/>
              <a:t>” </a:t>
            </a:r>
            <a:r>
              <a:rPr lang="en-US" sz="2600" dirty="0"/>
              <a:t>I speak of </a:t>
            </a:r>
            <a:r>
              <a:rPr lang="en-US" sz="2600" b="1" dirty="0"/>
              <a:t>prayer</a:t>
            </a:r>
            <a:r>
              <a:rPr lang="en-US" sz="2600" dirty="0"/>
              <a:t>. I speak too of the whisperings from that </a:t>
            </a:r>
            <a:r>
              <a:rPr lang="en-US" sz="2600" b="1" dirty="0"/>
              <a:t>still, small voice</a:t>
            </a:r>
            <a:r>
              <a:rPr lang="en-US" sz="2600" dirty="0"/>
              <a:t> within each of us, and I do not overlook the </a:t>
            </a:r>
            <a:r>
              <a:rPr lang="en-US" sz="2600" b="1" dirty="0"/>
              <a:t>holy scriptures</a:t>
            </a:r>
            <a:r>
              <a:rPr lang="en-US" sz="2600" dirty="0"/>
              <a:t>, written by mariners who successfully sailed the seas we too must cross.</a:t>
            </a:r>
          </a:p>
          <a:p>
            <a:endParaRPr lang="en-US" sz="2600" dirty="0"/>
          </a:p>
        </p:txBody>
      </p:sp>
    </p:spTree>
    <p:extLst>
      <p:ext uri="{BB962C8B-B14F-4D97-AF65-F5344CB8AC3E}">
        <p14:creationId xmlns:p14="http://schemas.microsoft.com/office/powerpoint/2010/main" val="10764878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Your Choice of Friends is </a:t>
            </a:r>
            <a:br>
              <a:rPr lang="en-US" sz="4000" dirty="0" smtClean="0"/>
            </a:br>
            <a:r>
              <a:rPr lang="en-US" sz="4000" dirty="0" smtClean="0"/>
              <a:t>Very Important</a:t>
            </a:r>
            <a:endParaRPr lang="en-US" sz="4000" dirty="0"/>
          </a:p>
        </p:txBody>
      </p:sp>
      <p:sp>
        <p:nvSpPr>
          <p:cNvPr id="3" name="Content Placeholder 2"/>
          <p:cNvSpPr>
            <a:spLocks noGrp="1"/>
          </p:cNvSpPr>
          <p:nvPr>
            <p:ph idx="1"/>
          </p:nvPr>
        </p:nvSpPr>
        <p:spPr>
          <a:xfrm>
            <a:off x="613508" y="1417638"/>
            <a:ext cx="7620000" cy="1825747"/>
          </a:xfrm>
        </p:spPr>
        <p:txBody>
          <a:bodyPr>
            <a:normAutofit/>
          </a:bodyPr>
          <a:lstStyle/>
          <a:p>
            <a:r>
              <a:rPr lang="en-US" sz="2800" dirty="0"/>
              <a:t>When faced with significant choices, how do we decide? Do we succumb to the promise of momentary pleasure? To our urges and passions? To the pressure of our peers?</a:t>
            </a:r>
            <a:endParaRPr lang="en-US" sz="2800" dirty="0"/>
          </a:p>
        </p:txBody>
      </p:sp>
      <p:pic>
        <p:nvPicPr>
          <p:cNvPr id="4" name="Picture 3" descr="peerpressure.jpg"/>
          <p:cNvPicPr>
            <a:picLocks noChangeAspect="1"/>
          </p:cNvPicPr>
          <p:nvPr/>
        </p:nvPicPr>
        <p:blipFill rotWithShape="1">
          <a:blip r:embed="rId2">
            <a:extLst>
              <a:ext uri="{28A0092B-C50C-407E-A947-70E740481C1C}">
                <a14:useLocalDpi xmlns:a14="http://schemas.microsoft.com/office/drawing/2010/main" val="0"/>
              </a:ext>
            </a:extLst>
          </a:blip>
          <a:srcRect t="12635" r="3584"/>
          <a:stretch/>
        </p:blipFill>
        <p:spPr>
          <a:xfrm>
            <a:off x="1641231" y="3438769"/>
            <a:ext cx="5255846" cy="3174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26038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7868"/>
            <a:ext cx="7885723" cy="1620593"/>
          </a:xfrm>
        </p:spPr>
        <p:txBody>
          <a:bodyPr/>
          <a:lstStyle/>
          <a:p>
            <a:pPr algn="ctr"/>
            <a:r>
              <a:rPr lang="en-US" dirty="0" smtClean="0"/>
              <a:t>Good Friends </a:t>
            </a:r>
            <a:r>
              <a:rPr lang="en-US" dirty="0"/>
              <a:t>C</a:t>
            </a:r>
            <a:r>
              <a:rPr lang="en-US" dirty="0" smtClean="0"/>
              <a:t>an </a:t>
            </a:r>
            <a:r>
              <a:rPr lang="en-US" dirty="0"/>
              <a:t>H</a:t>
            </a:r>
            <a:r>
              <a:rPr lang="en-US" dirty="0" smtClean="0"/>
              <a:t>elp </a:t>
            </a:r>
            <a:r>
              <a:rPr lang="en-US" dirty="0"/>
              <a:t>U</a:t>
            </a:r>
            <a:r>
              <a:rPr lang="en-US" dirty="0" smtClean="0"/>
              <a:t>s </a:t>
            </a:r>
            <a:r>
              <a:rPr lang="en-US" dirty="0"/>
              <a:t>M</a:t>
            </a:r>
            <a:r>
              <a:rPr lang="en-US" dirty="0" smtClean="0"/>
              <a:t>ake Good Choices</a:t>
            </a:r>
            <a:endParaRPr lang="en-US" dirty="0"/>
          </a:p>
        </p:txBody>
      </p:sp>
      <p:pic>
        <p:nvPicPr>
          <p:cNvPr id="4" name="Content Placeholder 3" descr="young-women-talking-744154-galler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370" t="9146" r="8599" b="7853"/>
          <a:stretch/>
        </p:blipFill>
        <p:spPr>
          <a:xfrm>
            <a:off x="1543539" y="3048001"/>
            <a:ext cx="5705230" cy="351692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3385" y="2020071"/>
            <a:ext cx="7033846" cy="523220"/>
          </a:xfrm>
          <a:prstGeom prst="rect">
            <a:avLst/>
          </a:prstGeom>
          <a:noFill/>
        </p:spPr>
        <p:txBody>
          <a:bodyPr wrap="square" rtlCol="0">
            <a:spAutoFit/>
          </a:bodyPr>
          <a:lstStyle/>
          <a:p>
            <a:pPr algn="ctr"/>
            <a:r>
              <a:rPr lang="en-US" sz="2800" dirty="0" smtClean="0"/>
              <a:t>ROLE PLAYS</a:t>
            </a:r>
            <a:endParaRPr lang="en-US" sz="2800" dirty="0"/>
          </a:p>
        </p:txBody>
      </p:sp>
    </p:spTree>
    <p:extLst>
      <p:ext uri="{BB962C8B-B14F-4D97-AF65-F5344CB8AC3E}">
        <p14:creationId xmlns:p14="http://schemas.microsoft.com/office/powerpoint/2010/main" val="957102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Results</a:t>
            </a:r>
            <a:r>
              <a:rPr lang="en-US" dirty="0" smtClean="0"/>
              <a:t> of our Choices</a:t>
            </a:r>
            <a:endParaRPr lang="en-US" dirty="0"/>
          </a:p>
        </p:txBody>
      </p:sp>
      <p:sp>
        <p:nvSpPr>
          <p:cNvPr id="3" name="Content Placeholder 2"/>
          <p:cNvSpPr>
            <a:spLocks noGrp="1"/>
          </p:cNvSpPr>
          <p:nvPr>
            <p:ph idx="1"/>
          </p:nvPr>
        </p:nvSpPr>
        <p:spPr/>
        <p:txBody>
          <a:bodyPr>
            <a:normAutofit/>
          </a:bodyPr>
          <a:lstStyle/>
          <a:p>
            <a:r>
              <a:rPr lang="en-US" sz="2800" dirty="0"/>
              <a:t>All of our choices have consequences, some of which have little or nothing to do with our eternal salvation and others of which have everything to do with it</a:t>
            </a:r>
            <a:r>
              <a:rPr lang="en-US" sz="2800" dirty="0" smtClean="0"/>
              <a:t>.</a:t>
            </a:r>
          </a:p>
          <a:p>
            <a:endParaRPr lang="en-US" sz="2800" dirty="0"/>
          </a:p>
          <a:p>
            <a:r>
              <a:rPr lang="en-US" sz="2800" dirty="0"/>
              <a:t>May we keep our eyes, our hearts, and our determination focused on that goal which is eternal and worth any price we will have to pay, regardless of the sacrifice we must make to reach it.</a:t>
            </a:r>
            <a:endParaRPr lang="en-US" sz="2800" dirty="0"/>
          </a:p>
        </p:txBody>
      </p:sp>
    </p:spTree>
    <p:extLst>
      <p:ext uri="{BB962C8B-B14F-4D97-AF65-F5344CB8AC3E}">
        <p14:creationId xmlns:p14="http://schemas.microsoft.com/office/powerpoint/2010/main" val="7531819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5"/>
            <a:ext cx="7620000" cy="663208"/>
          </a:xfrm>
        </p:spPr>
        <p:txBody>
          <a:bodyPr/>
          <a:lstStyle/>
          <a:p>
            <a:pPr algn="ctr"/>
            <a:r>
              <a:rPr lang="en-US" dirty="0" smtClean="0"/>
              <a:t>Repentance</a:t>
            </a:r>
            <a:endParaRPr lang="en-US" dirty="0"/>
          </a:p>
        </p:txBody>
      </p:sp>
      <p:sp>
        <p:nvSpPr>
          <p:cNvPr id="3" name="Content Placeholder 2"/>
          <p:cNvSpPr>
            <a:spLocks noGrp="1"/>
          </p:cNvSpPr>
          <p:nvPr>
            <p:ph idx="1"/>
          </p:nvPr>
        </p:nvSpPr>
        <p:spPr>
          <a:xfrm>
            <a:off x="156308" y="937847"/>
            <a:ext cx="8225692" cy="1965346"/>
          </a:xfrm>
        </p:spPr>
        <p:txBody>
          <a:bodyPr>
            <a:noAutofit/>
          </a:bodyPr>
          <a:lstStyle/>
          <a:p>
            <a:r>
              <a:rPr lang="en-US" sz="2800" dirty="0"/>
              <a:t>Don’t put your eternal life at risk. If you have sinned, the sooner you begin to make your way back, the sooner you will find the sweet peace and joy that come with the miracle of forgiveness</a:t>
            </a:r>
            <a:r>
              <a:rPr lang="en-US" sz="2800" dirty="0" smtClean="0"/>
              <a:t>.</a:t>
            </a:r>
            <a:endParaRPr lang="en-US" sz="2800" dirty="0"/>
          </a:p>
        </p:txBody>
      </p:sp>
      <p:pic>
        <p:nvPicPr>
          <p:cNvPr id="4" name="Picture 3" descr="repent.jpg"/>
          <p:cNvPicPr>
            <a:picLocks noChangeAspect="1"/>
          </p:cNvPicPr>
          <p:nvPr/>
        </p:nvPicPr>
        <p:blipFill rotWithShape="1">
          <a:blip r:embed="rId2">
            <a:extLst>
              <a:ext uri="{28A0092B-C50C-407E-A947-70E740481C1C}">
                <a14:useLocalDpi xmlns:a14="http://schemas.microsoft.com/office/drawing/2010/main" val="0"/>
              </a:ext>
            </a:extLst>
          </a:blip>
          <a:srcRect b="16186"/>
          <a:stretch/>
        </p:blipFill>
        <p:spPr>
          <a:xfrm>
            <a:off x="457200" y="2903192"/>
            <a:ext cx="3313723" cy="3622653"/>
          </a:xfrm>
          <a:prstGeom prst="rect">
            <a:avLst/>
          </a:prstGeom>
        </p:spPr>
      </p:pic>
      <p:sp>
        <p:nvSpPr>
          <p:cNvPr id="5" name="TextBox 4"/>
          <p:cNvSpPr txBox="1"/>
          <p:nvPr/>
        </p:nvSpPr>
        <p:spPr>
          <a:xfrm>
            <a:off x="4103077" y="3079038"/>
            <a:ext cx="4278923" cy="3970318"/>
          </a:xfrm>
          <a:prstGeom prst="rect">
            <a:avLst/>
          </a:prstGeom>
          <a:noFill/>
        </p:spPr>
        <p:txBody>
          <a:bodyPr wrap="square" rtlCol="0">
            <a:spAutoFit/>
          </a:bodyPr>
          <a:lstStyle/>
          <a:p>
            <a:pPr algn="ctr"/>
            <a:r>
              <a:rPr lang="en-US" sz="2800" dirty="0"/>
              <a:t>Our Savior died to provide you &amp;</a:t>
            </a:r>
            <a:r>
              <a:rPr lang="en-US" sz="2800" dirty="0" smtClean="0"/>
              <a:t> </a:t>
            </a:r>
            <a:r>
              <a:rPr lang="en-US" sz="2800" dirty="0"/>
              <a:t>me the blessed gift of </a:t>
            </a:r>
            <a:r>
              <a:rPr lang="en-US" sz="2800" dirty="0" smtClean="0"/>
              <a:t>repentance. We </a:t>
            </a:r>
            <a:r>
              <a:rPr lang="en-US" sz="2800" dirty="0"/>
              <a:t>have all made incorrect choices. If we have not already corrected such choices, the way to peace </a:t>
            </a:r>
            <a:r>
              <a:rPr lang="en-US" sz="2800" dirty="0" smtClean="0"/>
              <a:t>&amp; forgiveness </a:t>
            </a:r>
            <a:r>
              <a:rPr lang="en-US" sz="2800" dirty="0"/>
              <a:t>is repentance.</a:t>
            </a:r>
          </a:p>
          <a:p>
            <a:endParaRPr lang="en-US" sz="2800" dirty="0"/>
          </a:p>
        </p:txBody>
      </p:sp>
    </p:spTree>
    <p:extLst>
      <p:ext uri="{BB962C8B-B14F-4D97-AF65-F5344CB8AC3E}">
        <p14:creationId xmlns:p14="http://schemas.microsoft.com/office/powerpoint/2010/main" val="13617537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7620000" cy="643670"/>
          </a:xfrm>
        </p:spPr>
        <p:txBody>
          <a:bodyPr/>
          <a:lstStyle/>
          <a:p>
            <a:pPr algn="ctr"/>
            <a:r>
              <a:rPr lang="en-US" dirty="0" smtClean="0"/>
              <a:t>The 3 R’s </a:t>
            </a:r>
            <a:endParaRPr lang="en-US" dirty="0"/>
          </a:p>
        </p:txBody>
      </p:sp>
      <p:sp>
        <p:nvSpPr>
          <p:cNvPr id="3" name="Content Placeholder 2"/>
          <p:cNvSpPr>
            <a:spLocks noGrp="1"/>
          </p:cNvSpPr>
          <p:nvPr>
            <p:ph idx="1"/>
          </p:nvPr>
        </p:nvSpPr>
        <p:spPr>
          <a:xfrm>
            <a:off x="2657231" y="1817077"/>
            <a:ext cx="5783384" cy="3153508"/>
          </a:xfrm>
        </p:spPr>
        <p:txBody>
          <a:bodyPr>
            <a:noAutofit/>
          </a:bodyPr>
          <a:lstStyle/>
          <a:p>
            <a:pPr marL="114300" indent="0" algn="ctr">
              <a:buNone/>
            </a:pPr>
            <a:r>
              <a:rPr lang="en-US" sz="3200" dirty="0" smtClean="0"/>
              <a:t>May </a:t>
            </a:r>
            <a:r>
              <a:rPr lang="en-US" sz="3200" dirty="0"/>
              <a:t>we be filled with gratitude </a:t>
            </a:r>
            <a:r>
              <a:rPr lang="en-US" sz="3200" dirty="0" smtClean="0"/>
              <a:t>for the </a:t>
            </a:r>
            <a:r>
              <a:rPr lang="en-US" sz="3200" b="1" dirty="0" smtClean="0"/>
              <a:t>right</a:t>
            </a:r>
            <a:r>
              <a:rPr lang="en-US" sz="3200" dirty="0" smtClean="0"/>
              <a:t> </a:t>
            </a:r>
            <a:r>
              <a:rPr lang="en-US" sz="3200" dirty="0"/>
              <a:t>of choice, </a:t>
            </a:r>
            <a:r>
              <a:rPr lang="en-US" sz="3200" dirty="0" smtClean="0"/>
              <a:t>accept </a:t>
            </a:r>
            <a:r>
              <a:rPr lang="en-US" sz="3200" dirty="0"/>
              <a:t>the </a:t>
            </a:r>
            <a:r>
              <a:rPr lang="en-US" sz="3200" b="1" dirty="0" smtClean="0"/>
              <a:t>responsibility</a:t>
            </a:r>
            <a:r>
              <a:rPr lang="en-US" sz="3200" dirty="0" smtClean="0"/>
              <a:t> </a:t>
            </a:r>
            <a:r>
              <a:rPr lang="en-US" sz="3200" dirty="0"/>
              <a:t>of choice, </a:t>
            </a:r>
            <a:r>
              <a:rPr lang="en-US" sz="3200" dirty="0" smtClean="0"/>
              <a:t/>
            </a:r>
            <a:br>
              <a:rPr lang="en-US" sz="3200" dirty="0" smtClean="0"/>
            </a:br>
            <a:r>
              <a:rPr lang="en-US" sz="3200" dirty="0" smtClean="0"/>
              <a:t>ever </a:t>
            </a:r>
            <a:r>
              <a:rPr lang="en-US" sz="3200" dirty="0"/>
              <a:t>be conscious of the </a:t>
            </a:r>
            <a:r>
              <a:rPr lang="en-US" sz="3200" dirty="0" smtClean="0"/>
              <a:t/>
            </a:r>
            <a:br>
              <a:rPr lang="en-US" sz="3200" dirty="0" smtClean="0"/>
            </a:br>
            <a:r>
              <a:rPr lang="en-US" sz="3200" b="1" dirty="0" smtClean="0"/>
              <a:t>results </a:t>
            </a:r>
            <a:r>
              <a:rPr lang="en-US" sz="3200" dirty="0"/>
              <a:t>of choice.</a:t>
            </a:r>
          </a:p>
        </p:txBody>
      </p:sp>
      <p:pic>
        <p:nvPicPr>
          <p:cNvPr id="4" name="Picture 3" descr="thomas-s-mon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82615"/>
            <a:ext cx="2200031" cy="2886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67884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19516"/>
          </a:xfrm>
        </p:spPr>
        <p:txBody>
          <a:bodyPr/>
          <a:lstStyle/>
          <a:p>
            <a:pPr algn="ctr"/>
            <a:r>
              <a:rPr lang="en-US" dirty="0" smtClean="0"/>
              <a:t>Choosing Good</a:t>
            </a:r>
            <a:endParaRPr lang="en-US" dirty="0"/>
          </a:p>
        </p:txBody>
      </p:sp>
      <p:sp>
        <p:nvSpPr>
          <p:cNvPr id="3" name="Content Placeholder 2"/>
          <p:cNvSpPr>
            <a:spLocks noGrp="1"/>
          </p:cNvSpPr>
          <p:nvPr>
            <p:ph idx="1"/>
          </p:nvPr>
        </p:nvSpPr>
        <p:spPr>
          <a:xfrm>
            <a:off x="195385" y="1094154"/>
            <a:ext cx="8206153" cy="5412154"/>
          </a:xfrm>
        </p:spPr>
        <p:txBody>
          <a:bodyPr>
            <a:normAutofit lnSpcReduction="10000"/>
          </a:bodyPr>
          <a:lstStyle/>
          <a:p>
            <a:pPr marL="114300" indent="0">
              <a:buNone/>
            </a:pPr>
            <a:r>
              <a:rPr lang="en-US" dirty="0"/>
              <a:t>You’ve been taught repeatedly that choosing to disobey God’s commandments brings consequences. But have you considered that the same is true for good choices? </a:t>
            </a:r>
            <a:endParaRPr lang="en-US" dirty="0" smtClean="0"/>
          </a:p>
          <a:p>
            <a:pPr marL="114300" indent="0">
              <a:buNone/>
            </a:pPr>
            <a:r>
              <a:rPr lang="en-US" dirty="0"/>
              <a:t>So what are the consequences of good choices? </a:t>
            </a:r>
            <a:r>
              <a:rPr lang="en-US" dirty="0" smtClean="0"/>
              <a:t>We </a:t>
            </a:r>
            <a:r>
              <a:rPr lang="en-US" dirty="0"/>
              <a:t>could probably come up with a large list of blessings that come from making righteous choices</a:t>
            </a:r>
            <a:r>
              <a:rPr lang="en-US" dirty="0" smtClean="0"/>
              <a:t>.</a:t>
            </a:r>
            <a:br>
              <a:rPr lang="en-US" dirty="0" smtClean="0"/>
            </a:br>
            <a:r>
              <a:rPr lang="en-US" dirty="0" smtClean="0"/>
              <a:t/>
            </a:r>
            <a:br>
              <a:rPr lang="en-US" dirty="0" smtClean="0"/>
            </a:br>
            <a:r>
              <a:rPr lang="en-US" u="sng" dirty="0" smtClean="0"/>
              <a:t>Here are just a few:</a:t>
            </a:r>
          </a:p>
          <a:p>
            <a:pPr marL="114300" indent="0">
              <a:buNone/>
            </a:pPr>
            <a:r>
              <a:rPr lang="en-US" dirty="0"/>
              <a:t>“If you keep my commandments and endure to the end </a:t>
            </a:r>
            <a:r>
              <a:rPr lang="en-US" dirty="0" smtClean="0"/>
              <a:t>= </a:t>
            </a:r>
            <a:r>
              <a:rPr lang="en-US" dirty="0" smtClean="0">
                <a:solidFill>
                  <a:srgbClr val="3366FF"/>
                </a:solidFill>
              </a:rPr>
              <a:t>you </a:t>
            </a:r>
            <a:r>
              <a:rPr lang="en-US" dirty="0">
                <a:solidFill>
                  <a:srgbClr val="3366FF"/>
                </a:solidFill>
              </a:rPr>
              <a:t>shall have eternal life” (D&amp;C 14:7); </a:t>
            </a:r>
            <a:r>
              <a:rPr lang="en-US" dirty="0" smtClean="0">
                <a:solidFill>
                  <a:srgbClr val="3366FF"/>
                </a:solidFill>
              </a:rPr>
              <a:t/>
            </a:r>
            <a:br>
              <a:rPr lang="en-US" dirty="0" smtClean="0">
                <a:solidFill>
                  <a:srgbClr val="3366FF"/>
                </a:solidFill>
              </a:rPr>
            </a:br>
            <a:r>
              <a:rPr lang="en-US" dirty="0" smtClean="0"/>
              <a:t/>
            </a:r>
            <a:br>
              <a:rPr lang="en-US" dirty="0" smtClean="0"/>
            </a:br>
            <a:r>
              <a:rPr lang="en-US" dirty="0" smtClean="0"/>
              <a:t>“</a:t>
            </a:r>
            <a:r>
              <a:rPr lang="en-US" dirty="0"/>
              <a:t>Observing the </a:t>
            </a:r>
            <a:r>
              <a:rPr lang="en-US" dirty="0" smtClean="0"/>
              <a:t>Sabbath = </a:t>
            </a:r>
            <a:r>
              <a:rPr lang="en-US" dirty="0">
                <a:solidFill>
                  <a:srgbClr val="3366FF"/>
                </a:solidFill>
              </a:rPr>
              <a:t>will bring you closer to the Lord and to your family</a:t>
            </a:r>
            <a:r>
              <a:rPr lang="en-US" dirty="0" smtClean="0">
                <a:solidFill>
                  <a:srgbClr val="3366FF"/>
                </a:solidFill>
              </a:rPr>
              <a:t>” </a:t>
            </a:r>
            <a:br>
              <a:rPr lang="en-US" dirty="0" smtClean="0">
                <a:solidFill>
                  <a:srgbClr val="3366FF"/>
                </a:solidFill>
              </a:rPr>
            </a:br>
            <a:r>
              <a:rPr lang="en-US" dirty="0" smtClean="0"/>
              <a:t/>
            </a:r>
            <a:br>
              <a:rPr lang="en-US" dirty="0" smtClean="0"/>
            </a:br>
            <a:r>
              <a:rPr lang="en-US" dirty="0" smtClean="0"/>
              <a:t>“</a:t>
            </a:r>
            <a:r>
              <a:rPr lang="en-US" dirty="0"/>
              <a:t>When you are obedient to [the Word of Wisdom], </a:t>
            </a:r>
            <a:r>
              <a:rPr lang="en-US" dirty="0" smtClean="0"/>
              <a:t>= </a:t>
            </a:r>
            <a:r>
              <a:rPr lang="en-US" dirty="0" smtClean="0">
                <a:solidFill>
                  <a:srgbClr val="3366FF"/>
                </a:solidFill>
              </a:rPr>
              <a:t>you </a:t>
            </a:r>
            <a:r>
              <a:rPr lang="en-US" dirty="0">
                <a:solidFill>
                  <a:srgbClr val="3366FF"/>
                </a:solidFill>
              </a:rPr>
              <a:t>remain free from harmful addictions and have control over your life.”</a:t>
            </a:r>
          </a:p>
        </p:txBody>
      </p:sp>
    </p:spTree>
    <p:extLst>
      <p:ext uri="{BB962C8B-B14F-4D97-AF65-F5344CB8AC3E}">
        <p14:creationId xmlns:p14="http://schemas.microsoft.com/office/powerpoint/2010/main" val="1283123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19516"/>
          </a:xfrm>
        </p:spPr>
        <p:txBody>
          <a:bodyPr/>
          <a:lstStyle/>
          <a:p>
            <a:pPr algn="ctr"/>
            <a:r>
              <a:rPr lang="en-US" dirty="0" smtClean="0"/>
              <a:t>Do my choices really matter?</a:t>
            </a:r>
            <a:endParaRPr lang="en-US" dirty="0"/>
          </a:p>
        </p:txBody>
      </p:sp>
      <p:sp>
        <p:nvSpPr>
          <p:cNvPr id="3" name="Content Placeholder 2"/>
          <p:cNvSpPr>
            <a:spLocks noGrp="1"/>
          </p:cNvSpPr>
          <p:nvPr>
            <p:ph idx="1"/>
          </p:nvPr>
        </p:nvSpPr>
        <p:spPr>
          <a:xfrm>
            <a:off x="3778738" y="1094154"/>
            <a:ext cx="4681416" cy="3145692"/>
          </a:xfrm>
        </p:spPr>
        <p:txBody>
          <a:bodyPr>
            <a:noAutofit/>
          </a:bodyPr>
          <a:lstStyle/>
          <a:p>
            <a:pPr marL="114300" indent="0">
              <a:buNone/>
            </a:pPr>
            <a:r>
              <a:rPr lang="en-US" sz="2400" dirty="0"/>
              <a:t>Every day you have choices to make. Some of those choices don’t have much to do with your eternal salvation (“What color shirt should I wear?”), and some of them have everything to do with it (“Should I break this commandment?”). </a:t>
            </a:r>
            <a:r>
              <a:rPr lang="en-US" sz="2400" dirty="0" smtClean="0"/>
              <a:t/>
            </a:r>
            <a:br>
              <a:rPr lang="en-US" sz="2400" dirty="0" smtClean="0"/>
            </a:br>
            <a:r>
              <a:rPr lang="en-US" sz="2400" dirty="0" smtClean="0"/>
              <a:t/>
            </a:r>
            <a:br>
              <a:rPr lang="en-US" sz="2400" dirty="0" smtClean="0"/>
            </a:br>
            <a:r>
              <a:rPr lang="en-US" sz="2400" dirty="0" smtClean="0"/>
              <a:t>You </a:t>
            </a:r>
            <a:r>
              <a:rPr lang="en-US" sz="2400" dirty="0"/>
              <a:t>may sometimes wonder, “Do my choices really matter?” Or you may even think, “If no one knows what I’m doing, do my decisions really affect anyone?” The answer is yes! Decisions do matter.</a:t>
            </a:r>
            <a:endParaRPr lang="en-US" sz="2400" dirty="0"/>
          </a:p>
        </p:txBody>
      </p:sp>
      <p:pic>
        <p:nvPicPr>
          <p:cNvPr id="4" name="Picture 3" descr="makingchoic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62" y="1094154"/>
            <a:ext cx="3962400" cy="5689600"/>
          </a:xfrm>
          <a:prstGeom prst="rect">
            <a:avLst/>
          </a:prstGeom>
        </p:spPr>
      </p:pic>
    </p:spTree>
    <p:extLst>
      <p:ext uri="{BB962C8B-B14F-4D97-AF65-F5344CB8AC3E}">
        <p14:creationId xmlns:p14="http://schemas.microsoft.com/office/powerpoint/2010/main" val="42844132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
            <a:ext cx="7620000" cy="858593"/>
          </a:xfrm>
        </p:spPr>
        <p:txBody>
          <a:bodyPr/>
          <a:lstStyle/>
          <a:p>
            <a:pPr algn="ctr"/>
            <a:r>
              <a:rPr lang="en-US" sz="4000" dirty="0" smtClean="0"/>
              <a:t>Anxiously Engaged in a Good Cause </a:t>
            </a:r>
            <a:endParaRPr lang="en-US" sz="4000" dirty="0"/>
          </a:p>
        </p:txBody>
      </p:sp>
      <p:pic>
        <p:nvPicPr>
          <p:cNvPr id="4" name="Picture 3" descr="dos-donts-celebritie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1" y="2654300"/>
            <a:ext cx="4122617" cy="4047392"/>
          </a:xfrm>
          <a:prstGeom prst="rect">
            <a:avLst/>
          </a:prstGeom>
        </p:spPr>
      </p:pic>
      <p:sp>
        <p:nvSpPr>
          <p:cNvPr id="3" name="Content Placeholder 2"/>
          <p:cNvSpPr>
            <a:spLocks noGrp="1"/>
          </p:cNvSpPr>
          <p:nvPr>
            <p:ph idx="1"/>
          </p:nvPr>
        </p:nvSpPr>
        <p:spPr>
          <a:xfrm>
            <a:off x="234461" y="859693"/>
            <a:ext cx="8186615" cy="2442307"/>
          </a:xfrm>
        </p:spPr>
        <p:txBody>
          <a:bodyPr>
            <a:noAutofit/>
          </a:bodyPr>
          <a:lstStyle/>
          <a:p>
            <a:pPr marL="114300" indent="0">
              <a:buNone/>
            </a:pPr>
            <a:r>
              <a:rPr lang="en-US" sz="2400" dirty="0"/>
              <a:t>The Lord said that we “should be anxiously engaged in a good cause, </a:t>
            </a:r>
            <a:r>
              <a:rPr lang="en-US" sz="2400" dirty="0" smtClean="0"/>
              <a:t>&amp; </a:t>
            </a:r>
            <a:r>
              <a:rPr lang="en-US" sz="2400" dirty="0"/>
              <a:t>do many things of [our] own free will,” </a:t>
            </a:r>
            <a:r>
              <a:rPr lang="en-US" sz="2400" dirty="0" smtClean="0"/>
              <a:t>&amp; </a:t>
            </a:r>
            <a:r>
              <a:rPr lang="en-US" sz="2400" dirty="0"/>
              <a:t>He promised that we can “bring to pass much righteousness” when we do (D&amp;C 58:27). So we should not only avoid bad things but also actively seek to do good things.</a:t>
            </a:r>
          </a:p>
          <a:p>
            <a:pPr marL="114300" indent="0">
              <a:buNone/>
            </a:pPr>
            <a:r>
              <a:rPr lang="en-US" sz="2400" dirty="0" smtClean="0"/>
              <a:t/>
            </a:r>
            <a:br>
              <a:rPr lang="en-US" sz="2400" dirty="0" smtClean="0"/>
            </a:br>
            <a:endParaRPr lang="en-US" sz="2400" dirty="0"/>
          </a:p>
        </p:txBody>
      </p:sp>
      <p:sp>
        <p:nvSpPr>
          <p:cNvPr id="5" name="TextBox 4"/>
          <p:cNvSpPr txBox="1"/>
          <p:nvPr/>
        </p:nvSpPr>
        <p:spPr>
          <a:xfrm>
            <a:off x="4357078" y="3302000"/>
            <a:ext cx="4063997" cy="3293209"/>
          </a:xfrm>
          <a:prstGeom prst="rect">
            <a:avLst/>
          </a:prstGeom>
          <a:noFill/>
        </p:spPr>
        <p:txBody>
          <a:bodyPr wrap="square" rtlCol="0">
            <a:spAutoFit/>
          </a:bodyPr>
          <a:lstStyle/>
          <a:p>
            <a:pPr algn="ctr"/>
            <a:r>
              <a:rPr lang="en-US" sz="2600" dirty="0"/>
              <a:t>Sometimes we get so worried about all the things that we are not supposed to do that we forget that obedience also includes doing things we are supposed to do. </a:t>
            </a:r>
          </a:p>
          <a:p>
            <a:pPr algn="ctr"/>
            <a:endParaRPr lang="en-US" sz="2600" dirty="0"/>
          </a:p>
        </p:txBody>
      </p:sp>
    </p:spTree>
    <p:extLst>
      <p:ext uri="{BB962C8B-B14F-4D97-AF65-F5344CB8AC3E}">
        <p14:creationId xmlns:p14="http://schemas.microsoft.com/office/powerpoint/2010/main" val="37734679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tting-goals-300x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755" y="2985476"/>
            <a:ext cx="4835770" cy="3626828"/>
          </a:xfrm>
          <a:prstGeom prst="rect">
            <a:avLst/>
          </a:prstGeom>
        </p:spPr>
      </p:pic>
      <p:sp>
        <p:nvSpPr>
          <p:cNvPr id="2" name="Title 1"/>
          <p:cNvSpPr>
            <a:spLocks noGrp="1"/>
          </p:cNvSpPr>
          <p:nvPr>
            <p:ph type="title"/>
          </p:nvPr>
        </p:nvSpPr>
        <p:spPr>
          <a:xfrm>
            <a:off x="457200" y="0"/>
            <a:ext cx="7620000" cy="565516"/>
          </a:xfrm>
        </p:spPr>
        <p:txBody>
          <a:bodyPr/>
          <a:lstStyle/>
          <a:p>
            <a:pPr algn="ctr"/>
            <a:r>
              <a:rPr lang="en-US" sz="4000" dirty="0" smtClean="0"/>
              <a:t>Decide Now, Make a Plan</a:t>
            </a:r>
            <a:endParaRPr lang="en-US" sz="4000" dirty="0"/>
          </a:p>
        </p:txBody>
      </p:sp>
      <p:sp>
        <p:nvSpPr>
          <p:cNvPr id="4" name="TextBox 3"/>
          <p:cNvSpPr txBox="1"/>
          <p:nvPr/>
        </p:nvSpPr>
        <p:spPr>
          <a:xfrm>
            <a:off x="136768" y="3706778"/>
            <a:ext cx="3194987" cy="2092881"/>
          </a:xfrm>
          <a:prstGeom prst="rect">
            <a:avLst/>
          </a:prstGeom>
          <a:noFill/>
        </p:spPr>
        <p:txBody>
          <a:bodyPr wrap="square" rtlCol="0">
            <a:spAutoFit/>
          </a:bodyPr>
          <a:lstStyle/>
          <a:p>
            <a:pPr algn="ctr"/>
            <a:r>
              <a:rPr lang="en-US" sz="2600" dirty="0">
                <a:solidFill>
                  <a:srgbClr val="3366FF"/>
                </a:solidFill>
              </a:rPr>
              <a:t>Just like builders need a blueprint to make a skyscraper, you need a plan to build a righteous life.</a:t>
            </a:r>
          </a:p>
        </p:txBody>
      </p:sp>
      <p:sp>
        <p:nvSpPr>
          <p:cNvPr id="3" name="Content Placeholder 2"/>
          <p:cNvSpPr>
            <a:spLocks noGrp="1"/>
          </p:cNvSpPr>
          <p:nvPr>
            <p:ph idx="1"/>
          </p:nvPr>
        </p:nvSpPr>
        <p:spPr>
          <a:xfrm>
            <a:off x="136769" y="595923"/>
            <a:ext cx="8303847" cy="2568208"/>
          </a:xfrm>
        </p:spPr>
        <p:txBody>
          <a:bodyPr>
            <a:noAutofit/>
          </a:bodyPr>
          <a:lstStyle/>
          <a:p>
            <a:pPr marL="114300" indent="0">
              <a:buNone/>
            </a:pPr>
            <a:r>
              <a:rPr lang="en-US" sz="2400" dirty="0"/>
              <a:t>So how can you make sure you are making good choices? </a:t>
            </a:r>
            <a:r>
              <a:rPr lang="en-US" sz="2400" dirty="0" smtClean="0"/>
              <a:t/>
            </a:r>
            <a:br>
              <a:rPr lang="en-US" sz="2400" dirty="0" smtClean="0"/>
            </a:br>
            <a:r>
              <a:rPr lang="en-US" sz="2400" dirty="0" smtClean="0"/>
              <a:t>First</a:t>
            </a:r>
            <a:r>
              <a:rPr lang="en-US" sz="2400" dirty="0"/>
              <a:t>, consider what you want from your life. </a:t>
            </a:r>
            <a:r>
              <a:rPr lang="en-US" sz="2400" dirty="0" smtClean="0"/>
              <a:t/>
            </a:r>
            <a:br>
              <a:rPr lang="en-US" sz="2400" dirty="0" smtClean="0"/>
            </a:br>
            <a:r>
              <a:rPr lang="en-US" sz="2400" dirty="0" smtClean="0"/>
              <a:t>Do </a:t>
            </a:r>
            <a:r>
              <a:rPr lang="en-US" sz="2400" dirty="0"/>
              <a:t>you want eternal life? </a:t>
            </a:r>
            <a:r>
              <a:rPr lang="en-US" sz="2400" dirty="0" smtClean="0"/>
              <a:t/>
            </a:r>
            <a:br>
              <a:rPr lang="en-US" sz="2400" dirty="0" smtClean="0"/>
            </a:br>
            <a:r>
              <a:rPr lang="en-US" sz="2400" dirty="0" smtClean="0"/>
              <a:t>Do </a:t>
            </a:r>
            <a:r>
              <a:rPr lang="en-US" sz="2400" dirty="0"/>
              <a:t>you want to be sealed in the temple? </a:t>
            </a:r>
            <a:r>
              <a:rPr lang="en-US" sz="2400" dirty="0" smtClean="0"/>
              <a:t/>
            </a:r>
            <a:br>
              <a:rPr lang="en-US" sz="2400" dirty="0" smtClean="0"/>
            </a:br>
            <a:r>
              <a:rPr lang="en-US" sz="2400" dirty="0" smtClean="0"/>
              <a:t>Do </a:t>
            </a:r>
            <a:r>
              <a:rPr lang="en-US" sz="2400" dirty="0"/>
              <a:t>you want to serve a full-time mission? </a:t>
            </a:r>
            <a:r>
              <a:rPr lang="en-US" sz="2400" dirty="0" smtClean="0"/>
              <a:t/>
            </a:r>
            <a:br>
              <a:rPr lang="en-US" sz="2400" dirty="0" smtClean="0"/>
            </a:br>
            <a:r>
              <a:rPr lang="en-US" sz="2400" dirty="0" smtClean="0"/>
              <a:t>Do </a:t>
            </a:r>
            <a:r>
              <a:rPr lang="en-US" sz="2400" dirty="0"/>
              <a:t>you want to graduate from college and get a good job? </a:t>
            </a:r>
            <a:r>
              <a:rPr lang="en-US" sz="2400" dirty="0" smtClean="0"/>
              <a:t/>
            </a:r>
            <a:br>
              <a:rPr lang="en-US" sz="2400" dirty="0" smtClean="0"/>
            </a:br>
            <a:r>
              <a:rPr lang="en-US" sz="2400" dirty="0" smtClean="0"/>
              <a:t>If </a:t>
            </a:r>
            <a:r>
              <a:rPr lang="en-US" sz="2400" dirty="0"/>
              <a:t>so, how do you get there? </a:t>
            </a:r>
            <a:r>
              <a:rPr lang="en-US" sz="2400" dirty="0" smtClean="0"/>
              <a:t/>
            </a:r>
            <a:br>
              <a:rPr lang="en-US" sz="2400" dirty="0" smtClean="0"/>
            </a:br>
            <a:r>
              <a:rPr lang="en-US" sz="2400" dirty="0" smtClean="0"/>
              <a:t/>
            </a:r>
            <a:br>
              <a:rPr lang="en-US" sz="2400" dirty="0" smtClean="0"/>
            </a:br>
            <a:endParaRPr lang="en-US" sz="2400" dirty="0"/>
          </a:p>
        </p:txBody>
      </p:sp>
    </p:spTree>
    <p:extLst>
      <p:ext uri="{BB962C8B-B14F-4D97-AF65-F5344CB8AC3E}">
        <p14:creationId xmlns:p14="http://schemas.microsoft.com/office/powerpoint/2010/main" val="802542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353" y="0"/>
            <a:ext cx="6166339" cy="1143000"/>
          </a:xfrm>
        </p:spPr>
        <p:txBody>
          <a:bodyPr/>
          <a:lstStyle/>
          <a:p>
            <a:r>
              <a:rPr lang="en-US" dirty="0" smtClean="0"/>
              <a:t>Write Down Your Goals</a:t>
            </a:r>
            <a:endParaRPr lang="en-US" dirty="0"/>
          </a:p>
        </p:txBody>
      </p:sp>
      <p:sp>
        <p:nvSpPr>
          <p:cNvPr id="3" name="Content Placeholder 2"/>
          <p:cNvSpPr>
            <a:spLocks noGrp="1"/>
          </p:cNvSpPr>
          <p:nvPr>
            <p:ph idx="1"/>
          </p:nvPr>
        </p:nvSpPr>
        <p:spPr>
          <a:xfrm>
            <a:off x="457200" y="935893"/>
            <a:ext cx="7620000" cy="4800600"/>
          </a:xfrm>
        </p:spPr>
        <p:txBody>
          <a:bodyPr>
            <a:normAutofit/>
          </a:bodyPr>
          <a:lstStyle/>
          <a:p>
            <a:pPr marL="114300" indent="0" algn="ctr">
              <a:buNone/>
            </a:pPr>
            <a:r>
              <a:rPr lang="en-US" sz="2800" dirty="0"/>
              <a:t>Write down some of your </a:t>
            </a:r>
            <a:r>
              <a:rPr lang="en-US" sz="2800" dirty="0" smtClean="0"/>
              <a:t>goals. </a:t>
            </a:r>
            <a:br>
              <a:rPr lang="en-US" sz="2800" dirty="0" smtClean="0"/>
            </a:br>
            <a:r>
              <a:rPr lang="en-US" sz="2800" dirty="0" smtClean="0"/>
              <a:t>Keep the </a:t>
            </a:r>
            <a:r>
              <a:rPr lang="en-US" sz="2800" dirty="0"/>
              <a:t>list where you can see </a:t>
            </a:r>
            <a:r>
              <a:rPr lang="en-US" sz="2800" dirty="0" smtClean="0"/>
              <a:t>it. </a:t>
            </a:r>
            <a:br>
              <a:rPr lang="en-US" sz="2800" dirty="0" smtClean="0"/>
            </a:br>
            <a:r>
              <a:rPr lang="en-US" sz="2800" dirty="0" smtClean="0"/>
              <a:t>Then </a:t>
            </a:r>
            <a:r>
              <a:rPr lang="en-US" sz="2800" dirty="0"/>
              <a:t>when you do have to make a choice, </a:t>
            </a:r>
            <a:r>
              <a:rPr lang="en-US" sz="2800" dirty="0" smtClean="0"/>
              <a:t/>
            </a:r>
            <a:br>
              <a:rPr lang="en-US" sz="2800" dirty="0" smtClean="0"/>
            </a:br>
            <a:r>
              <a:rPr lang="en-US" sz="2800" dirty="0" smtClean="0"/>
              <a:t>you </a:t>
            </a:r>
            <a:r>
              <a:rPr lang="en-US" sz="2800" dirty="0"/>
              <a:t>can think about your list to make sure you don’t give up what you want most for something you want now. </a:t>
            </a:r>
            <a:r>
              <a:rPr lang="en-US" sz="2800" dirty="0" smtClean="0"/>
              <a:t/>
            </a:r>
            <a:br>
              <a:rPr lang="en-US" sz="2800" dirty="0" smtClean="0"/>
            </a:br>
            <a:r>
              <a:rPr lang="en-US" sz="2800" dirty="0" smtClean="0"/>
              <a:t/>
            </a:r>
            <a:br>
              <a:rPr lang="en-US" sz="2800" dirty="0" smtClean="0"/>
            </a:br>
            <a:r>
              <a:rPr lang="en-US" sz="2800" dirty="0" smtClean="0"/>
              <a:t>Setting </a:t>
            </a:r>
            <a:r>
              <a:rPr lang="en-US" sz="2800" dirty="0"/>
              <a:t>goals also makes your choices deliberate </a:t>
            </a:r>
            <a:r>
              <a:rPr lang="en-US" sz="2800" dirty="0" smtClean="0"/>
              <a:t>&amp; </a:t>
            </a:r>
            <a:r>
              <a:rPr lang="en-US" sz="2800" dirty="0"/>
              <a:t>intentional instead of being haphazard, random, or based on circumstances.</a:t>
            </a:r>
            <a:endParaRPr lang="en-US" sz="2800" dirty="0"/>
          </a:p>
        </p:txBody>
      </p:sp>
    </p:spTree>
    <p:extLst>
      <p:ext uri="{BB962C8B-B14F-4D97-AF65-F5344CB8AC3E}">
        <p14:creationId xmlns:p14="http://schemas.microsoft.com/office/powerpoint/2010/main" val="3154093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923" y="197346"/>
            <a:ext cx="5177691" cy="6309420"/>
          </a:xfrm>
          <a:prstGeom prst="rect">
            <a:avLst/>
          </a:prstGeom>
        </p:spPr>
        <p:txBody>
          <a:bodyPr wrap="square">
            <a:spAutoFit/>
          </a:bodyPr>
          <a:lstStyle/>
          <a:p>
            <a:r>
              <a:rPr lang="en-US" sz="2000" b="1" u="sng" dirty="0"/>
              <a:t>Make Decisions in Advance</a:t>
            </a:r>
          </a:p>
          <a:p>
            <a:r>
              <a:rPr lang="en-US" sz="2000" dirty="0" smtClean="0"/>
              <a:t>“When </a:t>
            </a:r>
            <a:r>
              <a:rPr lang="en-US" sz="2000" dirty="0"/>
              <a:t>I was a young woman, I learned that some decisions need to be made only once. I wrote my list of things I would always do and things I would never do in a small tablet. It included things like obeying the Word of Wisdom, praying daily, paying my tithing, and committing to never miss church. I made those decisions once, and then in the moment of decision, I knew exactly what to do because I had decided beforehand. When my high school friends said, ‘Just one drink won’t hurt,’ I laughed and said, ‘I decided when I was 12 not to do that.’ Making decisions in advance will help you be guardians of virtue. I hope each of you will write a list of things you will always do and things you will never do. Then live your list.</a:t>
            </a:r>
            <a:r>
              <a:rPr lang="en-US" sz="2000" dirty="0" smtClean="0"/>
              <a:t>”</a:t>
            </a:r>
            <a:br>
              <a:rPr lang="en-US" sz="2000" dirty="0" smtClean="0"/>
            </a:br>
            <a:endParaRPr lang="en-US" sz="2000" dirty="0"/>
          </a:p>
          <a:p>
            <a:r>
              <a:rPr lang="en-US" sz="1200" dirty="0"/>
              <a:t>Elaine S. Dalton, former Young Women general president, “Guardians of Virtue,” Ensign or </a:t>
            </a:r>
            <a:r>
              <a:rPr lang="en-US" sz="1200" dirty="0" err="1"/>
              <a:t>Liahona</a:t>
            </a:r>
            <a:r>
              <a:rPr lang="en-US" sz="1200" dirty="0"/>
              <a:t>, May 2011, 123.</a:t>
            </a:r>
          </a:p>
        </p:txBody>
      </p:sp>
      <p:pic>
        <p:nvPicPr>
          <p:cNvPr id="5" name="Picture 4" descr="elaine-s-dal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14" y="197346"/>
            <a:ext cx="2246925" cy="2655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9747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385" y="647956"/>
            <a:ext cx="5099538" cy="4678204"/>
          </a:xfrm>
          <a:prstGeom prst="rect">
            <a:avLst/>
          </a:prstGeom>
        </p:spPr>
        <p:txBody>
          <a:bodyPr wrap="square">
            <a:spAutoFit/>
          </a:bodyPr>
          <a:lstStyle/>
          <a:p>
            <a:r>
              <a:rPr lang="en-US" sz="3200" b="1" u="sng" dirty="0"/>
              <a:t>Decisions Determine Destiny</a:t>
            </a:r>
          </a:p>
          <a:p>
            <a:endParaRPr lang="en-US" dirty="0"/>
          </a:p>
          <a:p>
            <a:r>
              <a:rPr lang="en-US" sz="2800" dirty="0"/>
              <a:t>“Each of us has the responsibility to choose. You may ask, ‘Are decisions really that important?’ </a:t>
            </a:r>
            <a:r>
              <a:rPr lang="en-US" sz="2800" dirty="0" smtClean="0"/>
              <a:t/>
            </a:r>
            <a:br>
              <a:rPr lang="en-US" sz="2800" dirty="0" smtClean="0"/>
            </a:br>
            <a:r>
              <a:rPr lang="en-US" sz="2800" dirty="0" smtClean="0"/>
              <a:t>I </a:t>
            </a:r>
            <a:r>
              <a:rPr lang="en-US" sz="2800" dirty="0"/>
              <a:t>say to you, decisions determine destiny. You can’t make eternal decisions without eternal consequences.</a:t>
            </a:r>
            <a:r>
              <a:rPr lang="en-US" sz="2800" dirty="0" smtClean="0"/>
              <a:t>”</a:t>
            </a:r>
            <a:br>
              <a:rPr lang="en-US" sz="2800" dirty="0" smtClean="0"/>
            </a:br>
            <a:endParaRPr lang="en-US" sz="2800" dirty="0"/>
          </a:p>
          <a:p>
            <a:r>
              <a:rPr lang="en-US" sz="1200" dirty="0"/>
              <a:t>President Thomas S. Monson, “Pathways to Perfection,” Ensign, May 2002, 100; </a:t>
            </a:r>
            <a:r>
              <a:rPr lang="en-US" sz="1200" dirty="0" err="1"/>
              <a:t>Liahona</a:t>
            </a:r>
            <a:r>
              <a:rPr lang="en-US" sz="1200" dirty="0"/>
              <a:t>, July 2002, 112.</a:t>
            </a:r>
          </a:p>
        </p:txBody>
      </p:sp>
      <p:pic>
        <p:nvPicPr>
          <p:cNvPr id="3" name="Picture 2" descr="thomas-s-mons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232" y="1621692"/>
            <a:ext cx="2540000" cy="2872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63896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ic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23" y="429847"/>
            <a:ext cx="7502769" cy="5548922"/>
          </a:xfrm>
          <a:prstGeom prst="rect">
            <a:avLst/>
          </a:prstGeom>
        </p:spPr>
      </p:pic>
    </p:spTree>
    <p:extLst>
      <p:ext uri="{BB962C8B-B14F-4D97-AF65-F5344CB8AC3E}">
        <p14:creationId xmlns:p14="http://schemas.microsoft.com/office/powerpoint/2010/main" val="34601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cil_in_Heav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462" y="614489"/>
            <a:ext cx="4540739" cy="5813615"/>
          </a:xfrm>
          <a:prstGeom prst="rect">
            <a:avLst/>
          </a:prstGeom>
          <a:ln>
            <a:noFill/>
          </a:ln>
          <a:effectLst>
            <a:softEdge rad="112500"/>
          </a:effectLst>
        </p:spPr>
      </p:pic>
      <p:sp>
        <p:nvSpPr>
          <p:cNvPr id="2" name="Title 1"/>
          <p:cNvSpPr>
            <a:spLocks noGrp="1"/>
          </p:cNvSpPr>
          <p:nvPr>
            <p:ph type="title"/>
          </p:nvPr>
        </p:nvSpPr>
        <p:spPr>
          <a:xfrm>
            <a:off x="136770" y="614489"/>
            <a:ext cx="3653692" cy="1183050"/>
          </a:xfrm>
        </p:spPr>
        <p:txBody>
          <a:bodyPr/>
          <a:lstStyle/>
          <a:p>
            <a:pPr algn="ctr"/>
            <a:r>
              <a:rPr lang="en-US" sz="4400" dirty="0" smtClean="0"/>
              <a:t>Plan of Salvation</a:t>
            </a:r>
            <a:endParaRPr lang="en-US" sz="4400" dirty="0"/>
          </a:p>
        </p:txBody>
      </p:sp>
      <p:sp>
        <p:nvSpPr>
          <p:cNvPr id="3" name="Content Placeholder 2"/>
          <p:cNvSpPr>
            <a:spLocks noGrp="1"/>
          </p:cNvSpPr>
          <p:nvPr>
            <p:ph idx="1"/>
          </p:nvPr>
        </p:nvSpPr>
        <p:spPr>
          <a:xfrm>
            <a:off x="0" y="2442308"/>
            <a:ext cx="3790462" cy="3907692"/>
          </a:xfrm>
        </p:spPr>
        <p:txBody>
          <a:bodyPr>
            <a:noAutofit/>
          </a:bodyPr>
          <a:lstStyle/>
          <a:p>
            <a:pPr algn="ctr"/>
            <a:r>
              <a:rPr lang="en-US" sz="2800" dirty="0" smtClean="0"/>
              <a:t>This month we are studying the Plan of Salvation.</a:t>
            </a:r>
            <a:br>
              <a:rPr lang="en-US" sz="2800" dirty="0" smtClean="0"/>
            </a:br>
            <a:endParaRPr lang="en-US" sz="2800" dirty="0" smtClean="0"/>
          </a:p>
          <a:p>
            <a:pPr algn="ctr"/>
            <a:r>
              <a:rPr lang="en-US" sz="2800" dirty="0" smtClean="0"/>
              <a:t>What does Agency or the ability to choose have to do with the Plan of Salvation?</a:t>
            </a:r>
            <a:br>
              <a:rPr lang="en-US" sz="2800" dirty="0" smtClean="0"/>
            </a:br>
            <a:endParaRPr lang="en-US" sz="2800" dirty="0" smtClean="0"/>
          </a:p>
        </p:txBody>
      </p:sp>
    </p:spTree>
    <p:extLst>
      <p:ext uri="{BB962C8B-B14F-4D97-AF65-F5344CB8AC3E}">
        <p14:creationId xmlns:p14="http://schemas.microsoft.com/office/powerpoint/2010/main" val="1152116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965200"/>
          </a:xfrm>
        </p:spPr>
        <p:txBody>
          <a:bodyPr/>
          <a:lstStyle/>
          <a:p>
            <a:pPr algn="ctr"/>
            <a:r>
              <a:rPr lang="en-US" dirty="0" smtClean="0"/>
              <a:t>Why They Matter</a:t>
            </a:r>
            <a:endParaRPr lang="en-US" dirty="0"/>
          </a:p>
        </p:txBody>
      </p:sp>
      <p:sp>
        <p:nvSpPr>
          <p:cNvPr id="3" name="Content Placeholder 2"/>
          <p:cNvSpPr>
            <a:spLocks noGrp="1"/>
          </p:cNvSpPr>
          <p:nvPr>
            <p:ph idx="1"/>
          </p:nvPr>
        </p:nvSpPr>
        <p:spPr>
          <a:xfrm>
            <a:off x="457199" y="965200"/>
            <a:ext cx="7983415" cy="5638800"/>
          </a:xfrm>
        </p:spPr>
        <p:txBody>
          <a:bodyPr>
            <a:normAutofit/>
          </a:bodyPr>
          <a:lstStyle/>
          <a:p>
            <a:pPr marL="114300" indent="0">
              <a:buNone/>
            </a:pPr>
            <a:r>
              <a:rPr lang="en-US" sz="2800" dirty="0"/>
              <a:t>In order to understand why your choices matter, let’s go back to the </a:t>
            </a:r>
            <a:r>
              <a:rPr lang="en-US" sz="2800" dirty="0" err="1"/>
              <a:t>premortal</a:t>
            </a:r>
            <a:r>
              <a:rPr lang="en-US" sz="2800" dirty="0"/>
              <a:t> life. When Heavenly Father presented His plan of salvation, not everyone agreed. Lucifer objected to the plan and “sought to destroy the agency of man” </a:t>
            </a:r>
            <a:r>
              <a:rPr lang="en-US" sz="1800" dirty="0"/>
              <a:t>(Moses 4:3).</a:t>
            </a:r>
            <a:r>
              <a:rPr lang="en-US" sz="2800" dirty="0"/>
              <a:t> </a:t>
            </a:r>
            <a:r>
              <a:rPr lang="en-US" sz="2800" dirty="0" smtClean="0"/>
              <a:t/>
            </a:r>
            <a:br>
              <a:rPr lang="en-US" sz="2800" dirty="0" smtClean="0"/>
            </a:br>
            <a:endParaRPr lang="en-US" sz="2800" dirty="0" smtClean="0"/>
          </a:p>
          <a:p>
            <a:pPr marL="114300" indent="0">
              <a:buNone/>
            </a:pPr>
            <a:r>
              <a:rPr lang="en-US" sz="2800" dirty="0" smtClean="0"/>
              <a:t>Because </a:t>
            </a:r>
            <a:r>
              <a:rPr lang="en-US" sz="2800" dirty="0"/>
              <a:t>of this, he became Satan </a:t>
            </a:r>
            <a:r>
              <a:rPr lang="en-US" sz="2800" dirty="0" smtClean="0"/>
              <a:t>&amp; </a:t>
            </a:r>
            <a:r>
              <a:rPr lang="en-US" sz="2800" dirty="0"/>
              <a:t>he </a:t>
            </a:r>
            <a:r>
              <a:rPr lang="en-US" sz="2800" dirty="0" smtClean="0"/>
              <a:t>&amp; </a:t>
            </a:r>
            <a:r>
              <a:rPr lang="en-US" sz="2800" dirty="0"/>
              <a:t>those who followed him were cast out of heaven </a:t>
            </a:r>
            <a:r>
              <a:rPr lang="en-US" sz="2800" dirty="0" smtClean="0"/>
              <a:t>&amp; </a:t>
            </a:r>
            <a:r>
              <a:rPr lang="en-US" sz="2800" dirty="0"/>
              <a:t>denied the opportunity to progress by experiencing mortality. Agency was so important in God’s plan that those who wanted to destroy it were cast out of heaven!</a:t>
            </a:r>
          </a:p>
        </p:txBody>
      </p:sp>
    </p:spTree>
    <p:extLst>
      <p:ext uri="{BB962C8B-B14F-4D97-AF65-F5344CB8AC3E}">
        <p14:creationId xmlns:p14="http://schemas.microsoft.com/office/powerpoint/2010/main" val="11157600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37869"/>
            <a:ext cx="7620000" cy="702285"/>
          </a:xfrm>
        </p:spPr>
        <p:txBody>
          <a:bodyPr/>
          <a:lstStyle/>
          <a:p>
            <a:pPr algn="ctr"/>
            <a:r>
              <a:rPr lang="en-US" dirty="0" smtClean="0"/>
              <a:t>Mortality is a Test</a:t>
            </a:r>
            <a:endParaRPr lang="en-US" dirty="0"/>
          </a:p>
        </p:txBody>
      </p:sp>
      <p:sp>
        <p:nvSpPr>
          <p:cNvPr id="3" name="Content Placeholder 2"/>
          <p:cNvSpPr>
            <a:spLocks noGrp="1"/>
          </p:cNvSpPr>
          <p:nvPr>
            <p:ph idx="1"/>
          </p:nvPr>
        </p:nvSpPr>
        <p:spPr>
          <a:xfrm>
            <a:off x="136770" y="857738"/>
            <a:ext cx="6044676" cy="2890270"/>
          </a:xfrm>
        </p:spPr>
        <p:txBody>
          <a:bodyPr>
            <a:noAutofit/>
          </a:bodyPr>
          <a:lstStyle/>
          <a:p>
            <a:pPr marL="114300" indent="0">
              <a:buNone/>
            </a:pPr>
            <a:r>
              <a:rPr lang="en-US" sz="2600" dirty="0"/>
              <a:t>Heavenly Father’s plan gives us the opportunity to choose for ourselves because that’s the only way we can learn, grow, and become more like Him. One of the purposes of life is to learn to use our agency wisely. But we weren’t given agency just to do whatever we want</a:t>
            </a:r>
            <a:r>
              <a:rPr lang="en-US" sz="2600" dirty="0" smtClean="0"/>
              <a:t>.</a:t>
            </a:r>
          </a:p>
          <a:p>
            <a:endParaRPr lang="en-US" sz="2400" dirty="0"/>
          </a:p>
        </p:txBody>
      </p:sp>
      <p:pic>
        <p:nvPicPr>
          <p:cNvPr id="4" name="Picture 3" descr="aptitude_test.gif"/>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81445" y="840154"/>
            <a:ext cx="2498157" cy="2907854"/>
          </a:xfrm>
          <a:prstGeom prst="rect">
            <a:avLst/>
          </a:prstGeom>
        </p:spPr>
      </p:pic>
      <p:sp>
        <p:nvSpPr>
          <p:cNvPr id="5" name="TextBox 4"/>
          <p:cNvSpPr txBox="1"/>
          <p:nvPr/>
        </p:nvSpPr>
        <p:spPr>
          <a:xfrm>
            <a:off x="3136900" y="3888154"/>
            <a:ext cx="5147408" cy="3293209"/>
          </a:xfrm>
          <a:prstGeom prst="rect">
            <a:avLst/>
          </a:prstGeom>
          <a:noFill/>
        </p:spPr>
        <p:txBody>
          <a:bodyPr wrap="square" rtlCol="0">
            <a:spAutoFit/>
          </a:bodyPr>
          <a:lstStyle/>
          <a:p>
            <a:r>
              <a:rPr lang="en-US" sz="2600" dirty="0"/>
              <a:t>Choosing to keep the commandments shows God that we love Him and are willing to follow Him. The choices we make—including our attitude in making those decisions—are a big part of the test of mortality.</a:t>
            </a:r>
          </a:p>
          <a:p>
            <a:endParaRPr lang="en-US" sz="2600" dirty="0"/>
          </a:p>
        </p:txBody>
      </p:sp>
      <p:pic>
        <p:nvPicPr>
          <p:cNvPr id="6" name="Picture 5" descr="he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3748008"/>
            <a:ext cx="2857500" cy="2724150"/>
          </a:xfrm>
          <a:prstGeom prst="rect">
            <a:avLst/>
          </a:prstGeom>
        </p:spPr>
      </p:pic>
    </p:spTree>
    <p:extLst>
      <p:ext uri="{BB962C8B-B14F-4D97-AF65-F5344CB8AC3E}">
        <p14:creationId xmlns:p14="http://schemas.microsoft.com/office/powerpoint/2010/main" val="8425512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3 “R’s” of Choice</a:t>
            </a:r>
            <a:br>
              <a:rPr lang="en-US" dirty="0" smtClean="0"/>
            </a:br>
            <a:r>
              <a:rPr lang="en-US" sz="1600" dirty="0" smtClean="0"/>
              <a:t>President Thomas Monson</a:t>
            </a:r>
            <a:endParaRPr lang="en-US" dirty="0"/>
          </a:p>
        </p:txBody>
      </p:sp>
      <p:sp>
        <p:nvSpPr>
          <p:cNvPr id="5" name="Content Placeholder 4"/>
          <p:cNvSpPr>
            <a:spLocks noGrp="1"/>
          </p:cNvSpPr>
          <p:nvPr>
            <p:ph idx="1"/>
          </p:nvPr>
        </p:nvSpPr>
        <p:spPr>
          <a:xfrm>
            <a:off x="0" y="2090616"/>
            <a:ext cx="4837723" cy="2463800"/>
          </a:xfrm>
        </p:spPr>
        <p:txBody>
          <a:bodyPr>
            <a:normAutofit/>
          </a:bodyPr>
          <a:lstStyle/>
          <a:p>
            <a:pPr marL="114300" indent="0" algn="ctr">
              <a:buNone/>
            </a:pPr>
            <a:r>
              <a:rPr lang="en-US" sz="4400" b="1" dirty="0" smtClean="0">
                <a:solidFill>
                  <a:srgbClr val="3366FF"/>
                </a:solidFill>
              </a:rPr>
              <a:t>R</a:t>
            </a:r>
            <a:r>
              <a:rPr lang="en-US" sz="4400" dirty="0" smtClean="0">
                <a:solidFill>
                  <a:srgbClr val="3366FF"/>
                </a:solidFill>
              </a:rPr>
              <a:t>ight</a:t>
            </a:r>
            <a:br>
              <a:rPr lang="en-US" sz="4400" dirty="0" smtClean="0">
                <a:solidFill>
                  <a:srgbClr val="3366FF"/>
                </a:solidFill>
              </a:rPr>
            </a:br>
            <a:r>
              <a:rPr lang="en-US" sz="4400" b="1" dirty="0" smtClean="0">
                <a:solidFill>
                  <a:srgbClr val="3366FF"/>
                </a:solidFill>
              </a:rPr>
              <a:t>R</a:t>
            </a:r>
            <a:r>
              <a:rPr lang="en-US" sz="4400" dirty="0" smtClean="0">
                <a:solidFill>
                  <a:srgbClr val="3366FF"/>
                </a:solidFill>
              </a:rPr>
              <a:t>esponsibility</a:t>
            </a:r>
            <a:endParaRPr lang="en-US" sz="4400" dirty="0">
              <a:solidFill>
                <a:srgbClr val="3366FF"/>
              </a:solidFill>
            </a:endParaRPr>
          </a:p>
          <a:p>
            <a:pPr marL="114300" indent="0" algn="ctr">
              <a:buNone/>
            </a:pPr>
            <a:r>
              <a:rPr lang="en-US" sz="4400" b="1" dirty="0" smtClean="0">
                <a:solidFill>
                  <a:srgbClr val="3366FF"/>
                </a:solidFill>
              </a:rPr>
              <a:t>R</a:t>
            </a:r>
            <a:r>
              <a:rPr lang="en-US" sz="4400" dirty="0" smtClean="0">
                <a:solidFill>
                  <a:srgbClr val="3366FF"/>
                </a:solidFill>
              </a:rPr>
              <a:t>esults</a:t>
            </a:r>
            <a:endParaRPr lang="en-US" sz="4400" dirty="0">
              <a:solidFill>
                <a:srgbClr val="3366FF"/>
              </a:solidFill>
            </a:endParaRPr>
          </a:p>
        </p:txBody>
      </p:sp>
      <p:pic>
        <p:nvPicPr>
          <p:cNvPr id="6" name="Picture 5" descr="3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439" y="1905000"/>
            <a:ext cx="3105912" cy="3044952"/>
          </a:xfrm>
          <a:prstGeom prst="rect">
            <a:avLst/>
          </a:prstGeom>
        </p:spPr>
      </p:pic>
    </p:spTree>
    <p:extLst>
      <p:ext uri="{BB962C8B-B14F-4D97-AF65-F5344CB8AC3E}">
        <p14:creationId xmlns:p14="http://schemas.microsoft.com/office/powerpoint/2010/main" val="2859890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Right of Choice</a:t>
            </a:r>
            <a:endParaRPr lang="en-US" dirty="0"/>
          </a:p>
        </p:txBody>
      </p:sp>
      <p:sp>
        <p:nvSpPr>
          <p:cNvPr id="3" name="Content Placeholder 2"/>
          <p:cNvSpPr>
            <a:spLocks noGrp="1"/>
          </p:cNvSpPr>
          <p:nvPr>
            <p:ph idx="1"/>
          </p:nvPr>
        </p:nvSpPr>
        <p:spPr/>
        <p:txBody>
          <a:bodyPr>
            <a:normAutofit/>
          </a:bodyPr>
          <a:lstStyle/>
          <a:p>
            <a:pPr algn="ctr"/>
            <a:r>
              <a:rPr lang="en-US" sz="2800" dirty="0" smtClean="0"/>
              <a:t>Our Loving Heavenly Father gave us the gift of Agency, or the </a:t>
            </a:r>
            <a:r>
              <a:rPr lang="en-US" sz="2800" b="1" dirty="0" smtClean="0"/>
              <a:t>right </a:t>
            </a:r>
            <a:r>
              <a:rPr lang="en-US" sz="2800" dirty="0" smtClean="0"/>
              <a:t>to choose.</a:t>
            </a:r>
            <a:br>
              <a:rPr lang="en-US" sz="2800" dirty="0" smtClean="0"/>
            </a:br>
            <a:endParaRPr lang="en-US" sz="2800" dirty="0" smtClean="0"/>
          </a:p>
          <a:p>
            <a:pPr algn="ctr"/>
            <a:r>
              <a:rPr lang="en-US" sz="2800" dirty="0"/>
              <a:t>“Next to the bestowal of life itself, the </a:t>
            </a:r>
            <a:r>
              <a:rPr lang="en-US" sz="2800" b="1" dirty="0"/>
              <a:t>right</a:t>
            </a:r>
            <a:r>
              <a:rPr lang="en-US" sz="2800" dirty="0"/>
              <a:t> to direct that life is God’s greatest gift to </a:t>
            </a:r>
            <a:r>
              <a:rPr lang="en-US" sz="2800" dirty="0" smtClean="0"/>
              <a:t>man.” </a:t>
            </a:r>
            <a:r>
              <a:rPr lang="en-US" sz="1800" dirty="0" smtClean="0"/>
              <a:t>President David O. McKay</a:t>
            </a:r>
            <a:br>
              <a:rPr lang="en-US" sz="1800" dirty="0" smtClean="0"/>
            </a:br>
            <a:r>
              <a:rPr lang="en-US" sz="1800" dirty="0" smtClean="0"/>
              <a:t/>
            </a:r>
            <a:br>
              <a:rPr lang="en-US" sz="1800" dirty="0" smtClean="0"/>
            </a:br>
            <a:r>
              <a:rPr lang="en-US" sz="2800" dirty="0" smtClean="0"/>
              <a:t>What is a “</a:t>
            </a:r>
            <a:r>
              <a:rPr lang="en-US" sz="2800" b="1" dirty="0" smtClean="0"/>
              <a:t>right</a:t>
            </a:r>
            <a:r>
              <a:rPr lang="en-US" sz="2800" dirty="0" smtClean="0"/>
              <a:t>?”</a:t>
            </a:r>
          </a:p>
          <a:p>
            <a:pPr algn="ctr"/>
            <a:r>
              <a:rPr lang="en-US" sz="2800" dirty="0" smtClean="0"/>
              <a:t>A right is a freedom that is protected.</a:t>
            </a:r>
          </a:p>
          <a:p>
            <a:pPr algn="ctr"/>
            <a:r>
              <a:rPr lang="en-US" sz="2800" dirty="0" smtClean="0"/>
              <a:t>How does the right to choose make you free?</a:t>
            </a:r>
          </a:p>
        </p:txBody>
      </p:sp>
    </p:spTree>
    <p:extLst>
      <p:ext uri="{BB962C8B-B14F-4D97-AF65-F5344CB8AC3E}">
        <p14:creationId xmlns:p14="http://schemas.microsoft.com/office/powerpoint/2010/main" val="3076067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3170" y="223190"/>
            <a:ext cx="7427020" cy="3139321"/>
          </a:xfrm>
          <a:prstGeom prst="rect">
            <a:avLst/>
          </a:prstGeom>
        </p:spPr>
        <p:txBody>
          <a:bodyPr wrap="square">
            <a:spAutoFit/>
          </a:bodyPr>
          <a:lstStyle/>
          <a:p>
            <a:pPr algn="ctr"/>
            <a:r>
              <a:rPr lang="en-US" sz="2200" b="1" u="sng" dirty="0"/>
              <a:t>God’s Plan Includes Freedom of </a:t>
            </a:r>
            <a:r>
              <a:rPr lang="en-US" sz="2200" b="1" u="sng" dirty="0" smtClean="0"/>
              <a:t>Choice</a:t>
            </a:r>
            <a:r>
              <a:rPr lang="en-US" sz="2000" dirty="0" smtClean="0"/>
              <a:t/>
            </a:r>
            <a:br>
              <a:rPr lang="en-US" sz="2000" dirty="0" smtClean="0"/>
            </a:br>
            <a:r>
              <a:rPr lang="en-US" sz="2200" dirty="0" smtClean="0"/>
              <a:t>Imagine </a:t>
            </a:r>
            <a:r>
              <a:rPr lang="en-US" sz="2200" dirty="0"/>
              <a:t>going out to eat </a:t>
            </a:r>
            <a:r>
              <a:rPr lang="en-US" sz="2200" dirty="0" smtClean="0"/>
              <a:t>&amp; </a:t>
            </a:r>
            <a:r>
              <a:rPr lang="en-US" sz="2200" dirty="0"/>
              <a:t>ordering a salad, only to have the waiter tell you that you may not have it, that you must have the soup instead. How would you feel? The choice between soup </a:t>
            </a:r>
            <a:r>
              <a:rPr lang="en-US" sz="2200" dirty="0" smtClean="0"/>
              <a:t>&amp; </a:t>
            </a:r>
            <a:r>
              <a:rPr lang="en-US" sz="2200" dirty="0"/>
              <a:t>salad is a fairly benign one, but it demonstrates a characteristic of human nature: </a:t>
            </a:r>
            <a:r>
              <a:rPr lang="en-US" sz="2200" dirty="0">
                <a:solidFill>
                  <a:schemeClr val="tx2"/>
                </a:solidFill>
              </a:rPr>
              <a:t>we don't like to be forced into decisions we're capable of making for ourselves</a:t>
            </a:r>
            <a:r>
              <a:rPr lang="en-US" sz="2200" dirty="0" smtClean="0">
                <a:solidFill>
                  <a:schemeClr val="tx2"/>
                </a:solidFill>
              </a:rPr>
              <a:t>. </a:t>
            </a:r>
            <a:br>
              <a:rPr lang="en-US" sz="2200" dirty="0" smtClean="0">
                <a:solidFill>
                  <a:schemeClr val="tx2"/>
                </a:solidFill>
              </a:rPr>
            </a:br>
            <a:r>
              <a:rPr lang="en-US" sz="2200" dirty="0" smtClean="0"/>
              <a:t/>
            </a:r>
            <a:br>
              <a:rPr lang="en-US" sz="2200" dirty="0" smtClean="0"/>
            </a:br>
            <a:endParaRPr lang="en-US" sz="2200" dirty="0"/>
          </a:p>
        </p:txBody>
      </p:sp>
      <p:pic>
        <p:nvPicPr>
          <p:cNvPr id="5" name="Picture 4" descr="wrong-order-restau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70" y="2692118"/>
            <a:ext cx="2322375" cy="3796579"/>
          </a:xfrm>
          <a:prstGeom prst="rect">
            <a:avLst/>
          </a:prstGeom>
          <a:ln>
            <a:noFill/>
          </a:ln>
          <a:effectLst>
            <a:outerShdw blurRad="292100" dist="139700" dir="2700000" algn="tl" rotWithShape="0">
              <a:srgbClr val="333333">
                <a:alpha val="65000"/>
              </a:srgbClr>
            </a:outerShdw>
          </a:effectLst>
        </p:spPr>
      </p:pic>
      <p:pic>
        <p:nvPicPr>
          <p:cNvPr id="6" name="Picture 5" descr="23-soup___sal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705" y="3154821"/>
            <a:ext cx="4445168" cy="3333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534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oices_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732" y="2909942"/>
            <a:ext cx="5080000" cy="3810000"/>
          </a:xfrm>
          <a:prstGeom prst="rect">
            <a:avLst/>
          </a:prstGeom>
        </p:spPr>
      </p:pic>
      <p:sp>
        <p:nvSpPr>
          <p:cNvPr id="2" name="TextBox 1"/>
          <p:cNvSpPr txBox="1"/>
          <p:nvPr/>
        </p:nvSpPr>
        <p:spPr>
          <a:xfrm>
            <a:off x="138049" y="331337"/>
            <a:ext cx="8200092" cy="3139321"/>
          </a:xfrm>
          <a:prstGeom prst="rect">
            <a:avLst/>
          </a:prstGeom>
          <a:noFill/>
        </p:spPr>
        <p:txBody>
          <a:bodyPr wrap="square" rtlCol="0">
            <a:spAutoFit/>
          </a:bodyPr>
          <a:lstStyle/>
          <a:p>
            <a:pPr algn="ctr"/>
            <a:r>
              <a:rPr lang="en-US" sz="2200" dirty="0"/>
              <a:t>Even when we face more serious decisions, ones with moral implications, it is important that we choose for ourselves. </a:t>
            </a:r>
            <a:r>
              <a:rPr lang="en-US" sz="2200" dirty="0" smtClean="0"/>
              <a:t/>
            </a:r>
            <a:br>
              <a:rPr lang="en-US" sz="2200" dirty="0" smtClean="0"/>
            </a:br>
            <a:r>
              <a:rPr lang="en-US" sz="2200" dirty="0" smtClean="0"/>
              <a:t>God </a:t>
            </a:r>
            <a:r>
              <a:rPr lang="en-US" sz="2200" dirty="0"/>
              <a:t>gave us our agency </a:t>
            </a:r>
            <a:r>
              <a:rPr lang="en-US" sz="2200" dirty="0" smtClean="0"/>
              <a:t>&amp; </a:t>
            </a:r>
            <a:r>
              <a:rPr lang="en-US" sz="2200" dirty="0"/>
              <a:t>will always respect our freedom to make choices. God has never approved of using force. </a:t>
            </a:r>
            <a:r>
              <a:rPr lang="en-US" sz="2200" dirty="0" smtClean="0"/>
              <a:t/>
            </a:r>
            <a:br>
              <a:rPr lang="en-US" sz="2200" dirty="0" smtClean="0"/>
            </a:br>
            <a:r>
              <a:rPr lang="en-US" sz="2200" dirty="0" smtClean="0"/>
              <a:t>In </a:t>
            </a:r>
            <a:r>
              <a:rPr lang="en-US" sz="2200" dirty="0"/>
              <a:t>fact, God fosters the spirit of freedom and He knows that the human spirit requires freedom to effectively serve </a:t>
            </a:r>
            <a:r>
              <a:rPr lang="en-US" sz="2200" dirty="0" smtClean="0"/>
              <a:t>&amp; </a:t>
            </a:r>
            <a:r>
              <a:rPr lang="en-US" sz="2200" dirty="0"/>
              <a:t>believe in Him. </a:t>
            </a:r>
            <a:r>
              <a:rPr lang="en-US" sz="2200" dirty="0" smtClean="0"/>
              <a:t/>
            </a:r>
            <a:br>
              <a:rPr lang="en-US" sz="2200" dirty="0" smtClean="0"/>
            </a:br>
            <a:r>
              <a:rPr lang="en-US" sz="2200" dirty="0" smtClean="0"/>
              <a:t>He </a:t>
            </a:r>
            <a:r>
              <a:rPr lang="en-US" sz="2200" dirty="0"/>
              <a:t>told Adam and Eve not to eat the forbidden fruit, but He also said, "nevertheless, thou </a:t>
            </a:r>
            <a:r>
              <a:rPr lang="en-US" sz="2200" dirty="0" err="1"/>
              <a:t>mayest</a:t>
            </a:r>
            <a:r>
              <a:rPr lang="en-US" sz="2200" dirty="0"/>
              <a:t> choose for thyself." (Moses 3:17)</a:t>
            </a:r>
          </a:p>
          <a:p>
            <a:endParaRPr lang="en-US" sz="2200" dirty="0"/>
          </a:p>
        </p:txBody>
      </p:sp>
    </p:spTree>
    <p:extLst>
      <p:ext uri="{BB962C8B-B14F-4D97-AF65-F5344CB8AC3E}">
        <p14:creationId xmlns:p14="http://schemas.microsoft.com/office/powerpoint/2010/main" val="12533518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1856</TotalTime>
  <Words>1108</Words>
  <Application>Microsoft Macintosh PowerPoint</Application>
  <PresentationFormat>On-screen Show (4:3)</PresentationFormat>
  <Paragraphs>66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Why do the CHOICES I make matter?</vt:lpstr>
      <vt:lpstr>Do my choices really matter?</vt:lpstr>
      <vt:lpstr>Plan of Salvation</vt:lpstr>
      <vt:lpstr>Why They Matter</vt:lpstr>
      <vt:lpstr>Mortality is a Test</vt:lpstr>
      <vt:lpstr>The 3 “R’s” of Choice President Thomas Monson</vt:lpstr>
      <vt:lpstr>Right of Choice</vt:lpstr>
      <vt:lpstr>PowerPoint Presentation</vt:lpstr>
      <vt:lpstr>PowerPoint Presentation</vt:lpstr>
      <vt:lpstr>Responsibility of Choice</vt:lpstr>
      <vt:lpstr>Responsibility of Choice</vt:lpstr>
      <vt:lpstr>Freedom</vt:lpstr>
      <vt:lpstr>Tools to Help Us</vt:lpstr>
      <vt:lpstr>Your Choice of Friends is  Very Important</vt:lpstr>
      <vt:lpstr>Good Friends Can Help Us Make Good Choices</vt:lpstr>
      <vt:lpstr>Results of our Choices</vt:lpstr>
      <vt:lpstr>Repentance</vt:lpstr>
      <vt:lpstr>The 3 R’s </vt:lpstr>
      <vt:lpstr>Choosing Good</vt:lpstr>
      <vt:lpstr>Anxiously Engaged in a Good Cause </vt:lpstr>
      <vt:lpstr>Decide Now, Make a Plan</vt:lpstr>
      <vt:lpstr>Write Down Your Goals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my  CHOICES matter?</dc:title>
  <dc:creator>Jim Middelton</dc:creator>
  <cp:lastModifiedBy>Jim Middelton</cp:lastModifiedBy>
  <cp:revision>34</cp:revision>
  <dcterms:created xsi:type="dcterms:W3CDTF">2014-01-29T21:29:36Z</dcterms:created>
  <dcterms:modified xsi:type="dcterms:W3CDTF">2014-01-31T04:26:00Z</dcterms:modified>
</cp:coreProperties>
</file>