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8" r:id="rId5"/>
    <p:sldId id="263" r:id="rId6"/>
    <p:sldId id="264" r:id="rId7"/>
    <p:sldId id="265" r:id="rId8"/>
    <p:sldId id="266" r:id="rId9"/>
    <p:sldId id="268" r:id="rId10"/>
    <p:sldId id="269" r:id="rId11"/>
    <p:sldId id="270" r:id="rId12"/>
    <p:sldId id="271" r:id="rId13"/>
    <p:sldId id="260" r:id="rId14"/>
    <p:sldId id="261" r:id="rId15"/>
    <p:sldId id="273" r:id="rId16"/>
    <p:sldId id="262" r:id="rId17"/>
    <p:sldId id="278" r:id="rId18"/>
    <p:sldId id="267" r:id="rId19"/>
    <p:sldId id="275" r:id="rId20"/>
    <p:sldId id="276"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2928" y="-6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2/6/14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2/6/14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2/6/14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2/6/14</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latin typeface="+mn-lt"/>
                <a:cs typeface="Academy Engraved LET"/>
              </a:rPr>
              <a:t>Why Do </a:t>
            </a:r>
            <a:r>
              <a:rPr lang="en-US" sz="5400" dirty="0">
                <a:latin typeface="+mn-lt"/>
                <a:cs typeface="Academy Engraved LET"/>
              </a:rPr>
              <a:t>W</a:t>
            </a:r>
            <a:r>
              <a:rPr lang="en-US" sz="5400" dirty="0" smtClean="0">
                <a:latin typeface="+mn-lt"/>
                <a:cs typeface="Academy Engraved LET"/>
              </a:rPr>
              <a:t>e </a:t>
            </a:r>
            <a:r>
              <a:rPr lang="en-US" sz="5400" dirty="0">
                <a:latin typeface="+mn-lt"/>
                <a:cs typeface="Academy Engraved LET"/>
              </a:rPr>
              <a:t>H</a:t>
            </a:r>
            <a:r>
              <a:rPr lang="en-US" sz="5400" dirty="0" smtClean="0">
                <a:latin typeface="+mn-lt"/>
                <a:cs typeface="Academy Engraved LET"/>
              </a:rPr>
              <a:t>ave Adversity?</a:t>
            </a:r>
            <a:endParaRPr lang="en-US" sz="5400" dirty="0">
              <a:latin typeface="+mn-lt"/>
              <a:cs typeface="Academy Engraved LET"/>
            </a:endParaRPr>
          </a:p>
        </p:txBody>
      </p:sp>
    </p:spTree>
    <p:extLst>
      <p:ext uri="{BB962C8B-B14F-4D97-AF65-F5344CB8AC3E}">
        <p14:creationId xmlns:p14="http://schemas.microsoft.com/office/powerpoint/2010/main" val="1466399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Trials Are Part of This Life</a:t>
            </a:r>
            <a:endParaRPr lang="en-US" dirty="0"/>
          </a:p>
        </p:txBody>
      </p:sp>
      <p:sp>
        <p:nvSpPr>
          <p:cNvPr id="3" name="TextBox 2"/>
          <p:cNvSpPr txBox="1"/>
          <p:nvPr/>
        </p:nvSpPr>
        <p:spPr>
          <a:xfrm>
            <a:off x="147392" y="1641230"/>
            <a:ext cx="3936146" cy="4524315"/>
          </a:xfrm>
          <a:prstGeom prst="rect">
            <a:avLst/>
          </a:prstGeom>
          <a:noFill/>
        </p:spPr>
        <p:txBody>
          <a:bodyPr wrap="square" rtlCol="0">
            <a:spAutoFit/>
          </a:bodyPr>
          <a:lstStyle/>
          <a:p>
            <a:pPr algn="ctr"/>
            <a:r>
              <a:rPr lang="en-US" sz="3200" dirty="0"/>
              <a:t>Some trials are a part of mortality, like natural disasters or the death of a loved one. Knowing that these things happen, you can </a:t>
            </a:r>
            <a:r>
              <a:rPr lang="en-US" sz="3200" b="1" dirty="0"/>
              <a:t>prepare for them </a:t>
            </a:r>
            <a:r>
              <a:rPr lang="en-US" sz="3200" dirty="0"/>
              <a:t>&amp;</a:t>
            </a:r>
            <a:r>
              <a:rPr lang="en-US" sz="3200" dirty="0" smtClean="0"/>
              <a:t>, </a:t>
            </a:r>
            <a:r>
              <a:rPr lang="en-US" sz="3200" dirty="0"/>
              <a:t>therefore, endure them better.</a:t>
            </a:r>
            <a:endParaRPr lang="en-US" sz="3200" dirty="0"/>
          </a:p>
        </p:txBody>
      </p:sp>
      <p:pic>
        <p:nvPicPr>
          <p:cNvPr id="5" name="Picture 4" descr="grave.jpg"/>
          <p:cNvPicPr>
            <a:picLocks noChangeAspect="1"/>
          </p:cNvPicPr>
          <p:nvPr/>
        </p:nvPicPr>
        <p:blipFill rotWithShape="1">
          <a:blip r:embed="rId2">
            <a:extLst>
              <a:ext uri="{28A0092B-C50C-407E-A947-70E740481C1C}">
                <a14:useLocalDpi xmlns:a14="http://schemas.microsoft.com/office/drawing/2010/main" val="0"/>
              </a:ext>
            </a:extLst>
          </a:blip>
          <a:srcRect l="4493" t="8220" r="4129" b="5662"/>
          <a:stretch/>
        </p:blipFill>
        <p:spPr>
          <a:xfrm>
            <a:off x="4083538" y="2051538"/>
            <a:ext cx="4767385" cy="3907694"/>
          </a:xfrm>
          <a:prstGeom prst="rect">
            <a:avLst/>
          </a:prstGeom>
          <a:ln>
            <a:noFill/>
          </a:ln>
          <a:effectLst>
            <a:softEdge rad="112500"/>
          </a:effectLst>
        </p:spPr>
      </p:pic>
    </p:spTree>
    <p:extLst>
      <p:ext uri="{BB962C8B-B14F-4D97-AF65-F5344CB8AC3E}">
        <p14:creationId xmlns:p14="http://schemas.microsoft.com/office/powerpoint/2010/main" val="59741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sz="4800" dirty="0" smtClean="0"/>
              <a:t>How do we prepare for trials?</a:t>
            </a:r>
            <a:endParaRPr lang="en-US" sz="4800" dirty="0"/>
          </a:p>
        </p:txBody>
      </p:sp>
      <p:sp>
        <p:nvSpPr>
          <p:cNvPr id="3" name="TextBox 2"/>
          <p:cNvSpPr txBox="1"/>
          <p:nvPr/>
        </p:nvSpPr>
        <p:spPr>
          <a:xfrm>
            <a:off x="214923" y="1595020"/>
            <a:ext cx="3849075" cy="4662814"/>
          </a:xfrm>
          <a:prstGeom prst="rect">
            <a:avLst/>
          </a:prstGeom>
          <a:noFill/>
        </p:spPr>
        <p:txBody>
          <a:bodyPr wrap="square" rtlCol="0">
            <a:spAutoFit/>
          </a:bodyPr>
          <a:lstStyle/>
          <a:p>
            <a:r>
              <a:rPr lang="en-US" dirty="0" err="1"/>
              <a:t>Helaman</a:t>
            </a:r>
            <a:r>
              <a:rPr lang="en-US" dirty="0"/>
              <a:t> 5:</a:t>
            </a:r>
            <a:r>
              <a:rPr lang="en-US" dirty="0" smtClean="0"/>
              <a:t>12 </a:t>
            </a:r>
            <a:r>
              <a:rPr lang="en-US" sz="2700" dirty="0" smtClean="0"/>
              <a:t>“</a:t>
            </a:r>
            <a:r>
              <a:rPr lang="en-US" sz="2700" dirty="0"/>
              <a:t>It is upon the rock of our Redeemer, who is Christ, the Son of God, that ye must build your foundation; that when the devil shall send forth his mighty winds, … it shall have no power over you to drag you down to the gulf of misery &amp;</a:t>
            </a:r>
            <a:r>
              <a:rPr lang="en-US" sz="2700" dirty="0" smtClean="0"/>
              <a:t> </a:t>
            </a:r>
            <a:r>
              <a:rPr lang="en-US" sz="2700" dirty="0"/>
              <a:t>endless </a:t>
            </a:r>
            <a:r>
              <a:rPr lang="en-US" sz="2700" dirty="0" err="1"/>
              <a:t>wo</a:t>
            </a:r>
            <a:r>
              <a:rPr lang="en-US" sz="2700" dirty="0"/>
              <a:t>.”</a:t>
            </a:r>
          </a:p>
        </p:txBody>
      </p:sp>
      <p:pic>
        <p:nvPicPr>
          <p:cNvPr id="4" name="Picture 3" descr="build-house-rock-castle-top-wallpaper_1366x768.jpg"/>
          <p:cNvPicPr>
            <a:picLocks noChangeAspect="1"/>
          </p:cNvPicPr>
          <p:nvPr/>
        </p:nvPicPr>
        <p:blipFill rotWithShape="1">
          <a:blip r:embed="rId2">
            <a:extLst>
              <a:ext uri="{28A0092B-C50C-407E-A947-70E740481C1C}">
                <a14:useLocalDpi xmlns:a14="http://schemas.microsoft.com/office/drawing/2010/main" val="0"/>
              </a:ext>
            </a:extLst>
          </a:blip>
          <a:srcRect l="36324" t="5492" r="10257" b="4436"/>
          <a:stretch/>
        </p:blipFill>
        <p:spPr>
          <a:xfrm>
            <a:off x="4063998" y="1973384"/>
            <a:ext cx="4884616" cy="4630615"/>
          </a:xfrm>
          <a:prstGeom prst="rect">
            <a:avLst/>
          </a:prstGeom>
          <a:ln>
            <a:noFill/>
          </a:ln>
          <a:effectLst>
            <a:softEdge rad="112500"/>
          </a:effectLst>
        </p:spPr>
      </p:pic>
    </p:spTree>
    <p:extLst>
      <p:ext uri="{BB962C8B-B14F-4D97-AF65-F5344CB8AC3E}">
        <p14:creationId xmlns:p14="http://schemas.microsoft.com/office/powerpoint/2010/main" val="294654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4" y="40341"/>
            <a:ext cx="9065846" cy="1411941"/>
          </a:xfrm>
        </p:spPr>
        <p:txBody>
          <a:bodyPr/>
          <a:lstStyle/>
          <a:p>
            <a:r>
              <a:rPr lang="en-US" sz="4800" dirty="0" smtClean="0"/>
              <a:t>How do we prepare for our trials?</a:t>
            </a:r>
            <a:endParaRPr lang="en-US" sz="4800" dirty="0"/>
          </a:p>
        </p:txBody>
      </p:sp>
      <p:sp>
        <p:nvSpPr>
          <p:cNvPr id="3" name="TextBox 2"/>
          <p:cNvSpPr txBox="1"/>
          <p:nvPr/>
        </p:nvSpPr>
        <p:spPr>
          <a:xfrm>
            <a:off x="156308" y="1491359"/>
            <a:ext cx="8831384" cy="1569660"/>
          </a:xfrm>
          <a:prstGeom prst="rect">
            <a:avLst/>
          </a:prstGeom>
          <a:noFill/>
        </p:spPr>
        <p:txBody>
          <a:bodyPr wrap="square" rtlCol="0">
            <a:spAutoFit/>
          </a:bodyPr>
          <a:lstStyle/>
          <a:p>
            <a:r>
              <a:rPr lang="en-US" sz="2400" dirty="0" smtClean="0"/>
              <a:t>Like the Parable of the 10 Virgins, modern prophets have explained that the oil of preparation is accumulated drop by drop through daily righteous living.</a:t>
            </a:r>
            <a:br>
              <a:rPr lang="en-US" sz="2400" dirty="0" smtClean="0"/>
            </a:br>
            <a:endParaRPr lang="en-US" sz="2400" dirty="0" smtClean="0"/>
          </a:p>
        </p:txBody>
      </p:sp>
      <p:pic>
        <p:nvPicPr>
          <p:cNvPr id="4" name="Picture 3" descr="oil lam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08" y="3236865"/>
            <a:ext cx="3090072" cy="2491154"/>
          </a:xfrm>
          <a:prstGeom prst="rect">
            <a:avLst/>
          </a:prstGeom>
          <a:ln>
            <a:noFill/>
          </a:ln>
          <a:effectLst>
            <a:softEdge rad="112500"/>
          </a:effectLst>
        </p:spPr>
      </p:pic>
      <p:sp>
        <p:nvSpPr>
          <p:cNvPr id="5" name="TextBox 4"/>
          <p:cNvSpPr txBox="1"/>
          <p:nvPr/>
        </p:nvSpPr>
        <p:spPr>
          <a:xfrm>
            <a:off x="3246380" y="2795349"/>
            <a:ext cx="5741312" cy="4062651"/>
          </a:xfrm>
          <a:prstGeom prst="rect">
            <a:avLst/>
          </a:prstGeom>
          <a:noFill/>
        </p:spPr>
        <p:txBody>
          <a:bodyPr wrap="square" rtlCol="0">
            <a:spAutoFit/>
          </a:bodyPr>
          <a:lstStyle/>
          <a:p>
            <a:pPr algn="ctr"/>
            <a:r>
              <a:rPr lang="en-US" sz="2400" dirty="0"/>
              <a:t>“Regularly attending sacrament meetings adds oil to our lamps. Fasting, praying individually and as a family…, controlling our appetites, learning gospel principles, </a:t>
            </a:r>
            <a:r>
              <a:rPr lang="en-US" sz="2400" dirty="0" smtClean="0"/>
              <a:t>watching </a:t>
            </a:r>
            <a:r>
              <a:rPr lang="en-US" sz="2400" dirty="0"/>
              <a:t>over one another, studying the scriptures. … Keeping the commandments &amp; following the words of the prophet may be the greatest preparation we can make for any eventuality to come” </a:t>
            </a:r>
            <a:r>
              <a:rPr lang="en-US" sz="1200" dirty="0"/>
              <a:t>(Barbara W. Winder, former Relief Society general </a:t>
            </a:r>
            <a:r>
              <a:rPr lang="en-US" sz="1200" dirty="0" err="1"/>
              <a:t>president“Becoming</a:t>
            </a:r>
            <a:r>
              <a:rPr lang="en-US" sz="1200" dirty="0"/>
              <a:t> a Prepared People,” Ensign, Nov. 1988, 88). </a:t>
            </a:r>
          </a:p>
          <a:p>
            <a:pPr algn="ctr"/>
            <a:endParaRPr lang="en-US" dirty="0"/>
          </a:p>
        </p:txBody>
      </p:sp>
    </p:spTree>
    <p:extLst>
      <p:ext uri="{BB962C8B-B14F-4D97-AF65-F5344CB8AC3E}">
        <p14:creationId xmlns:p14="http://schemas.microsoft.com/office/powerpoint/2010/main" val="377735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308" y="625231"/>
            <a:ext cx="4591537" cy="5509200"/>
          </a:xfrm>
          <a:prstGeom prst="rect">
            <a:avLst/>
          </a:prstGeom>
          <a:noFill/>
        </p:spPr>
        <p:txBody>
          <a:bodyPr wrap="square" rtlCol="0">
            <a:spAutoFit/>
          </a:bodyPr>
          <a:lstStyle/>
          <a:p>
            <a:pPr algn="ctr"/>
            <a:r>
              <a:rPr lang="en-US" sz="3200" dirty="0"/>
              <a:t>When faced with a trial of faith—whatever you do, you </a:t>
            </a:r>
            <a:r>
              <a:rPr lang="en-US" sz="3200" b="1" dirty="0"/>
              <a:t>don’t step away from the Church! </a:t>
            </a:r>
            <a:r>
              <a:rPr lang="en-US" sz="3200" dirty="0"/>
              <a:t>Distancing yourself from the kingdom of God during a trial of faith is like leaving the safety of a secure storm cellar just as the tornado comes into view.</a:t>
            </a:r>
          </a:p>
        </p:txBody>
      </p:sp>
      <p:pic>
        <p:nvPicPr>
          <p:cNvPr id="3" name="Picture 2" descr="Storm-Sign-1871359.jpg"/>
          <p:cNvPicPr>
            <a:picLocks noChangeAspect="1"/>
          </p:cNvPicPr>
          <p:nvPr/>
        </p:nvPicPr>
        <p:blipFill rotWithShape="1">
          <a:blip r:embed="rId2">
            <a:extLst>
              <a:ext uri="{28A0092B-C50C-407E-A947-70E740481C1C}">
                <a14:useLocalDpi xmlns:a14="http://schemas.microsoft.com/office/drawing/2010/main" val="0"/>
              </a:ext>
            </a:extLst>
          </a:blip>
          <a:srcRect l="9519" t="18760" r="13815" b="14083"/>
          <a:stretch/>
        </p:blipFill>
        <p:spPr>
          <a:xfrm>
            <a:off x="5216770" y="937847"/>
            <a:ext cx="3341076" cy="4689230"/>
          </a:xfrm>
          <a:prstGeom prst="rect">
            <a:avLst/>
          </a:prstGeom>
        </p:spPr>
      </p:pic>
    </p:spTree>
    <p:extLst>
      <p:ext uri="{BB962C8B-B14F-4D97-AF65-F5344CB8AC3E}">
        <p14:creationId xmlns:p14="http://schemas.microsoft.com/office/powerpoint/2010/main" val="49806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8039"/>
            <a:ext cx="9144000" cy="1092890"/>
          </a:xfrm>
        </p:spPr>
        <p:txBody>
          <a:bodyPr/>
          <a:lstStyle/>
          <a:p>
            <a:r>
              <a:rPr lang="en-US" sz="4800" dirty="0" smtClean="0"/>
              <a:t>Stay Strong During Trials</a:t>
            </a:r>
            <a:endParaRPr lang="en-US" sz="4800" dirty="0"/>
          </a:p>
        </p:txBody>
      </p:sp>
      <p:sp>
        <p:nvSpPr>
          <p:cNvPr id="5" name="TextBox 4"/>
          <p:cNvSpPr txBox="1"/>
          <p:nvPr/>
        </p:nvSpPr>
        <p:spPr>
          <a:xfrm>
            <a:off x="234462" y="3202055"/>
            <a:ext cx="8733692" cy="5324535"/>
          </a:xfrm>
          <a:prstGeom prst="rect">
            <a:avLst/>
          </a:prstGeom>
          <a:noFill/>
        </p:spPr>
        <p:txBody>
          <a:bodyPr wrap="square" numCol="2" rtlCol="0">
            <a:spAutoFit/>
          </a:bodyPr>
          <a:lstStyle/>
          <a:p>
            <a:r>
              <a:rPr lang="en-US" sz="3200" b="1" dirty="0" smtClean="0"/>
              <a:t>Exercise </a:t>
            </a:r>
            <a:r>
              <a:rPr lang="en-US" sz="3200" b="1" dirty="0"/>
              <a:t>faith in </a:t>
            </a:r>
            <a:r>
              <a:rPr lang="en-US" sz="3200" b="1" dirty="0" smtClean="0"/>
              <a:t>Christ </a:t>
            </a:r>
            <a:r>
              <a:rPr lang="en-US" sz="3200" b="1" dirty="0"/>
              <a:t/>
            </a:r>
            <a:br>
              <a:rPr lang="en-US" sz="3200" b="1" dirty="0"/>
            </a:br>
            <a:r>
              <a:rPr lang="en-US" sz="3200" b="1" dirty="0"/>
              <a:t>P</a:t>
            </a:r>
            <a:r>
              <a:rPr lang="en-US" sz="3200" b="1" dirty="0" smtClean="0"/>
              <a:t>ray </a:t>
            </a:r>
            <a:br>
              <a:rPr lang="en-US" sz="3200" b="1" dirty="0" smtClean="0"/>
            </a:br>
            <a:r>
              <a:rPr lang="en-US" sz="3200" b="1" dirty="0" smtClean="0"/>
              <a:t>Ponder </a:t>
            </a:r>
            <a:r>
              <a:rPr lang="en-US" sz="3200" b="1" dirty="0"/>
              <a:t>the </a:t>
            </a:r>
            <a:r>
              <a:rPr lang="en-US" sz="3200" b="1" dirty="0" smtClean="0"/>
              <a:t>scriptures </a:t>
            </a:r>
            <a:r>
              <a:rPr lang="en-US" sz="3200" b="1" dirty="0"/>
              <a:t/>
            </a:r>
            <a:br>
              <a:rPr lang="en-US" sz="3200" b="1" dirty="0"/>
            </a:br>
            <a:r>
              <a:rPr lang="en-US" sz="3200" b="1" dirty="0"/>
              <a:t>K</a:t>
            </a:r>
            <a:r>
              <a:rPr lang="en-US" sz="3200" b="1" dirty="0" smtClean="0"/>
              <a:t>eep commandments</a:t>
            </a:r>
            <a:r>
              <a:rPr lang="en-US" sz="3200" b="1" dirty="0"/>
              <a:t/>
            </a:r>
            <a:br>
              <a:rPr lang="en-US" sz="3200" b="1" dirty="0"/>
            </a:br>
            <a:r>
              <a:rPr lang="en-US" sz="3200" b="1" dirty="0"/>
              <a:t>R</a:t>
            </a:r>
            <a:r>
              <a:rPr lang="en-US" sz="3200" b="1" dirty="0" smtClean="0"/>
              <a:t>epent</a:t>
            </a:r>
            <a:br>
              <a:rPr lang="en-US" sz="3200" b="1" dirty="0" smtClean="0"/>
            </a:br>
            <a:r>
              <a:rPr lang="en-US" sz="3200" b="1" dirty="0"/>
              <a:t>S</a:t>
            </a:r>
            <a:r>
              <a:rPr lang="en-US" sz="3200" b="1" dirty="0" smtClean="0"/>
              <a:t>erve others</a:t>
            </a:r>
            <a:br>
              <a:rPr lang="en-US" sz="3200" b="1" dirty="0" smtClean="0"/>
            </a:br>
            <a:endParaRPr lang="en-US" sz="3200" b="1" dirty="0" smtClean="0"/>
          </a:p>
          <a:p>
            <a:endParaRPr lang="en-US" sz="2800" dirty="0"/>
          </a:p>
          <a:p>
            <a:endParaRPr lang="en-US" sz="2800" dirty="0" smtClean="0"/>
          </a:p>
          <a:p>
            <a:endParaRPr lang="en-US" sz="2800" dirty="0"/>
          </a:p>
          <a:p>
            <a:endParaRPr lang="en-US" sz="2800" dirty="0" smtClean="0"/>
          </a:p>
          <a:p>
            <a:r>
              <a:rPr lang="en-US" sz="2600" dirty="0" smtClean="0"/>
              <a:t>K</a:t>
            </a:r>
            <a:r>
              <a:rPr lang="en-US" sz="2600" dirty="0" smtClean="0"/>
              <a:t>eep </a:t>
            </a:r>
            <a:r>
              <a:rPr lang="en-US" sz="2600" dirty="0"/>
              <a:t>a balanced perspective: even during trials there are still good things in your life. </a:t>
            </a:r>
            <a:endParaRPr lang="en-US" sz="2600" dirty="0" smtClean="0"/>
          </a:p>
          <a:p>
            <a:endParaRPr lang="en-US" sz="2600" dirty="0"/>
          </a:p>
          <a:p>
            <a:r>
              <a:rPr lang="en-US" sz="2600" dirty="0" smtClean="0"/>
              <a:t>Ask </a:t>
            </a:r>
            <a:r>
              <a:rPr lang="en-US" sz="2600" dirty="0"/>
              <a:t>your parents and bishop or branch president for advice on getting through a trial.</a:t>
            </a:r>
          </a:p>
          <a:p>
            <a:pPr algn="ctr"/>
            <a:endParaRPr lang="en-US" sz="2800" dirty="0"/>
          </a:p>
        </p:txBody>
      </p:sp>
      <p:sp>
        <p:nvSpPr>
          <p:cNvPr id="2" name="TextBox 1"/>
          <p:cNvSpPr txBox="1"/>
          <p:nvPr/>
        </p:nvSpPr>
        <p:spPr>
          <a:xfrm>
            <a:off x="0" y="1482138"/>
            <a:ext cx="9144000" cy="1384995"/>
          </a:xfrm>
          <a:prstGeom prst="rect">
            <a:avLst/>
          </a:prstGeom>
          <a:noFill/>
        </p:spPr>
        <p:txBody>
          <a:bodyPr wrap="square" rtlCol="0">
            <a:spAutoFit/>
          </a:bodyPr>
          <a:lstStyle/>
          <a:p>
            <a:pPr algn="ctr"/>
            <a:r>
              <a:rPr lang="en-US" sz="2800" dirty="0"/>
              <a:t>How do you remain “steadfast &amp; immovable” during a trial of faith? You immerse yourself in the very things that helped build your core of </a:t>
            </a:r>
            <a:r>
              <a:rPr lang="en-US" sz="2800" dirty="0" smtClean="0"/>
              <a:t>faith:</a:t>
            </a:r>
            <a:endParaRPr lang="en-US" sz="2800" dirty="0"/>
          </a:p>
        </p:txBody>
      </p:sp>
    </p:spTree>
    <p:extLst>
      <p:ext uri="{BB962C8B-B14F-4D97-AF65-F5344CB8AC3E}">
        <p14:creationId xmlns:p14="http://schemas.microsoft.com/office/powerpoint/2010/main" val="3378715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149599"/>
            <a:ext cx="9144000" cy="3302001"/>
          </a:xfrm>
        </p:spPr>
        <p:txBody>
          <a:bodyPr>
            <a:normAutofit fontScale="92500" lnSpcReduction="20000"/>
          </a:bodyPr>
          <a:lstStyle/>
          <a:p>
            <a:pPr algn="ctr"/>
            <a:r>
              <a:rPr lang="en-US" dirty="0"/>
              <a:t>Have you noticed that when you see someone going through a trial that you have gone through, you are more understanding </a:t>
            </a:r>
            <a:r>
              <a:rPr lang="en-US" dirty="0" smtClean="0"/>
              <a:t>&amp; </a:t>
            </a:r>
            <a:r>
              <a:rPr lang="en-US" dirty="0"/>
              <a:t>willing to help that person? </a:t>
            </a:r>
            <a:r>
              <a:rPr lang="en-US" dirty="0" smtClean="0"/>
              <a:t/>
            </a:r>
            <a:br>
              <a:rPr lang="en-US" dirty="0" smtClean="0"/>
            </a:br>
            <a:r>
              <a:rPr lang="en-US" dirty="0" smtClean="0"/>
              <a:t>The Savior </a:t>
            </a:r>
            <a:r>
              <a:rPr lang="en-US" dirty="0"/>
              <a:t>took upon Himself </a:t>
            </a:r>
            <a:r>
              <a:rPr lang="en-US" b="1" u="sng" dirty="0"/>
              <a:t>your</a:t>
            </a:r>
            <a:r>
              <a:rPr lang="en-US" dirty="0"/>
              <a:t> </a:t>
            </a:r>
            <a:r>
              <a:rPr lang="en-US" dirty="0" smtClean="0"/>
              <a:t>trials including </a:t>
            </a:r>
            <a:r>
              <a:rPr lang="en-US" dirty="0"/>
              <a:t>your pains, sicknesses, temptations, &amp;</a:t>
            </a:r>
            <a:r>
              <a:rPr lang="en-US" dirty="0" smtClean="0"/>
              <a:t> weaknesses</a:t>
            </a:r>
            <a:r>
              <a:rPr lang="en-US" dirty="0"/>
              <a:t> </a:t>
            </a:r>
            <a:r>
              <a:rPr lang="en-US" dirty="0" smtClean="0"/>
              <a:t>&amp; </a:t>
            </a:r>
            <a:r>
              <a:rPr lang="en-US" dirty="0"/>
              <a:t>He is perfectly </a:t>
            </a:r>
            <a:r>
              <a:rPr lang="en-US" dirty="0" smtClean="0"/>
              <a:t>compassionate </a:t>
            </a:r>
            <a:r>
              <a:rPr lang="en-US" dirty="0"/>
              <a:t>&amp;</a:t>
            </a:r>
            <a:r>
              <a:rPr lang="en-US" dirty="0" smtClean="0"/>
              <a:t> </a:t>
            </a:r>
            <a:r>
              <a:rPr lang="en-US" dirty="0"/>
              <a:t>able to help </a:t>
            </a:r>
            <a:r>
              <a:rPr lang="en-US" sz="1800" dirty="0"/>
              <a:t>(see Alma 7:11–12)</a:t>
            </a:r>
            <a:r>
              <a:rPr lang="en-US" dirty="0"/>
              <a:t>. </a:t>
            </a:r>
            <a:r>
              <a:rPr lang="en-US" dirty="0" smtClean="0"/>
              <a:t/>
            </a:r>
            <a:br>
              <a:rPr lang="en-US" dirty="0" smtClean="0"/>
            </a:br>
            <a:r>
              <a:rPr lang="en-US" dirty="0" smtClean="0"/>
              <a:t/>
            </a:r>
            <a:br>
              <a:rPr lang="en-US" dirty="0" smtClean="0"/>
            </a:br>
            <a:r>
              <a:rPr lang="en-US" dirty="0" smtClean="0"/>
              <a:t>In </a:t>
            </a:r>
            <a:r>
              <a:rPr lang="en-US" dirty="0"/>
              <a:t>your trials remember what He said: </a:t>
            </a:r>
            <a:r>
              <a:rPr lang="en-US" b="1" dirty="0"/>
              <a:t>“Come unto me, all ye that </a:t>
            </a:r>
            <a:r>
              <a:rPr lang="en-US" b="1" dirty="0" err="1"/>
              <a:t>labour</a:t>
            </a:r>
            <a:r>
              <a:rPr lang="en-US" b="1" dirty="0"/>
              <a:t> </a:t>
            </a:r>
            <a:r>
              <a:rPr lang="en-US" b="1" dirty="0" smtClean="0"/>
              <a:t>&amp; </a:t>
            </a:r>
            <a:r>
              <a:rPr lang="en-US" b="1" dirty="0"/>
              <a:t>are heavy laden, </a:t>
            </a:r>
            <a:r>
              <a:rPr lang="en-US" b="1" dirty="0" smtClean="0"/>
              <a:t>&amp; </a:t>
            </a:r>
            <a:r>
              <a:rPr lang="en-US" b="1" dirty="0"/>
              <a:t>I will give you rest” </a:t>
            </a:r>
            <a:r>
              <a:rPr lang="en-US" b="1" dirty="0" smtClean="0"/>
              <a:t/>
            </a:r>
            <a:br>
              <a:rPr lang="en-US" b="1" dirty="0" smtClean="0"/>
            </a:br>
            <a:r>
              <a:rPr lang="en-US" sz="1800" dirty="0" smtClean="0"/>
              <a:t>Matthew </a:t>
            </a:r>
            <a:r>
              <a:rPr lang="en-US" sz="1800" dirty="0"/>
              <a:t>11:28)</a:t>
            </a:r>
            <a:r>
              <a:rPr lang="en-US" dirty="0"/>
              <a:t>.</a:t>
            </a:r>
          </a:p>
        </p:txBody>
      </p:sp>
      <p:pic>
        <p:nvPicPr>
          <p:cNvPr id="4" name="Picture 3" descr="jesus-raises-daughter-of-jairus-949188-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678" y="168030"/>
            <a:ext cx="6378656" cy="2964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76217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7378" y="-311352"/>
            <a:ext cx="7570787" cy="1411941"/>
          </a:xfrm>
        </p:spPr>
        <p:txBody>
          <a:bodyPr/>
          <a:lstStyle/>
          <a:p>
            <a:r>
              <a:rPr lang="en-US" sz="4400" dirty="0" smtClean="0"/>
              <a:t>Learn From </a:t>
            </a:r>
            <a:r>
              <a:rPr lang="en-US" sz="4400" dirty="0"/>
              <a:t>Y</a:t>
            </a:r>
            <a:r>
              <a:rPr lang="en-US" sz="4400" dirty="0" smtClean="0"/>
              <a:t>our </a:t>
            </a:r>
            <a:r>
              <a:rPr lang="en-US" sz="4400" dirty="0"/>
              <a:t>T</a:t>
            </a:r>
            <a:r>
              <a:rPr lang="en-US" sz="4400" dirty="0" smtClean="0"/>
              <a:t>rials </a:t>
            </a:r>
            <a:r>
              <a:rPr lang="en-US" sz="2000" dirty="0" smtClean="0"/>
              <a:t>(D&amp;C 122:7)</a:t>
            </a:r>
            <a:endParaRPr lang="en-US" sz="2000" dirty="0"/>
          </a:p>
        </p:txBody>
      </p:sp>
      <p:sp>
        <p:nvSpPr>
          <p:cNvPr id="6" name="Text Placeholder 5"/>
          <p:cNvSpPr>
            <a:spLocks noGrp="1"/>
          </p:cNvSpPr>
          <p:nvPr>
            <p:ph type="body" idx="1"/>
          </p:nvPr>
        </p:nvSpPr>
        <p:spPr>
          <a:xfrm>
            <a:off x="767378" y="780708"/>
            <a:ext cx="3566160" cy="639762"/>
          </a:xfrm>
        </p:spPr>
        <p:txBody>
          <a:bodyPr/>
          <a:lstStyle/>
          <a:p>
            <a:r>
              <a:rPr lang="en-US" dirty="0" smtClean="0">
                <a:solidFill>
                  <a:schemeClr val="bg1"/>
                </a:solidFill>
              </a:rPr>
              <a:t>Trial</a:t>
            </a:r>
            <a:endParaRPr lang="en-US" dirty="0">
              <a:solidFill>
                <a:schemeClr val="bg1"/>
              </a:solidFill>
            </a:endParaRPr>
          </a:p>
        </p:txBody>
      </p:sp>
      <p:sp>
        <p:nvSpPr>
          <p:cNvPr id="7" name="Content Placeholder 6"/>
          <p:cNvSpPr>
            <a:spLocks noGrp="1"/>
          </p:cNvSpPr>
          <p:nvPr>
            <p:ph sz="half" idx="2"/>
          </p:nvPr>
        </p:nvSpPr>
        <p:spPr>
          <a:xfrm>
            <a:off x="146446" y="1624549"/>
            <a:ext cx="4187092" cy="5018527"/>
          </a:xfrm>
        </p:spPr>
        <p:txBody>
          <a:bodyPr>
            <a:normAutofit/>
          </a:bodyPr>
          <a:lstStyle/>
          <a:p>
            <a:r>
              <a:rPr lang="en-US" sz="2400" dirty="0" smtClean="0"/>
              <a:t>Sickness</a:t>
            </a:r>
          </a:p>
          <a:p>
            <a:r>
              <a:rPr lang="en-US" sz="2400" dirty="0" smtClean="0"/>
              <a:t>Bullying</a:t>
            </a:r>
          </a:p>
          <a:p>
            <a:r>
              <a:rPr lang="en-US" sz="2400" dirty="0" smtClean="0"/>
              <a:t>Not making a </a:t>
            </a:r>
            <a:br>
              <a:rPr lang="en-US" sz="2400" dirty="0" smtClean="0"/>
            </a:br>
            <a:r>
              <a:rPr lang="en-US" sz="2400" dirty="0" smtClean="0"/>
              <a:t>team you tryout for</a:t>
            </a:r>
          </a:p>
          <a:p>
            <a:r>
              <a:rPr lang="en-US" sz="2400" dirty="0" smtClean="0"/>
              <a:t>Parents Divorce</a:t>
            </a:r>
          </a:p>
          <a:p>
            <a:r>
              <a:rPr lang="en-US" sz="2400" dirty="0" smtClean="0"/>
              <a:t>Moving</a:t>
            </a:r>
            <a:br>
              <a:rPr lang="en-US" sz="2400" dirty="0" smtClean="0"/>
            </a:br>
            <a:endParaRPr lang="en-US" sz="2400" dirty="0" smtClean="0"/>
          </a:p>
          <a:p>
            <a:r>
              <a:rPr lang="en-US" sz="2400" dirty="0" smtClean="0"/>
              <a:t>Parent Job loss</a:t>
            </a:r>
            <a:endParaRPr lang="en-US" sz="2400" dirty="0" smtClean="0"/>
          </a:p>
          <a:p>
            <a:endParaRPr lang="en-US" dirty="0"/>
          </a:p>
        </p:txBody>
      </p:sp>
      <p:sp>
        <p:nvSpPr>
          <p:cNvPr id="8" name="Text Placeholder 7"/>
          <p:cNvSpPr>
            <a:spLocks noGrp="1"/>
          </p:cNvSpPr>
          <p:nvPr>
            <p:ph type="body" sz="quarter" idx="3"/>
          </p:nvPr>
        </p:nvSpPr>
        <p:spPr>
          <a:xfrm>
            <a:off x="4772005" y="801675"/>
            <a:ext cx="3566160" cy="639762"/>
          </a:xfrm>
        </p:spPr>
        <p:txBody>
          <a:bodyPr/>
          <a:lstStyle/>
          <a:p>
            <a:r>
              <a:rPr lang="en-US" dirty="0" smtClean="0">
                <a:solidFill>
                  <a:srgbClr val="FFFFFF"/>
                </a:solidFill>
              </a:rPr>
              <a:t>What we can learn?</a:t>
            </a:r>
            <a:endParaRPr lang="en-US" dirty="0">
              <a:solidFill>
                <a:srgbClr val="FFFFFF"/>
              </a:solidFill>
            </a:endParaRPr>
          </a:p>
        </p:txBody>
      </p:sp>
      <p:sp>
        <p:nvSpPr>
          <p:cNvPr id="9" name="Content Placeholder 8"/>
          <p:cNvSpPr>
            <a:spLocks noGrp="1"/>
          </p:cNvSpPr>
          <p:nvPr>
            <p:ph sz="quarter" idx="4"/>
          </p:nvPr>
        </p:nvSpPr>
        <p:spPr>
          <a:xfrm>
            <a:off x="3984508" y="1441438"/>
            <a:ext cx="5159492" cy="5201638"/>
          </a:xfrm>
        </p:spPr>
        <p:txBody>
          <a:bodyPr>
            <a:normAutofit lnSpcReduction="10000"/>
          </a:bodyPr>
          <a:lstStyle/>
          <a:p>
            <a:pPr>
              <a:buFont typeface="Arial"/>
              <a:buChar char="•"/>
            </a:pPr>
            <a:r>
              <a:rPr lang="en-US" dirty="0" smtClean="0"/>
              <a:t>Patience, faith, Priesthood </a:t>
            </a:r>
            <a:r>
              <a:rPr lang="en-US" dirty="0" smtClean="0"/>
              <a:t>blessings</a:t>
            </a:r>
          </a:p>
          <a:p>
            <a:pPr>
              <a:buFont typeface="Arial"/>
              <a:buChar char="•"/>
            </a:pPr>
            <a:r>
              <a:rPr lang="en-US" dirty="0" smtClean="0"/>
              <a:t>Forgiveness, Be strong, Stand up for others</a:t>
            </a:r>
          </a:p>
          <a:p>
            <a:r>
              <a:rPr lang="en-US" dirty="0" smtClean="0"/>
              <a:t>Don’t give up, hard work, faith in Lord’s timing, patience</a:t>
            </a:r>
          </a:p>
          <a:p>
            <a:r>
              <a:rPr lang="en-US" dirty="0" smtClean="0"/>
              <a:t>Unconditional love, kindness, tolerance</a:t>
            </a:r>
            <a:br>
              <a:rPr lang="en-US" dirty="0" smtClean="0"/>
            </a:br>
            <a:r>
              <a:rPr lang="en-US" dirty="0" smtClean="0"/>
              <a:t>inner strength</a:t>
            </a:r>
          </a:p>
          <a:p>
            <a:r>
              <a:rPr lang="en-US" dirty="0" smtClean="0"/>
              <a:t>How to make friends, adapting to change, faith, loving family members</a:t>
            </a:r>
          </a:p>
          <a:p>
            <a:r>
              <a:rPr lang="en-US" dirty="0" smtClean="0"/>
              <a:t>Helping your family, needs vs. wants, money management, perseverance </a:t>
            </a:r>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p:txBody>
      </p:sp>
      <p:sp>
        <p:nvSpPr>
          <p:cNvPr id="2" name="Right Arrow 1"/>
          <p:cNvSpPr/>
          <p:nvPr/>
        </p:nvSpPr>
        <p:spPr>
          <a:xfrm>
            <a:off x="2270369" y="1795148"/>
            <a:ext cx="1621692" cy="1758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2110154" y="2457945"/>
            <a:ext cx="1781907" cy="1758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2421431" y="3192588"/>
            <a:ext cx="1563077" cy="1758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2851278" y="4228123"/>
            <a:ext cx="1133230" cy="1758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1944025" y="4958862"/>
            <a:ext cx="1868545" cy="1758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2758831" y="5990499"/>
            <a:ext cx="1133230" cy="1719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807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Learn From Your Trials</a:t>
            </a:r>
            <a:endParaRPr lang="en-US" dirty="0"/>
          </a:p>
        </p:txBody>
      </p:sp>
      <p:sp>
        <p:nvSpPr>
          <p:cNvPr id="8" name="Content Placeholder 7"/>
          <p:cNvSpPr>
            <a:spLocks noGrp="1"/>
          </p:cNvSpPr>
          <p:nvPr>
            <p:ph idx="1"/>
          </p:nvPr>
        </p:nvSpPr>
        <p:spPr>
          <a:xfrm>
            <a:off x="270936" y="1431364"/>
            <a:ext cx="8568264" cy="1327649"/>
          </a:xfrm>
        </p:spPr>
        <p:txBody>
          <a:bodyPr>
            <a:normAutofit lnSpcReduction="10000"/>
          </a:bodyPr>
          <a:lstStyle/>
          <a:p>
            <a:r>
              <a:rPr lang="en-US" dirty="0"/>
              <a:t>God will not give us adversities we cannot handle, and he will bless us richly for patiently doing the best we can in the circumstances</a:t>
            </a:r>
            <a:r>
              <a:rPr lang="en-US" dirty="0" smtClean="0"/>
              <a:t>.</a:t>
            </a:r>
            <a:endParaRPr lang="en-US" dirty="0"/>
          </a:p>
        </p:txBody>
      </p:sp>
      <p:sp>
        <p:nvSpPr>
          <p:cNvPr id="10" name="TextBox 9"/>
          <p:cNvSpPr txBox="1"/>
          <p:nvPr/>
        </p:nvSpPr>
        <p:spPr>
          <a:xfrm>
            <a:off x="270935" y="3033931"/>
            <a:ext cx="4267200" cy="4031873"/>
          </a:xfrm>
          <a:prstGeom prst="rect">
            <a:avLst/>
          </a:prstGeom>
          <a:noFill/>
        </p:spPr>
        <p:txBody>
          <a:bodyPr wrap="square" rtlCol="0">
            <a:spAutoFit/>
          </a:bodyPr>
          <a:lstStyle/>
          <a:p>
            <a:pPr algn="ctr"/>
            <a:r>
              <a:rPr lang="en-US" sz="2600" dirty="0">
                <a:solidFill>
                  <a:srgbClr val="2F1F58"/>
                </a:solidFill>
              </a:rPr>
              <a:t>“When we are pushed, stung, defeated, embarrassed, hurt, rejected, tormented, forgotten—when we are in agony of spirit crying out ‘why me?’ we are in a position to learn something” </a:t>
            </a:r>
            <a:r>
              <a:rPr lang="en-US" sz="2600" dirty="0" smtClean="0">
                <a:solidFill>
                  <a:srgbClr val="2F1F58"/>
                </a:solidFill>
              </a:rPr>
              <a:t/>
            </a:r>
            <a:br>
              <a:rPr lang="en-US" sz="2600" dirty="0" smtClean="0">
                <a:solidFill>
                  <a:srgbClr val="2F1F58"/>
                </a:solidFill>
              </a:rPr>
            </a:br>
            <a:r>
              <a:rPr lang="en-US" sz="2400" dirty="0" smtClean="0">
                <a:solidFill>
                  <a:srgbClr val="2F1F58"/>
                </a:solidFill>
              </a:rPr>
              <a:t>(</a:t>
            </a:r>
            <a:r>
              <a:rPr lang="en-US" sz="2400" dirty="0">
                <a:solidFill>
                  <a:srgbClr val="2F1F58"/>
                </a:solidFill>
              </a:rPr>
              <a:t>Elaine Cannon, 47).</a:t>
            </a:r>
          </a:p>
          <a:p>
            <a:endParaRPr lang="en-US" sz="2400" dirty="0"/>
          </a:p>
        </p:txBody>
      </p:sp>
      <p:pic>
        <p:nvPicPr>
          <p:cNvPr id="11" name="Picture 10" descr="personal-prayer-272817-gallery.jpg"/>
          <p:cNvPicPr>
            <a:picLocks noChangeAspect="1"/>
          </p:cNvPicPr>
          <p:nvPr/>
        </p:nvPicPr>
        <p:blipFill rotWithShape="1">
          <a:blip r:embed="rId2">
            <a:extLst>
              <a:ext uri="{28A0092B-C50C-407E-A947-70E740481C1C}">
                <a14:useLocalDpi xmlns:a14="http://schemas.microsoft.com/office/drawing/2010/main" val="0"/>
              </a:ext>
            </a:extLst>
          </a:blip>
          <a:srcRect l="12927" t="20256"/>
          <a:stretch/>
        </p:blipFill>
        <p:spPr>
          <a:xfrm>
            <a:off x="5435599" y="2523067"/>
            <a:ext cx="2794261" cy="4210442"/>
          </a:xfrm>
          <a:prstGeom prst="rect">
            <a:avLst/>
          </a:prstGeom>
          <a:ln>
            <a:noFill/>
          </a:ln>
          <a:effectLst>
            <a:softEdge rad="112500"/>
          </a:effectLst>
        </p:spPr>
      </p:pic>
    </p:spTree>
    <p:extLst>
      <p:ext uri="{BB962C8B-B14F-4D97-AF65-F5344CB8AC3E}">
        <p14:creationId xmlns:p14="http://schemas.microsoft.com/office/powerpoint/2010/main" val="16900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smtClean="0"/>
              <a:t>Weak Things Made Strong</a:t>
            </a:r>
            <a:endParaRPr lang="en-US" sz="4800" dirty="0"/>
          </a:p>
        </p:txBody>
      </p:sp>
      <p:sp>
        <p:nvSpPr>
          <p:cNvPr id="8" name="Content Placeholder 7"/>
          <p:cNvSpPr>
            <a:spLocks noGrp="1"/>
          </p:cNvSpPr>
          <p:nvPr>
            <p:ph idx="1"/>
          </p:nvPr>
        </p:nvSpPr>
        <p:spPr>
          <a:xfrm>
            <a:off x="0" y="1452282"/>
            <a:ext cx="9144000" cy="5405717"/>
          </a:xfrm>
        </p:spPr>
        <p:txBody>
          <a:bodyPr>
            <a:normAutofit fontScale="92500" lnSpcReduction="20000"/>
          </a:bodyPr>
          <a:lstStyle/>
          <a:p>
            <a:r>
              <a:rPr lang="en-US" dirty="0" smtClean="0"/>
              <a:t>Sometimes </a:t>
            </a:r>
            <a:r>
              <a:rPr lang="en-US" dirty="0"/>
              <a:t>trials come from your own </a:t>
            </a:r>
            <a:r>
              <a:rPr lang="en-US" dirty="0" smtClean="0"/>
              <a:t>poor choices </a:t>
            </a:r>
            <a:r>
              <a:rPr lang="en-US" dirty="0"/>
              <a:t>or the </a:t>
            </a:r>
            <a:r>
              <a:rPr lang="en-US" dirty="0" smtClean="0"/>
              <a:t>poor choices </a:t>
            </a:r>
            <a:r>
              <a:rPr lang="en-US" dirty="0"/>
              <a:t>of others, like mistakes or sins. </a:t>
            </a:r>
            <a:endParaRPr lang="en-US" dirty="0" smtClean="0"/>
          </a:p>
          <a:p>
            <a:r>
              <a:rPr lang="en-US" dirty="0" smtClean="0"/>
              <a:t>As </a:t>
            </a:r>
            <a:r>
              <a:rPr lang="en-US" dirty="0"/>
              <a:t>you make good choices, you can avoid bringing some of these trials upon yourself. </a:t>
            </a:r>
            <a:endParaRPr lang="en-US" dirty="0" smtClean="0"/>
          </a:p>
          <a:p>
            <a:r>
              <a:rPr lang="en-US" dirty="0" smtClean="0"/>
              <a:t>Enduring </a:t>
            </a:r>
            <a:r>
              <a:rPr lang="en-US" dirty="0"/>
              <a:t>trials that are the result of others’ choices is difficult. Maybe a friend betrayed you, or you struggle with the bad language you hear at school. In these types of trials, be forgiving, stay faithful, and pray for the Lord’s help and comfort</a:t>
            </a:r>
            <a:r>
              <a:rPr lang="en-US" dirty="0" smtClean="0"/>
              <a:t>.</a:t>
            </a:r>
          </a:p>
          <a:p>
            <a:r>
              <a:rPr lang="en-US" dirty="0" smtClean="0"/>
              <a:t>The Lord will help you make your weaknesses, your strengths.</a:t>
            </a:r>
          </a:p>
          <a:p>
            <a:r>
              <a:rPr lang="en-US" dirty="0"/>
              <a:t>Ether 12:27</a:t>
            </a:r>
            <a:br>
              <a:rPr lang="en-US" dirty="0"/>
            </a:br>
            <a:endParaRPr lang="en-US" dirty="0"/>
          </a:p>
        </p:txBody>
      </p:sp>
    </p:spTree>
    <p:extLst>
      <p:ext uri="{BB962C8B-B14F-4D97-AF65-F5344CB8AC3E}">
        <p14:creationId xmlns:p14="http://schemas.microsoft.com/office/powerpoint/2010/main" val="36635599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40" y="169333"/>
            <a:ext cx="8519160" cy="948267"/>
          </a:xfrm>
        </p:spPr>
        <p:txBody>
          <a:bodyPr/>
          <a:lstStyle/>
          <a:p>
            <a:r>
              <a:rPr lang="en-US" sz="3200" dirty="0" smtClean="0"/>
              <a:t>Nephi vs. </a:t>
            </a:r>
            <a:r>
              <a:rPr lang="en-US" sz="3200" dirty="0" err="1" smtClean="0"/>
              <a:t>Laman</a:t>
            </a:r>
            <a:r>
              <a:rPr lang="en-US" sz="3200" dirty="0" smtClean="0"/>
              <a:t> &amp; </a:t>
            </a:r>
            <a:r>
              <a:rPr lang="en-US" sz="3200" dirty="0" err="1" smtClean="0"/>
              <a:t>Lemuel</a:t>
            </a:r>
            <a:r>
              <a:rPr lang="en-US" sz="3200" dirty="0"/>
              <a:t/>
            </a:r>
            <a:br>
              <a:rPr lang="en-US" sz="3200" dirty="0"/>
            </a:br>
            <a:r>
              <a:rPr lang="en-US" sz="3200" dirty="0" smtClean="0"/>
              <a:t>(The Broken Bow Experience) </a:t>
            </a:r>
            <a:r>
              <a:rPr lang="en-US" sz="2000" dirty="0" smtClean="0"/>
              <a:t>1 Nephi 16:21-25)</a:t>
            </a:r>
            <a:endParaRPr lang="en-US" sz="2000" dirty="0"/>
          </a:p>
        </p:txBody>
      </p:sp>
      <p:sp>
        <p:nvSpPr>
          <p:cNvPr id="4" name="Text Placeholder 3"/>
          <p:cNvSpPr>
            <a:spLocks noGrp="1"/>
          </p:cNvSpPr>
          <p:nvPr>
            <p:ph type="body" idx="1"/>
          </p:nvPr>
        </p:nvSpPr>
        <p:spPr>
          <a:xfrm>
            <a:off x="370840" y="1559439"/>
            <a:ext cx="3566160" cy="639762"/>
          </a:xfrm>
        </p:spPr>
        <p:txBody>
          <a:bodyPr/>
          <a:lstStyle/>
          <a:p>
            <a:r>
              <a:rPr lang="en-US" dirty="0" smtClean="0">
                <a:solidFill>
                  <a:srgbClr val="2F1F58"/>
                </a:solidFill>
              </a:rPr>
              <a:t>Nephi</a:t>
            </a:r>
            <a:endParaRPr lang="en-US" dirty="0">
              <a:solidFill>
                <a:srgbClr val="2F1F58"/>
              </a:solidFill>
            </a:endParaRPr>
          </a:p>
        </p:txBody>
      </p:sp>
      <p:sp>
        <p:nvSpPr>
          <p:cNvPr id="5" name="Content Placeholder 4"/>
          <p:cNvSpPr>
            <a:spLocks noGrp="1"/>
          </p:cNvSpPr>
          <p:nvPr>
            <p:ph sz="half" idx="2"/>
          </p:nvPr>
        </p:nvSpPr>
        <p:spPr>
          <a:xfrm>
            <a:off x="370839" y="2233067"/>
            <a:ext cx="4082627" cy="4286266"/>
          </a:xfrm>
        </p:spPr>
        <p:txBody>
          <a:bodyPr>
            <a:normAutofit/>
          </a:bodyPr>
          <a:lstStyle/>
          <a:p>
            <a:r>
              <a:rPr lang="en-US" dirty="0" smtClean="0"/>
              <a:t>Asked for help</a:t>
            </a:r>
          </a:p>
          <a:p>
            <a:r>
              <a:rPr lang="en-US" dirty="0" smtClean="0"/>
              <a:t>Humble</a:t>
            </a:r>
          </a:p>
          <a:p>
            <a:r>
              <a:rPr lang="en-US" dirty="0" smtClean="0"/>
              <a:t>Faithful</a:t>
            </a:r>
          </a:p>
          <a:p>
            <a:r>
              <a:rPr lang="en-US" dirty="0" smtClean="0"/>
              <a:t>Went to work</a:t>
            </a:r>
          </a:p>
          <a:p>
            <a:r>
              <a:rPr lang="en-US" dirty="0" smtClean="0"/>
              <a:t>Positive</a:t>
            </a:r>
          </a:p>
          <a:p>
            <a:r>
              <a:rPr lang="en-US" dirty="0" smtClean="0"/>
              <a:t>Forgiving</a:t>
            </a:r>
          </a:p>
          <a:p>
            <a:r>
              <a:rPr lang="en-US" dirty="0" smtClean="0"/>
              <a:t>Found solutions</a:t>
            </a:r>
          </a:p>
          <a:p>
            <a:endParaRPr lang="en-US" dirty="0"/>
          </a:p>
        </p:txBody>
      </p:sp>
      <p:sp>
        <p:nvSpPr>
          <p:cNvPr id="6" name="Text Placeholder 5"/>
          <p:cNvSpPr>
            <a:spLocks noGrp="1"/>
          </p:cNvSpPr>
          <p:nvPr>
            <p:ph type="body" sz="quarter" idx="3"/>
          </p:nvPr>
        </p:nvSpPr>
        <p:spPr>
          <a:xfrm>
            <a:off x="5172448" y="1559439"/>
            <a:ext cx="3566160" cy="639762"/>
          </a:xfrm>
        </p:spPr>
        <p:txBody>
          <a:bodyPr/>
          <a:lstStyle/>
          <a:p>
            <a:r>
              <a:rPr lang="en-US" dirty="0" err="1" smtClean="0">
                <a:solidFill>
                  <a:srgbClr val="2F1F58"/>
                </a:solidFill>
              </a:rPr>
              <a:t>Laman</a:t>
            </a:r>
            <a:r>
              <a:rPr lang="en-US" dirty="0" smtClean="0">
                <a:solidFill>
                  <a:srgbClr val="2F1F58"/>
                </a:solidFill>
              </a:rPr>
              <a:t> &amp; </a:t>
            </a:r>
            <a:r>
              <a:rPr lang="en-US" dirty="0" err="1" smtClean="0">
                <a:solidFill>
                  <a:srgbClr val="2F1F58"/>
                </a:solidFill>
              </a:rPr>
              <a:t>Lemuel</a:t>
            </a:r>
            <a:endParaRPr lang="en-US" dirty="0">
              <a:solidFill>
                <a:srgbClr val="2F1F58"/>
              </a:solidFill>
            </a:endParaRPr>
          </a:p>
        </p:txBody>
      </p:sp>
      <p:sp>
        <p:nvSpPr>
          <p:cNvPr id="7" name="Content Placeholder 6"/>
          <p:cNvSpPr>
            <a:spLocks noGrp="1"/>
          </p:cNvSpPr>
          <p:nvPr>
            <p:ph sz="quarter" idx="4"/>
          </p:nvPr>
        </p:nvSpPr>
        <p:spPr>
          <a:xfrm>
            <a:off x="5290981" y="2233067"/>
            <a:ext cx="3734486" cy="3487739"/>
          </a:xfrm>
        </p:spPr>
        <p:txBody>
          <a:bodyPr/>
          <a:lstStyle/>
          <a:p>
            <a:r>
              <a:rPr lang="en-US" dirty="0" smtClean="0"/>
              <a:t>Anger</a:t>
            </a:r>
          </a:p>
          <a:p>
            <a:r>
              <a:rPr lang="en-US" dirty="0" smtClean="0"/>
              <a:t>Complaining</a:t>
            </a:r>
          </a:p>
          <a:p>
            <a:r>
              <a:rPr lang="en-US" dirty="0" smtClean="0"/>
              <a:t>Blaming others</a:t>
            </a:r>
          </a:p>
          <a:p>
            <a:r>
              <a:rPr lang="en-US" dirty="0" smtClean="0"/>
              <a:t>Negative turned from God</a:t>
            </a:r>
          </a:p>
          <a:p>
            <a:r>
              <a:rPr lang="en-US" dirty="0" smtClean="0"/>
              <a:t>Caused problems</a:t>
            </a:r>
            <a:endParaRPr lang="en-US" dirty="0"/>
          </a:p>
        </p:txBody>
      </p:sp>
    </p:spTree>
    <p:extLst>
      <p:ext uri="{BB962C8B-B14F-4D97-AF65-F5344CB8AC3E}">
        <p14:creationId xmlns:p14="http://schemas.microsoft.com/office/powerpoint/2010/main" val="40061508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Adversity</a:t>
            </a:r>
            <a:endParaRPr lang="en-US" dirty="0"/>
          </a:p>
        </p:txBody>
      </p:sp>
      <p:sp>
        <p:nvSpPr>
          <p:cNvPr id="4" name="Content Placeholder 3"/>
          <p:cNvSpPr>
            <a:spLocks noGrp="1"/>
          </p:cNvSpPr>
          <p:nvPr>
            <p:ph idx="1"/>
          </p:nvPr>
        </p:nvSpPr>
        <p:spPr>
          <a:xfrm>
            <a:off x="-1" y="2038436"/>
            <a:ext cx="6154615" cy="2982949"/>
          </a:xfrm>
        </p:spPr>
        <p:txBody>
          <a:bodyPr>
            <a:normAutofit/>
          </a:bodyPr>
          <a:lstStyle/>
          <a:p>
            <a:pPr algn="ctr"/>
            <a:r>
              <a:rPr lang="en-US" sz="3600" dirty="0"/>
              <a:t>Life would be easier without trials, but we wouldn’t learn or grow much.</a:t>
            </a:r>
            <a:endParaRPr lang="en-US" sz="3600" dirty="0"/>
          </a:p>
        </p:txBody>
      </p:sp>
      <p:pic>
        <p:nvPicPr>
          <p:cNvPr id="7" name="Picture 6" descr="Plant_002_Growing_Clip_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562870"/>
            <a:ext cx="7620000" cy="4122213"/>
          </a:xfrm>
          <a:prstGeom prst="rect">
            <a:avLst/>
          </a:prstGeom>
        </p:spPr>
      </p:pic>
    </p:spTree>
    <p:extLst>
      <p:ext uri="{BB962C8B-B14F-4D97-AF65-F5344CB8AC3E}">
        <p14:creationId xmlns:p14="http://schemas.microsoft.com/office/powerpoint/2010/main" val="3985992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40341"/>
            <a:ext cx="8669865" cy="1411941"/>
          </a:xfrm>
        </p:spPr>
        <p:txBody>
          <a:bodyPr/>
          <a:lstStyle/>
          <a:p>
            <a:r>
              <a:rPr lang="en-US" sz="4400" dirty="0" smtClean="0"/>
              <a:t>How will you respond to your trials?</a:t>
            </a:r>
            <a:endParaRPr lang="en-US" sz="4400" dirty="0"/>
          </a:p>
        </p:txBody>
      </p:sp>
      <p:sp>
        <p:nvSpPr>
          <p:cNvPr id="3" name="Content Placeholder 2"/>
          <p:cNvSpPr>
            <a:spLocks noGrp="1"/>
          </p:cNvSpPr>
          <p:nvPr>
            <p:ph idx="1"/>
          </p:nvPr>
        </p:nvSpPr>
        <p:spPr>
          <a:xfrm>
            <a:off x="237067" y="1452282"/>
            <a:ext cx="8669864" cy="1815851"/>
          </a:xfrm>
        </p:spPr>
        <p:txBody>
          <a:bodyPr>
            <a:normAutofit/>
          </a:bodyPr>
          <a:lstStyle/>
          <a:p>
            <a:pPr marL="0" indent="0" algn="ctr">
              <a:buNone/>
            </a:pPr>
            <a:r>
              <a:rPr lang="en-US" dirty="0"/>
              <a:t>How well you endure trials is up to you. </a:t>
            </a:r>
            <a:r>
              <a:rPr lang="en-US" dirty="0" smtClean="0"/>
              <a:t>Some people become bitter and angry.  Those </a:t>
            </a:r>
            <a:r>
              <a:rPr lang="en-US" dirty="0"/>
              <a:t>who grow from their trials stay close to the </a:t>
            </a:r>
            <a:r>
              <a:rPr lang="en-US" dirty="0" smtClean="0"/>
              <a:t>Lord. </a:t>
            </a:r>
            <a:endParaRPr lang="en-US" dirty="0"/>
          </a:p>
        </p:txBody>
      </p:sp>
      <p:pic>
        <p:nvPicPr>
          <p:cNvPr id="4" name="Picture 3" descr="personal-prayer-581962-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7" y="3098800"/>
            <a:ext cx="4778546" cy="358391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215991" y="3098800"/>
            <a:ext cx="3928009" cy="3970318"/>
          </a:xfrm>
          <a:prstGeom prst="rect">
            <a:avLst/>
          </a:prstGeom>
          <a:noFill/>
        </p:spPr>
        <p:txBody>
          <a:bodyPr wrap="square" rtlCol="0">
            <a:spAutoFit/>
          </a:bodyPr>
          <a:lstStyle/>
          <a:p>
            <a:r>
              <a:rPr lang="en-US" sz="2800" dirty="0" smtClean="0">
                <a:solidFill>
                  <a:srgbClr val="2F1F58"/>
                </a:solidFill>
              </a:rPr>
              <a:t>The faithful ask themselves: “</a:t>
            </a:r>
            <a:r>
              <a:rPr lang="en-US" sz="2800" dirty="0">
                <a:solidFill>
                  <a:srgbClr val="2F1F58"/>
                </a:solidFill>
              </a:rPr>
              <a:t>What can I learn from </a:t>
            </a:r>
            <a:r>
              <a:rPr lang="en-US" sz="2800" dirty="0" smtClean="0">
                <a:solidFill>
                  <a:srgbClr val="2F1F58"/>
                </a:solidFill>
              </a:rPr>
              <a:t>this?</a:t>
            </a:r>
            <a:r>
              <a:rPr lang="en-US" sz="2800" dirty="0">
                <a:solidFill>
                  <a:srgbClr val="2F1F58"/>
                </a:solidFill>
              </a:rPr>
              <a:t>” </a:t>
            </a:r>
            <a:endParaRPr lang="en-US" sz="2800" dirty="0" smtClean="0">
              <a:solidFill>
                <a:srgbClr val="2F1F58"/>
              </a:solidFill>
            </a:endParaRPr>
          </a:p>
          <a:p>
            <a:endParaRPr lang="en-US" sz="2800" dirty="0">
              <a:solidFill>
                <a:srgbClr val="2F1F58"/>
              </a:solidFill>
            </a:endParaRPr>
          </a:p>
          <a:p>
            <a:r>
              <a:rPr lang="en-US" sz="2800" dirty="0" smtClean="0">
                <a:solidFill>
                  <a:srgbClr val="2F1F58"/>
                </a:solidFill>
              </a:rPr>
              <a:t>Those </a:t>
            </a:r>
            <a:r>
              <a:rPr lang="en-US" sz="2800" dirty="0">
                <a:solidFill>
                  <a:srgbClr val="2F1F58"/>
                </a:solidFill>
              </a:rPr>
              <a:t>who feel sorry for themselves in their trials ask, “Why me?”</a:t>
            </a:r>
          </a:p>
          <a:p>
            <a:endParaRPr lang="en-US" sz="2800" dirty="0"/>
          </a:p>
          <a:p>
            <a:endParaRPr lang="en-US" sz="2800" dirty="0"/>
          </a:p>
        </p:txBody>
      </p:sp>
    </p:spTree>
    <p:extLst>
      <p:ext uri="{BB962C8B-B14F-4D97-AF65-F5344CB8AC3E}">
        <p14:creationId xmlns:p14="http://schemas.microsoft.com/office/powerpoint/2010/main" val="2936963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versit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67" y="711200"/>
            <a:ext cx="8009465" cy="5588000"/>
          </a:xfrm>
          <a:prstGeom prst="rect">
            <a:avLst/>
          </a:prstGeom>
        </p:spPr>
      </p:pic>
    </p:spTree>
    <p:extLst>
      <p:ext uri="{BB962C8B-B14F-4D97-AF65-F5344CB8AC3E}">
        <p14:creationId xmlns:p14="http://schemas.microsoft.com/office/powerpoint/2010/main" val="151810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m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6308"/>
            <a:ext cx="5598045" cy="3955952"/>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Opposition In All </a:t>
            </a:r>
            <a:r>
              <a:rPr lang="en-US" dirty="0"/>
              <a:t>T</a:t>
            </a:r>
            <a:r>
              <a:rPr lang="en-US" dirty="0" smtClean="0"/>
              <a:t>hings </a:t>
            </a:r>
            <a:endParaRPr lang="en-US" dirty="0"/>
          </a:p>
        </p:txBody>
      </p:sp>
      <p:sp>
        <p:nvSpPr>
          <p:cNvPr id="3" name="Content Placeholder 2"/>
          <p:cNvSpPr>
            <a:spLocks noGrp="1"/>
          </p:cNvSpPr>
          <p:nvPr>
            <p:ph idx="1"/>
          </p:nvPr>
        </p:nvSpPr>
        <p:spPr>
          <a:xfrm>
            <a:off x="166932" y="1807078"/>
            <a:ext cx="5284300" cy="889230"/>
          </a:xfrm>
        </p:spPr>
        <p:txBody>
          <a:bodyPr>
            <a:normAutofit/>
          </a:bodyPr>
          <a:lstStyle/>
          <a:p>
            <a:pPr marL="0" indent="0">
              <a:buNone/>
            </a:pPr>
            <a:r>
              <a:rPr lang="en-US" sz="3600" dirty="0" smtClean="0"/>
              <a:t>2 Nephi 2:11, D&amp;C 29:39</a:t>
            </a:r>
            <a:endParaRPr lang="en-US" sz="3600" dirty="0"/>
          </a:p>
        </p:txBody>
      </p:sp>
      <p:pic>
        <p:nvPicPr>
          <p:cNvPr id="6" name="Picture 5" descr="ice_cream_sundae_m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231" y="1572260"/>
            <a:ext cx="3516924" cy="5080000"/>
          </a:xfrm>
          <a:prstGeom prst="rect">
            <a:avLst/>
          </a:prstGeom>
          <a:ln>
            <a:noFill/>
          </a:ln>
          <a:effectLst>
            <a:softEdge rad="112500"/>
          </a:effectLst>
        </p:spPr>
      </p:pic>
    </p:spTree>
    <p:extLst>
      <p:ext uri="{BB962C8B-B14F-4D97-AF65-F5344CB8AC3E}">
        <p14:creationId xmlns:p14="http://schemas.microsoft.com/office/powerpoint/2010/main" val="67094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2794000"/>
          </a:xfrm>
        </p:spPr>
        <p:txBody>
          <a:bodyPr>
            <a:normAutofit/>
          </a:bodyPr>
          <a:lstStyle/>
          <a:p>
            <a:pPr algn="ctr"/>
            <a:r>
              <a:rPr lang="en-US" sz="2900" dirty="0"/>
              <a:t>Adversity will be a constant or occasional companion for each of us throughout our lives. We cannot avoid it. The only question is how we will react to it. Will our adversities be stumbling blocks or stepping-stones</a:t>
            </a:r>
            <a:r>
              <a:rPr lang="en-US" sz="2900" dirty="0" smtClean="0"/>
              <a:t>?</a:t>
            </a:r>
            <a:br>
              <a:rPr lang="en-US" sz="2900" dirty="0" smtClean="0"/>
            </a:br>
            <a:r>
              <a:rPr lang="en-US" sz="1600" dirty="0" smtClean="0"/>
              <a:t>Dallin Oaks</a:t>
            </a:r>
            <a:endParaRPr lang="en-US" sz="1600" dirty="0"/>
          </a:p>
          <a:p>
            <a:endParaRPr lang="en-US" dirty="0"/>
          </a:p>
        </p:txBody>
      </p:sp>
      <p:pic>
        <p:nvPicPr>
          <p:cNvPr id="6" name="Picture 5" descr="stepsto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094" y="2090616"/>
            <a:ext cx="6953136" cy="4619678"/>
          </a:xfrm>
          <a:prstGeom prst="rect">
            <a:avLst/>
          </a:prstGeom>
          <a:ln>
            <a:noFill/>
          </a:ln>
          <a:effectLst>
            <a:softEdge rad="112500"/>
          </a:effectLst>
        </p:spPr>
      </p:pic>
    </p:spTree>
    <p:extLst>
      <p:ext uri="{BB962C8B-B14F-4D97-AF65-F5344CB8AC3E}">
        <p14:creationId xmlns:p14="http://schemas.microsoft.com/office/powerpoint/2010/main" val="34250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nish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15" y="293076"/>
            <a:ext cx="4785947" cy="5861539"/>
          </a:xfrm>
          <a:prstGeom prst="rect">
            <a:avLst/>
          </a:prstGeom>
          <a:ln>
            <a:noFill/>
          </a:ln>
          <a:effectLst>
            <a:softEdge rad="112500"/>
          </a:effectLst>
        </p:spPr>
      </p:pic>
      <p:sp>
        <p:nvSpPr>
          <p:cNvPr id="2" name="TextBox 1"/>
          <p:cNvSpPr txBox="1"/>
          <p:nvPr/>
        </p:nvSpPr>
        <p:spPr>
          <a:xfrm>
            <a:off x="4181231" y="460748"/>
            <a:ext cx="4591538" cy="6124754"/>
          </a:xfrm>
          <a:prstGeom prst="rect">
            <a:avLst/>
          </a:prstGeom>
          <a:noFill/>
        </p:spPr>
        <p:txBody>
          <a:bodyPr wrap="square" rtlCol="0">
            <a:spAutoFit/>
          </a:bodyPr>
          <a:lstStyle/>
          <a:p>
            <a:pPr algn="ctr"/>
            <a:r>
              <a:rPr lang="en-US" sz="2800" dirty="0" smtClean="0"/>
              <a:t>We all know that trials will come.  We can’t control when or where.  What we can control is our attitude towards trials.</a:t>
            </a:r>
            <a:br>
              <a:rPr lang="en-US" sz="2800" dirty="0" smtClean="0"/>
            </a:br>
            <a:endParaRPr lang="en-US" sz="2800" dirty="0" smtClean="0"/>
          </a:p>
          <a:p>
            <a:pPr algn="ctr"/>
            <a:r>
              <a:rPr lang="en-US" sz="2800" dirty="0" smtClean="0"/>
              <a:t>This lesson will hopefully show you that adversity is very necessary.  It is part of Heavenly Father’s plan.  When we endure our trials in faith, we come across the finish line, stronger and wiser than we were before.</a:t>
            </a:r>
            <a:endParaRPr lang="en-US" sz="2800" dirty="0"/>
          </a:p>
        </p:txBody>
      </p:sp>
    </p:spTree>
    <p:extLst>
      <p:ext uri="{BB962C8B-B14F-4D97-AF65-F5344CB8AC3E}">
        <p14:creationId xmlns:p14="http://schemas.microsoft.com/office/powerpoint/2010/main" val="175599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4008" y="40341"/>
            <a:ext cx="2373070" cy="1411941"/>
          </a:xfrm>
        </p:spPr>
        <p:txBody>
          <a:bodyPr/>
          <a:lstStyle/>
          <a:p>
            <a:r>
              <a:rPr lang="en-US" dirty="0" smtClean="0"/>
              <a:t>Why?</a:t>
            </a:r>
            <a:endParaRPr lang="en-US" dirty="0"/>
          </a:p>
        </p:txBody>
      </p:sp>
      <p:sp>
        <p:nvSpPr>
          <p:cNvPr id="4" name="TextBox 3"/>
          <p:cNvSpPr txBox="1"/>
          <p:nvPr/>
        </p:nvSpPr>
        <p:spPr>
          <a:xfrm>
            <a:off x="2911231" y="40341"/>
            <a:ext cx="6076461" cy="1200328"/>
          </a:xfrm>
          <a:prstGeom prst="rect">
            <a:avLst/>
          </a:prstGeom>
          <a:noFill/>
        </p:spPr>
        <p:txBody>
          <a:bodyPr wrap="square" rtlCol="0">
            <a:spAutoFit/>
          </a:bodyPr>
          <a:lstStyle/>
          <a:p>
            <a:pPr algn="ctr"/>
            <a:r>
              <a:rPr lang="en-US" sz="2400" dirty="0"/>
              <a:t>“Why is it so </a:t>
            </a:r>
            <a:r>
              <a:rPr lang="en-US" sz="2400" dirty="0" smtClean="0"/>
              <a:t>hard?  Why do bad things happen to good people?  Why </a:t>
            </a:r>
            <a:r>
              <a:rPr lang="en-US" sz="2400" dirty="0"/>
              <a:t>such terrible tribulation? To what end? For what purpose?”</a:t>
            </a:r>
          </a:p>
        </p:txBody>
      </p:sp>
      <p:sp>
        <p:nvSpPr>
          <p:cNvPr id="5" name="TextBox 4"/>
          <p:cNvSpPr txBox="1"/>
          <p:nvPr/>
        </p:nvSpPr>
        <p:spPr>
          <a:xfrm>
            <a:off x="156308" y="1621692"/>
            <a:ext cx="5216770" cy="5016757"/>
          </a:xfrm>
          <a:prstGeom prst="rect">
            <a:avLst/>
          </a:prstGeom>
          <a:noFill/>
        </p:spPr>
        <p:txBody>
          <a:bodyPr wrap="square" rtlCol="0">
            <a:spAutoFit/>
          </a:bodyPr>
          <a:lstStyle/>
          <a:p>
            <a:r>
              <a:rPr lang="en-US" sz="3200" dirty="0"/>
              <a:t>“As we ask these questions, we realize that the purpose of our life on earth is to </a:t>
            </a:r>
            <a:r>
              <a:rPr lang="en-US" sz="3200" b="1" dirty="0"/>
              <a:t>grow, develop, and be strengthened </a:t>
            </a:r>
            <a:r>
              <a:rPr lang="en-US" sz="3200" dirty="0"/>
              <a:t>through our own experiences. How do we do this? The scriptures give us an answer in one simple phrase: we ‘wait upon the Lord</a:t>
            </a:r>
            <a:r>
              <a:rPr lang="en-US" sz="3200" dirty="0" smtClean="0"/>
              <a:t>.”  </a:t>
            </a:r>
            <a:r>
              <a:rPr lang="en-US" sz="1600" dirty="0" smtClean="0"/>
              <a:t>Elder Hales</a:t>
            </a:r>
            <a:endParaRPr lang="en-US" sz="1600" dirty="0"/>
          </a:p>
        </p:txBody>
      </p:sp>
      <p:pic>
        <p:nvPicPr>
          <p:cNvPr id="6" name="Picture 5" descr="stickman-hands-on-hips-looks-puzzled-clip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077" y="2051539"/>
            <a:ext cx="3614615" cy="39713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582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Upon The Lord”</a:t>
            </a:r>
            <a:endParaRPr lang="en-US" dirty="0"/>
          </a:p>
        </p:txBody>
      </p:sp>
      <p:sp>
        <p:nvSpPr>
          <p:cNvPr id="3" name="TextBox 2"/>
          <p:cNvSpPr txBox="1"/>
          <p:nvPr/>
        </p:nvSpPr>
        <p:spPr>
          <a:xfrm>
            <a:off x="156308" y="2129692"/>
            <a:ext cx="8987691" cy="4308872"/>
          </a:xfrm>
          <a:prstGeom prst="rect">
            <a:avLst/>
          </a:prstGeom>
          <a:noFill/>
        </p:spPr>
        <p:txBody>
          <a:bodyPr wrap="square" rtlCol="0">
            <a:spAutoFit/>
          </a:bodyPr>
          <a:lstStyle/>
          <a:p>
            <a:pPr algn="ctr"/>
            <a:r>
              <a:rPr lang="en-US" sz="3200" dirty="0"/>
              <a:t>Elder Hales spoke of what it means to wait upon the Lord, noting </a:t>
            </a:r>
            <a:r>
              <a:rPr lang="en-US" sz="3200" b="1" u="sng" dirty="0"/>
              <a:t>that in the scriptures, the word wait means to hope, anticipate, and trust</a:t>
            </a:r>
            <a:r>
              <a:rPr lang="en-US" sz="3200" b="1" u="sng" dirty="0" smtClean="0"/>
              <a:t>.</a:t>
            </a:r>
            <a:br>
              <a:rPr lang="en-US" sz="3200" b="1" u="sng" dirty="0" smtClean="0"/>
            </a:br>
            <a:endParaRPr lang="en-US" sz="3200" b="1" u="sng" dirty="0"/>
          </a:p>
          <a:p>
            <a:pPr algn="ctr"/>
            <a:r>
              <a:rPr lang="en-US" sz="3200" dirty="0"/>
              <a:t>“To hope </a:t>
            </a:r>
            <a:r>
              <a:rPr lang="en-US" sz="3200" dirty="0" smtClean="0"/>
              <a:t>&amp; </a:t>
            </a:r>
            <a:r>
              <a:rPr lang="en-US" sz="3200" dirty="0"/>
              <a:t>trust in the Lord requires faith, patience, humility, meekness, long-suffering, keeping the </a:t>
            </a:r>
            <a:r>
              <a:rPr lang="en-US" sz="3200" dirty="0" smtClean="0"/>
              <a:t>commandments </a:t>
            </a:r>
            <a:br>
              <a:rPr lang="en-US" sz="3200" dirty="0" smtClean="0"/>
            </a:br>
            <a:r>
              <a:rPr lang="en-US" sz="3200" dirty="0" smtClean="0"/>
              <a:t>&amp; enduring </a:t>
            </a:r>
            <a:r>
              <a:rPr lang="en-US" sz="3200" dirty="0"/>
              <a:t>to the end,” </a:t>
            </a:r>
            <a:r>
              <a:rPr lang="en-US" sz="3200" dirty="0" smtClean="0"/>
              <a:t/>
            </a:r>
            <a:br>
              <a:rPr lang="en-US" sz="3200" dirty="0" smtClean="0"/>
            </a:br>
            <a:r>
              <a:rPr lang="en-US" dirty="0" smtClean="0"/>
              <a:t>Elder </a:t>
            </a:r>
            <a:r>
              <a:rPr lang="en-US" dirty="0"/>
              <a:t>Hales </a:t>
            </a:r>
          </a:p>
        </p:txBody>
      </p:sp>
    </p:spTree>
    <p:extLst>
      <p:ext uri="{BB962C8B-B14F-4D97-AF65-F5344CB8AC3E}">
        <p14:creationId xmlns:p14="http://schemas.microsoft.com/office/powerpoint/2010/main" val="163671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sus-christ-home-fea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867" y="3422572"/>
            <a:ext cx="5875868" cy="329404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Hope &amp; Trust in the Lord</a:t>
            </a:r>
            <a:endParaRPr lang="en-US" dirty="0"/>
          </a:p>
        </p:txBody>
      </p:sp>
      <p:sp>
        <p:nvSpPr>
          <p:cNvPr id="4" name="TextBox 3"/>
          <p:cNvSpPr txBox="1"/>
          <p:nvPr/>
        </p:nvSpPr>
        <p:spPr>
          <a:xfrm>
            <a:off x="0" y="1473262"/>
            <a:ext cx="9144000" cy="1815882"/>
          </a:xfrm>
          <a:prstGeom prst="rect">
            <a:avLst/>
          </a:prstGeom>
          <a:noFill/>
        </p:spPr>
        <p:txBody>
          <a:bodyPr wrap="square" rtlCol="0">
            <a:spAutoFit/>
          </a:bodyPr>
          <a:lstStyle/>
          <a:p>
            <a:pPr algn="ctr"/>
            <a:r>
              <a:rPr lang="en-US" sz="2800" dirty="0" smtClean="0"/>
              <a:t>“</a:t>
            </a:r>
            <a:r>
              <a:rPr lang="en-US" sz="2800" dirty="0"/>
              <a:t>Whosoever shall put their trust in God shall be supported in their trials, and their troubles, &amp;</a:t>
            </a:r>
            <a:r>
              <a:rPr lang="en-US" sz="2800" dirty="0" smtClean="0"/>
              <a:t> </a:t>
            </a:r>
            <a:r>
              <a:rPr lang="en-US" sz="2800" dirty="0"/>
              <a:t>their afflictions, &amp;</a:t>
            </a:r>
            <a:r>
              <a:rPr lang="en-US" sz="2800" dirty="0" smtClean="0"/>
              <a:t> </a:t>
            </a:r>
            <a:r>
              <a:rPr lang="en-US" sz="2800" dirty="0"/>
              <a:t>shall be lifted up at the last day” </a:t>
            </a:r>
            <a:r>
              <a:rPr lang="en-US" sz="2800" dirty="0" smtClean="0"/>
              <a:t/>
            </a:r>
            <a:br>
              <a:rPr lang="en-US" sz="2800" dirty="0" smtClean="0"/>
            </a:br>
            <a:r>
              <a:rPr lang="en-US" sz="2800" dirty="0" smtClean="0"/>
              <a:t>(</a:t>
            </a:r>
            <a:r>
              <a:rPr lang="en-US" sz="2800" dirty="0"/>
              <a:t>Alma 36:3).</a:t>
            </a:r>
          </a:p>
        </p:txBody>
      </p:sp>
      <p:sp>
        <p:nvSpPr>
          <p:cNvPr id="5" name="TextBox 4"/>
          <p:cNvSpPr txBox="1"/>
          <p:nvPr/>
        </p:nvSpPr>
        <p:spPr>
          <a:xfrm>
            <a:off x="199495" y="2915808"/>
            <a:ext cx="3949172" cy="3970318"/>
          </a:xfrm>
          <a:prstGeom prst="rect">
            <a:avLst/>
          </a:prstGeom>
          <a:noFill/>
        </p:spPr>
        <p:txBody>
          <a:bodyPr wrap="square" rtlCol="0">
            <a:spAutoFit/>
          </a:bodyPr>
          <a:lstStyle/>
          <a:p>
            <a:r>
              <a:rPr lang="en-US" sz="2800" dirty="0"/>
              <a:t>It’s hard to trust someone you don’t know</a:t>
            </a:r>
            <a:r>
              <a:rPr lang="en-US" sz="2800" dirty="0" smtClean="0"/>
              <a:t>…that is another reason why it is important to </a:t>
            </a:r>
            <a:br>
              <a:rPr lang="en-US" sz="2800" dirty="0" smtClean="0"/>
            </a:br>
            <a:r>
              <a:rPr lang="en-US" sz="2800" dirty="0" smtClean="0"/>
              <a:t>“Come Unto Christ” </a:t>
            </a:r>
            <a:br>
              <a:rPr lang="en-US" sz="2800" dirty="0" smtClean="0"/>
            </a:br>
            <a:r>
              <a:rPr lang="en-US" sz="2800" dirty="0" smtClean="0"/>
              <a:t>&amp; develop a personal relationship with Him.</a:t>
            </a:r>
            <a:endParaRPr lang="en-US" sz="2800" dirty="0"/>
          </a:p>
          <a:p>
            <a:endParaRPr lang="en-US" sz="2800" dirty="0"/>
          </a:p>
        </p:txBody>
      </p:sp>
    </p:spTree>
    <p:extLst>
      <p:ext uri="{BB962C8B-B14F-4D97-AF65-F5344CB8AC3E}">
        <p14:creationId xmlns:p14="http://schemas.microsoft.com/office/powerpoint/2010/main" val="26370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Trials</a:t>
            </a:r>
            <a:endParaRPr lang="en-US" dirty="0"/>
          </a:p>
        </p:txBody>
      </p:sp>
      <p:sp>
        <p:nvSpPr>
          <p:cNvPr id="3" name="TextBox 2"/>
          <p:cNvSpPr txBox="1"/>
          <p:nvPr/>
        </p:nvSpPr>
        <p:spPr>
          <a:xfrm>
            <a:off x="410308" y="1452282"/>
            <a:ext cx="8577384" cy="5016757"/>
          </a:xfrm>
          <a:prstGeom prst="rect">
            <a:avLst/>
          </a:prstGeom>
          <a:noFill/>
        </p:spPr>
        <p:txBody>
          <a:bodyPr wrap="square" rtlCol="0">
            <a:spAutoFit/>
          </a:bodyPr>
          <a:lstStyle/>
          <a:p>
            <a:r>
              <a:rPr lang="en-US" sz="3200" dirty="0"/>
              <a:t>Trials can humble us, help us grow spiritually, and remind us that we need the Lord’s help</a:t>
            </a:r>
            <a:r>
              <a:rPr lang="en-US" sz="3200" dirty="0" smtClean="0"/>
              <a:t>.</a:t>
            </a:r>
          </a:p>
          <a:p>
            <a:endParaRPr lang="en-US" sz="3200" dirty="0"/>
          </a:p>
          <a:p>
            <a:r>
              <a:rPr lang="en-US" sz="3200" dirty="0"/>
              <a:t>Trials can help us learn to appreciate times of peace</a:t>
            </a:r>
            <a:r>
              <a:rPr lang="en-US" sz="3200" dirty="0" smtClean="0"/>
              <a:t>.</a:t>
            </a:r>
          </a:p>
          <a:p>
            <a:endParaRPr lang="en-US" sz="3200" dirty="0" smtClean="0"/>
          </a:p>
          <a:p>
            <a:r>
              <a:rPr lang="en-US" sz="3200" dirty="0"/>
              <a:t>Most important, they give us opportunities to show the Lord and ourselves that we will be faithful.</a:t>
            </a:r>
            <a:endParaRPr lang="en-US" sz="3200" dirty="0"/>
          </a:p>
          <a:p>
            <a:endParaRPr lang="en-US" sz="3200" dirty="0"/>
          </a:p>
        </p:txBody>
      </p:sp>
    </p:spTree>
    <p:extLst>
      <p:ext uri="{BB962C8B-B14F-4D97-AF65-F5344CB8AC3E}">
        <p14:creationId xmlns:p14="http://schemas.microsoft.com/office/powerpoint/2010/main" val="92451042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802</TotalTime>
  <Words>1038</Words>
  <Application>Microsoft Macintosh PowerPoint</Application>
  <PresentationFormat>On-screen Show (4:3)</PresentationFormat>
  <Paragraphs>94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Infusion</vt:lpstr>
      <vt:lpstr>Why Do We Have Adversity?</vt:lpstr>
      <vt:lpstr>Adversity</vt:lpstr>
      <vt:lpstr>Opposition In All Things </vt:lpstr>
      <vt:lpstr>PowerPoint Presentation</vt:lpstr>
      <vt:lpstr>PowerPoint Presentation</vt:lpstr>
      <vt:lpstr>Why?</vt:lpstr>
      <vt:lpstr>“Wait Upon The Lord”</vt:lpstr>
      <vt:lpstr>Hope &amp; Trust in the Lord</vt:lpstr>
      <vt:lpstr>Benefits of Trials</vt:lpstr>
      <vt:lpstr>Trials Are Part of This Life</vt:lpstr>
      <vt:lpstr>How do we prepare for trials?</vt:lpstr>
      <vt:lpstr>How do we prepare for our trials?</vt:lpstr>
      <vt:lpstr>PowerPoint Presentation</vt:lpstr>
      <vt:lpstr>Stay Strong During Trials</vt:lpstr>
      <vt:lpstr>PowerPoint Presentation</vt:lpstr>
      <vt:lpstr>Learn From Your Trials (D&amp;C 122:7)</vt:lpstr>
      <vt:lpstr>Learn From Your Trials</vt:lpstr>
      <vt:lpstr>Weak Things Made Strong</vt:lpstr>
      <vt:lpstr>Nephi vs. Laman &amp; Lemuel (The Broken Bow Experience) 1 Nephi 16:21-25)</vt:lpstr>
      <vt:lpstr>How will you respond to your trials?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Have Adversity?</dc:title>
  <dc:creator>Jim Middelton</dc:creator>
  <cp:lastModifiedBy>Jim Middelton</cp:lastModifiedBy>
  <cp:revision>29</cp:revision>
  <dcterms:created xsi:type="dcterms:W3CDTF">2014-02-05T15:22:32Z</dcterms:created>
  <dcterms:modified xsi:type="dcterms:W3CDTF">2014-02-06T19:45:04Z</dcterms:modified>
</cp:coreProperties>
</file>