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9" r:id="rId5"/>
    <p:sldId id="270" r:id="rId6"/>
    <p:sldId id="271" r:id="rId7"/>
    <p:sldId id="272" r:id="rId8"/>
    <p:sldId id="274" r:id="rId9"/>
    <p:sldId id="276" r:id="rId10"/>
    <p:sldId id="275" r:id="rId11"/>
    <p:sldId id="277" r:id="rId12"/>
    <p:sldId id="278" r:id="rId13"/>
    <p:sldId id="262" r:id="rId14"/>
    <p:sldId id="281" r:id="rId15"/>
    <p:sldId id="280" r:id="rId16"/>
    <p:sldId id="279"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varScale="1">
        <p:scale>
          <a:sx n="69" d="100"/>
          <a:sy n="69" d="100"/>
        </p:scale>
        <p:origin x="-18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7/9/14</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7/9/14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7/9/14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7/9/14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7/9/14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7/9/14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7/9/14</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7/9/14</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7/9/14</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7/9/14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7/9/14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7/9/14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0799" y="340771"/>
            <a:ext cx="4025065" cy="3980815"/>
          </a:xfrm>
        </p:spPr>
        <p:txBody>
          <a:bodyPr/>
          <a:lstStyle/>
          <a:p>
            <a:r>
              <a:rPr lang="en-US" sz="4800" b="1" dirty="0" smtClean="0">
                <a:ln w="10541" cmpd="sng">
                  <a:solidFill>
                    <a:schemeClr val="accent1">
                      <a:shade val="88000"/>
                      <a:satMod val="110000"/>
                    </a:schemeClr>
                  </a:solidFill>
                  <a:prstDash val="solid"/>
                </a:ln>
                <a:solidFill>
                  <a:schemeClr val="tx2">
                    <a:lumMod val="75000"/>
                  </a:schemeClr>
                </a:solidFill>
                <a:effectLst/>
              </a:rPr>
              <a:t>What Covenants </a:t>
            </a:r>
            <a:br>
              <a:rPr lang="en-US" sz="4800" b="1" dirty="0" smtClean="0">
                <a:ln w="10541" cmpd="sng">
                  <a:solidFill>
                    <a:schemeClr val="accent1">
                      <a:shade val="88000"/>
                      <a:satMod val="110000"/>
                    </a:schemeClr>
                  </a:solidFill>
                  <a:prstDash val="solid"/>
                </a:ln>
                <a:solidFill>
                  <a:schemeClr val="tx2">
                    <a:lumMod val="75000"/>
                  </a:schemeClr>
                </a:solidFill>
                <a:effectLst/>
              </a:rPr>
            </a:br>
            <a:r>
              <a:rPr lang="en-US" sz="4800" b="1" dirty="0" smtClean="0">
                <a:ln w="10541" cmpd="sng">
                  <a:solidFill>
                    <a:schemeClr val="accent1">
                      <a:shade val="88000"/>
                      <a:satMod val="110000"/>
                    </a:schemeClr>
                  </a:solidFill>
                  <a:prstDash val="solid"/>
                </a:ln>
                <a:solidFill>
                  <a:schemeClr val="tx2">
                    <a:lumMod val="75000"/>
                  </a:schemeClr>
                </a:solidFill>
                <a:effectLst/>
              </a:rPr>
              <a:t>Did I Make At Baptism?</a:t>
            </a:r>
            <a:endParaRPr lang="en-US" sz="4800" b="1" dirty="0">
              <a:ln w="10541" cmpd="sng">
                <a:solidFill>
                  <a:schemeClr val="accent1">
                    <a:shade val="88000"/>
                    <a:satMod val="110000"/>
                  </a:schemeClr>
                </a:solidFill>
                <a:prstDash val="solid"/>
              </a:ln>
              <a:solidFill>
                <a:schemeClr val="tx2">
                  <a:lumMod val="75000"/>
                </a:schemeClr>
              </a:solidFill>
              <a:effectLst/>
            </a:endParaRPr>
          </a:p>
        </p:txBody>
      </p:sp>
      <p:pic>
        <p:nvPicPr>
          <p:cNvPr id="7" name="Picture 6" descr="baptism-lds-593669-pr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88" y="529638"/>
            <a:ext cx="3832035" cy="5755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9499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2343"/>
            <a:ext cx="8229600" cy="851926"/>
          </a:xfrm>
        </p:spPr>
        <p:txBody>
          <a:bodyPr/>
          <a:lstStyle/>
          <a:p>
            <a:r>
              <a:rPr lang="en-US" dirty="0" smtClean="0"/>
              <a:t>Remission of Sins</a:t>
            </a:r>
            <a:endParaRPr lang="en-US" dirty="0"/>
          </a:p>
        </p:txBody>
      </p:sp>
      <p:sp>
        <p:nvSpPr>
          <p:cNvPr id="5" name="Content Placeholder 4"/>
          <p:cNvSpPr>
            <a:spLocks noGrp="1"/>
          </p:cNvSpPr>
          <p:nvPr>
            <p:ph idx="1"/>
          </p:nvPr>
        </p:nvSpPr>
        <p:spPr>
          <a:xfrm>
            <a:off x="278792" y="1192696"/>
            <a:ext cx="8596096" cy="2865567"/>
          </a:xfrm>
        </p:spPr>
        <p:txBody>
          <a:bodyPr/>
          <a:lstStyle/>
          <a:p>
            <a:r>
              <a:rPr lang="en-US" dirty="0">
                <a:solidFill>
                  <a:srgbClr val="000000"/>
                </a:solidFill>
              </a:rPr>
              <a:t>Because you have been baptized, you can receive a remission of your sins. In other words, you can be forgiven through the mercy of the Savior. With this blessing, you can be permitted eventually to live in the presence of Heavenly Father.</a:t>
            </a:r>
          </a:p>
          <a:p>
            <a:r>
              <a:rPr lang="en-US" dirty="0">
                <a:solidFill>
                  <a:srgbClr val="000000"/>
                </a:solidFill>
              </a:rPr>
              <a:t>To receive a remission of your sins, you must exercise faith in Jesus Christ, be sincerely repentant, and strive always to keep the commandments</a:t>
            </a:r>
            <a:r>
              <a:rPr lang="en-US" dirty="0" smtClean="0">
                <a:solidFill>
                  <a:srgbClr val="000000"/>
                </a:solidFill>
              </a:rPr>
              <a:t>.</a:t>
            </a: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9396" b="79195" l="7271" r="95078"/>
                    </a14:imgEffect>
                  </a14:imgLayer>
                </a14:imgProps>
              </a:ext>
            </a:extLst>
          </a:blip>
          <a:srcRect l="5862" t="8809" r="4375" b="20795"/>
          <a:stretch/>
        </p:blipFill>
        <p:spPr>
          <a:xfrm>
            <a:off x="5010808" y="3485150"/>
            <a:ext cx="4048913" cy="3175360"/>
          </a:xfrm>
          <a:prstGeom prst="rect">
            <a:avLst/>
          </a:prstGeom>
        </p:spPr>
      </p:pic>
      <p:sp>
        <p:nvSpPr>
          <p:cNvPr id="7" name="TextBox 6"/>
          <p:cNvSpPr txBox="1"/>
          <p:nvPr/>
        </p:nvSpPr>
        <p:spPr>
          <a:xfrm>
            <a:off x="278792" y="4275117"/>
            <a:ext cx="4553608" cy="1938992"/>
          </a:xfrm>
          <a:prstGeom prst="rect">
            <a:avLst/>
          </a:prstGeom>
          <a:noFill/>
        </p:spPr>
        <p:txBody>
          <a:bodyPr wrap="square" rtlCol="0">
            <a:spAutoFit/>
          </a:bodyPr>
          <a:lstStyle/>
          <a:p>
            <a:pPr algn="ctr"/>
            <a:r>
              <a:rPr lang="en-US" sz="2400" dirty="0">
                <a:solidFill>
                  <a:srgbClr val="000000"/>
                </a:solidFill>
              </a:rPr>
              <a:t>You “retain a remission of your sins” as you continue to humble yourself before God, call upon Him daily in prayer, remain steadfast in the faith, and serve those in need </a:t>
            </a:r>
          </a:p>
        </p:txBody>
      </p:sp>
    </p:spTree>
    <p:extLst>
      <p:ext uri="{BB962C8B-B14F-4D97-AF65-F5344CB8AC3E}">
        <p14:creationId xmlns:p14="http://schemas.microsoft.com/office/powerpoint/2010/main" val="4088032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3290"/>
          </a:xfrm>
        </p:spPr>
        <p:txBody>
          <a:bodyPr/>
          <a:lstStyle/>
          <a:p>
            <a:r>
              <a:rPr lang="en-US" dirty="0" smtClean="0"/>
              <a:t>Being Born Again</a:t>
            </a:r>
            <a:endParaRPr lang="en-US" dirty="0"/>
          </a:p>
        </p:txBody>
      </p:sp>
      <p:sp>
        <p:nvSpPr>
          <p:cNvPr id="3" name="Content Placeholder 2"/>
          <p:cNvSpPr>
            <a:spLocks noGrp="1"/>
          </p:cNvSpPr>
          <p:nvPr>
            <p:ph idx="1"/>
          </p:nvPr>
        </p:nvSpPr>
        <p:spPr>
          <a:xfrm>
            <a:off x="263304" y="1053291"/>
            <a:ext cx="8596096" cy="3051442"/>
          </a:xfrm>
        </p:spPr>
        <p:txBody>
          <a:bodyPr/>
          <a:lstStyle/>
          <a:p>
            <a:pPr marL="0" indent="0" algn="ctr">
              <a:buNone/>
            </a:pPr>
            <a:r>
              <a:rPr lang="en-US" dirty="0">
                <a:solidFill>
                  <a:srgbClr val="000000"/>
                </a:solidFill>
              </a:rPr>
              <a:t>Through the ordinances of baptism and confirmation, you were born again into a new life. Y</a:t>
            </a:r>
            <a:r>
              <a:rPr lang="en-US" dirty="0" smtClean="0">
                <a:solidFill>
                  <a:srgbClr val="000000"/>
                </a:solidFill>
              </a:rPr>
              <a:t>ou </a:t>
            </a:r>
            <a:r>
              <a:rPr lang="en-US" dirty="0">
                <a:solidFill>
                  <a:srgbClr val="000000"/>
                </a:solidFill>
              </a:rPr>
              <a:t>began a new life when you entered into the baptismal covenant. You can grow in spirituality and become more like the Savior by keeping your baptismal covenant, partaking of the sacrament to renew your covenant, and repenting of your sins. The Apostle Paul taught that when we have been baptized, we “should walk in newness of life” </a:t>
            </a:r>
            <a:r>
              <a:rPr lang="en-US" sz="1600" dirty="0">
                <a:solidFill>
                  <a:srgbClr val="000000"/>
                </a:solidFill>
              </a:rPr>
              <a:t>(Romans 6:4).</a:t>
            </a:r>
          </a:p>
        </p:txBody>
      </p:sp>
      <p:pic>
        <p:nvPicPr>
          <p:cNvPr id="4" name="Picture 3"/>
          <p:cNvPicPr>
            <a:picLocks noChangeAspect="1"/>
          </p:cNvPicPr>
          <p:nvPr/>
        </p:nvPicPr>
        <p:blipFill rotWithShape="1">
          <a:blip r:embed="rId2"/>
          <a:srcRect l="8089" t="16232" r="13851" b="18370"/>
          <a:stretch/>
        </p:blipFill>
        <p:spPr>
          <a:xfrm>
            <a:off x="2106430" y="3899424"/>
            <a:ext cx="4971795" cy="2772702"/>
          </a:xfrm>
          <a:prstGeom prst="rect">
            <a:avLst/>
          </a:prstGeom>
          <a:ln>
            <a:noFill/>
          </a:ln>
          <a:effectLst>
            <a:softEdge rad="112500"/>
          </a:effectLst>
        </p:spPr>
      </p:pic>
    </p:spTree>
    <p:extLst>
      <p:ext uri="{BB962C8B-B14F-4D97-AF65-F5344CB8AC3E}">
        <p14:creationId xmlns:p14="http://schemas.microsoft.com/office/powerpoint/2010/main" val="173888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99758"/>
          </a:xfrm>
        </p:spPr>
        <p:txBody>
          <a:bodyPr/>
          <a:lstStyle/>
          <a:p>
            <a:r>
              <a:rPr lang="en-US" dirty="0" smtClean="0"/>
              <a:t>Enduring to the End</a:t>
            </a:r>
            <a:endParaRPr lang="en-US" dirty="0"/>
          </a:p>
        </p:txBody>
      </p:sp>
      <p:sp>
        <p:nvSpPr>
          <p:cNvPr id="3" name="Content Placeholder 2"/>
          <p:cNvSpPr>
            <a:spLocks noGrp="1"/>
          </p:cNvSpPr>
          <p:nvPr>
            <p:ph idx="1"/>
          </p:nvPr>
        </p:nvSpPr>
        <p:spPr>
          <a:xfrm>
            <a:off x="216838" y="1099759"/>
            <a:ext cx="8642562" cy="5483301"/>
          </a:xfrm>
        </p:spPr>
        <p:txBody>
          <a:bodyPr>
            <a:normAutofit lnSpcReduction="10000"/>
          </a:bodyPr>
          <a:lstStyle/>
          <a:p>
            <a:r>
              <a:rPr lang="en-US" dirty="0">
                <a:solidFill>
                  <a:srgbClr val="000000"/>
                </a:solidFill>
              </a:rPr>
              <a:t>Now that you are baptized and have received the gift of the Holy Ghost, you must continue in righteousness, for these ordinances mark only the beginning of your journey back to dwell with your Heavenly Father. The prophet Nephi taught</a:t>
            </a:r>
            <a:r>
              <a:rPr lang="en-US" dirty="0" smtClean="0">
                <a:solidFill>
                  <a:srgbClr val="000000"/>
                </a:solidFill>
              </a:rPr>
              <a:t>:</a:t>
            </a:r>
            <a:br>
              <a:rPr lang="en-US" dirty="0" smtClean="0">
                <a:solidFill>
                  <a:srgbClr val="000000"/>
                </a:solidFill>
              </a:rPr>
            </a:br>
            <a:endParaRPr lang="en-US" dirty="0">
              <a:solidFill>
                <a:srgbClr val="000000"/>
              </a:solidFill>
            </a:endParaRPr>
          </a:p>
          <a:p>
            <a:r>
              <a:rPr lang="en-US" dirty="0">
                <a:solidFill>
                  <a:srgbClr val="000000"/>
                </a:solidFill>
              </a:rPr>
              <a:t>“After ye have gotten into this strait and narrow path, I would ask if all is done? Behold, I say unto you, Nay; for ye have not come thus far save it were by the word of Christ with unshaken faith in him, relying wholly upon the merits of him who is mighty to save</a:t>
            </a:r>
            <a:r>
              <a:rPr lang="en-US" dirty="0" smtClean="0">
                <a:solidFill>
                  <a:srgbClr val="000000"/>
                </a:solidFill>
              </a:rPr>
              <a:t>.</a:t>
            </a:r>
            <a:br>
              <a:rPr lang="en-US" dirty="0" smtClean="0">
                <a:solidFill>
                  <a:srgbClr val="000000"/>
                </a:solidFill>
              </a:rPr>
            </a:br>
            <a:endParaRPr lang="en-US" dirty="0">
              <a:solidFill>
                <a:srgbClr val="000000"/>
              </a:solidFill>
            </a:endParaRPr>
          </a:p>
          <a:p>
            <a:r>
              <a:rPr lang="en-US" dirty="0">
                <a:solidFill>
                  <a:srgbClr val="000000"/>
                </a:solidFill>
              </a:rPr>
              <a:t>“Wherefore, ye must press forward with a steadfastness in Christ, having a perfect brightness of hope, and a love of God and of all men. Wherefore, if ye shall press forward, feasting upon the word of Christ, and endure to the end, behold, thus </a:t>
            </a:r>
            <a:r>
              <a:rPr lang="en-US" dirty="0" err="1">
                <a:solidFill>
                  <a:srgbClr val="000000"/>
                </a:solidFill>
              </a:rPr>
              <a:t>saith</a:t>
            </a:r>
            <a:r>
              <a:rPr lang="en-US" dirty="0">
                <a:solidFill>
                  <a:srgbClr val="000000"/>
                </a:solidFill>
              </a:rPr>
              <a:t> the Father: Ye shall have eternal life” (2 Nephi 31:19–</a:t>
            </a:r>
            <a:r>
              <a:rPr lang="en-US" dirty="0" smtClean="0">
                <a:solidFill>
                  <a:srgbClr val="000000"/>
                </a:solidFill>
              </a:rPr>
              <a:t>20)</a:t>
            </a:r>
            <a:endParaRPr lang="en-US" dirty="0">
              <a:solidFill>
                <a:srgbClr val="000000"/>
              </a:solidFill>
            </a:endParaRPr>
          </a:p>
        </p:txBody>
      </p:sp>
    </p:spTree>
    <p:extLst>
      <p:ext uri="{BB962C8B-B14F-4D97-AF65-F5344CB8AC3E}">
        <p14:creationId xmlns:p14="http://schemas.microsoft.com/office/powerpoint/2010/main" val="345053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8185"/>
          </a:xfrm>
        </p:spPr>
        <p:txBody>
          <a:bodyPr/>
          <a:lstStyle/>
          <a:p>
            <a:pPr>
              <a:lnSpc>
                <a:spcPct val="80000"/>
              </a:lnSpc>
            </a:pPr>
            <a:r>
              <a:rPr lang="en-US" sz="4000" dirty="0" smtClean="0"/>
              <a:t>Our Baptismal Covenant Can </a:t>
            </a:r>
            <a:br>
              <a:rPr lang="en-US" sz="4000" dirty="0" smtClean="0"/>
            </a:br>
            <a:r>
              <a:rPr lang="en-US" sz="4000" dirty="0" smtClean="0"/>
              <a:t>Change Our Lives</a:t>
            </a:r>
            <a:endParaRPr lang="en-US" sz="4000" dirty="0"/>
          </a:p>
        </p:txBody>
      </p:sp>
      <p:sp>
        <p:nvSpPr>
          <p:cNvPr id="3" name="Content Placeholder 2"/>
          <p:cNvSpPr>
            <a:spLocks noGrp="1"/>
          </p:cNvSpPr>
          <p:nvPr>
            <p:ph idx="1"/>
          </p:nvPr>
        </p:nvSpPr>
        <p:spPr>
          <a:xfrm>
            <a:off x="457200" y="1208186"/>
            <a:ext cx="8229600" cy="2369901"/>
          </a:xfrm>
        </p:spPr>
        <p:txBody>
          <a:bodyPr/>
          <a:lstStyle/>
          <a:p>
            <a:r>
              <a:rPr lang="en-US" dirty="0" smtClean="0">
                <a:solidFill>
                  <a:srgbClr val="000000"/>
                </a:solidFill>
              </a:rPr>
              <a:t>“When </a:t>
            </a:r>
            <a:r>
              <a:rPr lang="en-US" dirty="0">
                <a:solidFill>
                  <a:srgbClr val="000000"/>
                </a:solidFill>
              </a:rPr>
              <a:t>we understand our baptismal covenant and the gift of the Holy Ghost, it will change our lives and will establish our </a:t>
            </a:r>
            <a:r>
              <a:rPr lang="en-US" b="1" dirty="0">
                <a:solidFill>
                  <a:srgbClr val="000000"/>
                </a:solidFill>
              </a:rPr>
              <a:t>total allegiance to the kingdom of God</a:t>
            </a:r>
            <a:r>
              <a:rPr lang="en-US" dirty="0">
                <a:solidFill>
                  <a:srgbClr val="000000"/>
                </a:solidFill>
              </a:rPr>
              <a:t>. When temptations come our way, if we will listen, the Holy Ghost will remind us that we have promised to remember our Savior and obey the commandments of God</a:t>
            </a:r>
            <a:r>
              <a:rPr lang="en-US" dirty="0" smtClean="0">
                <a:solidFill>
                  <a:srgbClr val="000000"/>
                </a:solidFill>
              </a:rPr>
              <a:t>.” Robert D. Hales</a:t>
            </a:r>
            <a:endParaRPr lang="en-US" dirty="0">
              <a:solidFill>
                <a:srgbClr val="000000"/>
              </a:solidFill>
            </a:endParaRPr>
          </a:p>
        </p:txBody>
      </p:sp>
      <p:pic>
        <p:nvPicPr>
          <p:cNvPr id="4" name="Picture 3"/>
          <p:cNvPicPr>
            <a:picLocks noChangeAspect="1"/>
          </p:cNvPicPr>
          <p:nvPr/>
        </p:nvPicPr>
        <p:blipFill rotWithShape="1">
          <a:blip r:embed="rId2"/>
          <a:srcRect l="13048" t="5470" r="7240" b="12299"/>
          <a:stretch/>
        </p:blipFill>
        <p:spPr>
          <a:xfrm>
            <a:off x="2323269" y="3578087"/>
            <a:ext cx="4631049" cy="3180069"/>
          </a:xfrm>
          <a:prstGeom prst="rect">
            <a:avLst/>
          </a:prstGeom>
          <a:ln>
            <a:noFill/>
          </a:ln>
          <a:effectLst>
            <a:softEdge rad="112500"/>
          </a:effectLst>
        </p:spPr>
      </p:pic>
    </p:spTree>
    <p:extLst>
      <p:ext uri="{BB962C8B-B14F-4D97-AF65-F5344CB8AC3E}">
        <p14:creationId xmlns:p14="http://schemas.microsoft.com/office/powerpoint/2010/main" val="48759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371600"/>
            <a:ext cx="7772400" cy="812427"/>
          </a:xfrm>
        </p:spPr>
        <p:txBody>
          <a:bodyPr/>
          <a:lstStyle/>
          <a:p>
            <a:r>
              <a:rPr lang="en-US" dirty="0" smtClean="0"/>
              <a:t>Video Presentation</a:t>
            </a:r>
            <a:endParaRPr lang="en-US" dirty="0"/>
          </a:p>
        </p:txBody>
      </p:sp>
      <p:sp>
        <p:nvSpPr>
          <p:cNvPr id="5" name="Text Placeholder 4"/>
          <p:cNvSpPr>
            <a:spLocks noGrp="1"/>
          </p:cNvSpPr>
          <p:nvPr>
            <p:ph type="body" idx="1"/>
          </p:nvPr>
        </p:nvSpPr>
        <p:spPr>
          <a:xfrm>
            <a:off x="722313" y="2438518"/>
            <a:ext cx="7772400" cy="1131887"/>
          </a:xfrm>
        </p:spPr>
        <p:txBody>
          <a:bodyPr>
            <a:normAutofit fontScale="92500"/>
          </a:bodyPr>
          <a:lstStyle/>
          <a:p>
            <a:r>
              <a:rPr lang="en-US" sz="3200" dirty="0" smtClean="0">
                <a:solidFill>
                  <a:srgbClr val="000000"/>
                </a:solidFill>
              </a:rPr>
              <a:t>A Mighty Change: Conversion</a:t>
            </a:r>
          </a:p>
          <a:p>
            <a:r>
              <a:rPr lang="en-US" sz="2400" dirty="0" smtClean="0">
                <a:solidFill>
                  <a:srgbClr val="000000"/>
                </a:solidFill>
              </a:rPr>
              <a:t>Pay attention to the ways baptism has changed Alejandra’s life</a:t>
            </a:r>
            <a:endParaRPr lang="en-US" sz="2400" dirty="0">
              <a:solidFill>
                <a:srgbClr val="000000"/>
              </a:solidFill>
            </a:endParaRPr>
          </a:p>
        </p:txBody>
      </p:sp>
    </p:spTree>
    <p:extLst>
      <p:ext uri="{BB962C8B-B14F-4D97-AF65-F5344CB8AC3E}">
        <p14:creationId xmlns:p14="http://schemas.microsoft.com/office/powerpoint/2010/main" val="162554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3290"/>
          </a:xfrm>
        </p:spPr>
        <p:txBody>
          <a:bodyPr/>
          <a:lstStyle/>
          <a:p>
            <a:r>
              <a:rPr lang="en-US" dirty="0" smtClean="0"/>
              <a:t>Questions to Ponder</a:t>
            </a:r>
            <a:endParaRPr lang="en-US" dirty="0"/>
          </a:p>
        </p:txBody>
      </p:sp>
      <p:sp>
        <p:nvSpPr>
          <p:cNvPr id="3" name="Content Placeholder 2"/>
          <p:cNvSpPr>
            <a:spLocks noGrp="1"/>
          </p:cNvSpPr>
          <p:nvPr>
            <p:ph idx="1"/>
          </p:nvPr>
        </p:nvSpPr>
        <p:spPr>
          <a:xfrm>
            <a:off x="457200" y="1053291"/>
            <a:ext cx="8229600" cy="2013642"/>
          </a:xfrm>
        </p:spPr>
        <p:txBody>
          <a:bodyPr/>
          <a:lstStyle/>
          <a:p>
            <a:r>
              <a:rPr lang="en-US" dirty="0" smtClean="0">
                <a:solidFill>
                  <a:srgbClr val="000000"/>
                </a:solidFill>
              </a:rPr>
              <a:t>In </a:t>
            </a:r>
            <a:r>
              <a:rPr lang="en-US" dirty="0">
                <a:solidFill>
                  <a:srgbClr val="000000"/>
                </a:solidFill>
              </a:rPr>
              <a:t>what ways should being baptized change our lives? </a:t>
            </a:r>
            <a:endParaRPr lang="en-US" dirty="0" smtClean="0">
              <a:solidFill>
                <a:srgbClr val="000000"/>
              </a:solidFill>
            </a:endParaRPr>
          </a:p>
          <a:p>
            <a:r>
              <a:rPr lang="en-US" dirty="0" smtClean="0">
                <a:solidFill>
                  <a:srgbClr val="000000"/>
                </a:solidFill>
              </a:rPr>
              <a:t>How </a:t>
            </a:r>
            <a:r>
              <a:rPr lang="en-US" dirty="0">
                <a:solidFill>
                  <a:srgbClr val="000000"/>
                </a:solidFill>
              </a:rPr>
              <a:t>has it changed </a:t>
            </a:r>
            <a:r>
              <a:rPr lang="en-US" dirty="0" smtClean="0">
                <a:solidFill>
                  <a:srgbClr val="000000"/>
                </a:solidFill>
              </a:rPr>
              <a:t>your life?</a:t>
            </a:r>
          </a:p>
          <a:p>
            <a:r>
              <a:rPr lang="en-US" dirty="0">
                <a:solidFill>
                  <a:srgbClr val="000000"/>
                </a:solidFill>
              </a:rPr>
              <a:t>What do the </a:t>
            </a:r>
            <a:r>
              <a:rPr lang="en-US" dirty="0" smtClean="0">
                <a:solidFill>
                  <a:srgbClr val="000000"/>
                </a:solidFill>
              </a:rPr>
              <a:t>you feel you </a:t>
            </a:r>
            <a:r>
              <a:rPr lang="en-US" dirty="0">
                <a:solidFill>
                  <a:srgbClr val="000000"/>
                </a:solidFill>
              </a:rPr>
              <a:t>can do to more fully keep </a:t>
            </a:r>
            <a:r>
              <a:rPr lang="en-US" dirty="0" smtClean="0">
                <a:solidFill>
                  <a:srgbClr val="000000"/>
                </a:solidFill>
              </a:rPr>
              <a:t>your baptismal </a:t>
            </a:r>
            <a:r>
              <a:rPr lang="en-US" dirty="0">
                <a:solidFill>
                  <a:srgbClr val="000000"/>
                </a:solidFill>
              </a:rPr>
              <a:t>covenants at all times and in all places?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316" b="100000" l="4382" r="89990">
                        <a14:foregroundMark x1="42855" y1="82329" x2="42855" y2="82329"/>
                        <a14:foregroundMark x1="32019" y1="74898" x2="32019" y2="74898"/>
                        <a14:foregroundMark x1="28969" y1="88228" x2="28969" y2="88228"/>
                        <a14:foregroundMark x1="42686" y1="92084" x2="42686" y2="92084"/>
                        <a14:foregroundMark x1="55898" y1="68744" x2="55898" y2="68744"/>
                        <a14:foregroundMark x1="66566" y1="69765" x2="66566" y2="69765"/>
                        <a14:foregroundMark x1="54533" y1="80541" x2="54533" y2="80541"/>
                        <a14:foregroundMark x1="68436" y1="92084" x2="68436" y2="92084"/>
                      </a14:backgroundRemoval>
                    </a14:imgEffect>
                  </a14:imgLayer>
                </a14:imgProps>
              </a:ext>
            </a:extLst>
          </a:blip>
          <a:stretch>
            <a:fillRect/>
          </a:stretch>
        </p:blipFill>
        <p:spPr>
          <a:xfrm>
            <a:off x="1595313" y="2748782"/>
            <a:ext cx="6040499" cy="3986281"/>
          </a:xfrm>
          <a:prstGeom prst="rect">
            <a:avLst/>
          </a:prstGeom>
        </p:spPr>
      </p:pic>
    </p:spTree>
    <p:extLst>
      <p:ext uri="{BB962C8B-B14F-4D97-AF65-F5344CB8AC3E}">
        <p14:creationId xmlns:p14="http://schemas.microsoft.com/office/powerpoint/2010/main" val="3920526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5633"/>
          </a:xfrm>
        </p:spPr>
        <p:txBody>
          <a:bodyPr/>
          <a:lstStyle/>
          <a:p>
            <a:pPr>
              <a:lnSpc>
                <a:spcPct val="80000"/>
              </a:lnSpc>
            </a:pPr>
            <a:r>
              <a:rPr lang="en-US" sz="4400" dirty="0" smtClean="0"/>
              <a:t>Our Baptismal Covenants &amp; Difficult Choices</a:t>
            </a:r>
            <a:endParaRPr lang="en-US" sz="4400" dirty="0"/>
          </a:p>
        </p:txBody>
      </p:sp>
      <p:sp>
        <p:nvSpPr>
          <p:cNvPr id="3" name="Content Placeholder 2"/>
          <p:cNvSpPr>
            <a:spLocks noGrp="1"/>
          </p:cNvSpPr>
          <p:nvPr>
            <p:ph idx="1"/>
          </p:nvPr>
        </p:nvSpPr>
        <p:spPr>
          <a:xfrm>
            <a:off x="457200" y="1285634"/>
            <a:ext cx="8229600" cy="2571265"/>
          </a:xfrm>
        </p:spPr>
        <p:txBody>
          <a:bodyPr/>
          <a:lstStyle/>
          <a:p>
            <a:r>
              <a:rPr lang="en-US" dirty="0">
                <a:solidFill>
                  <a:srgbClr val="000000"/>
                </a:solidFill>
              </a:rPr>
              <a:t>W</a:t>
            </a:r>
            <a:r>
              <a:rPr lang="en-US" dirty="0" smtClean="0">
                <a:solidFill>
                  <a:srgbClr val="000000"/>
                </a:solidFill>
              </a:rPr>
              <a:t>rite </a:t>
            </a:r>
            <a:r>
              <a:rPr lang="en-US" dirty="0">
                <a:solidFill>
                  <a:srgbClr val="000000"/>
                </a:solidFill>
              </a:rPr>
              <a:t>down a difficult choice that youth face and then </a:t>
            </a:r>
            <a:r>
              <a:rPr lang="en-US" dirty="0" smtClean="0">
                <a:solidFill>
                  <a:srgbClr val="000000"/>
                </a:solidFill>
              </a:rPr>
              <a:t>put your </a:t>
            </a:r>
            <a:r>
              <a:rPr lang="en-US" dirty="0">
                <a:solidFill>
                  <a:srgbClr val="000000"/>
                </a:solidFill>
              </a:rPr>
              <a:t>paper into a container. </a:t>
            </a:r>
            <a:endParaRPr lang="en-US" dirty="0" smtClean="0">
              <a:solidFill>
                <a:srgbClr val="000000"/>
              </a:solidFill>
            </a:endParaRPr>
          </a:p>
          <a:p>
            <a:r>
              <a:rPr lang="en-US" dirty="0" smtClean="0">
                <a:solidFill>
                  <a:srgbClr val="000000"/>
                </a:solidFill>
              </a:rPr>
              <a:t>We will take </a:t>
            </a:r>
            <a:r>
              <a:rPr lang="en-US" dirty="0">
                <a:solidFill>
                  <a:srgbClr val="000000"/>
                </a:solidFill>
              </a:rPr>
              <a:t>turns randomly picking a paper from the container, reading what is on it, and sharing some ideas of how </a:t>
            </a:r>
            <a:r>
              <a:rPr lang="en-US" dirty="0" smtClean="0">
                <a:solidFill>
                  <a:srgbClr val="000000"/>
                </a:solidFill>
              </a:rPr>
              <a:t>we </a:t>
            </a:r>
            <a:r>
              <a:rPr lang="en-US" dirty="0">
                <a:solidFill>
                  <a:srgbClr val="000000"/>
                </a:solidFill>
              </a:rPr>
              <a:t>might remember and keep </a:t>
            </a:r>
            <a:r>
              <a:rPr lang="en-US" dirty="0" smtClean="0">
                <a:solidFill>
                  <a:srgbClr val="000000"/>
                </a:solidFill>
              </a:rPr>
              <a:t>our </a:t>
            </a:r>
            <a:r>
              <a:rPr lang="en-US" dirty="0">
                <a:solidFill>
                  <a:srgbClr val="000000"/>
                </a:solidFill>
              </a:rPr>
              <a:t>baptismal covenants while facing these challenges.</a:t>
            </a:r>
          </a:p>
        </p:txBody>
      </p:sp>
      <p:pic>
        <p:nvPicPr>
          <p:cNvPr id="4" name="Picture 3"/>
          <p:cNvPicPr>
            <a:picLocks noChangeAspect="1"/>
          </p:cNvPicPr>
          <p:nvPr/>
        </p:nvPicPr>
        <p:blipFill>
          <a:blip r:embed="rId2"/>
          <a:stretch>
            <a:fillRect/>
          </a:stretch>
        </p:blipFill>
        <p:spPr>
          <a:xfrm>
            <a:off x="2028989" y="3794941"/>
            <a:ext cx="5222354" cy="2611177"/>
          </a:xfrm>
          <a:prstGeom prst="rect">
            <a:avLst/>
          </a:prstGeom>
          <a:ln>
            <a:noFill/>
          </a:ln>
          <a:effectLst>
            <a:softEdge rad="112500"/>
          </a:effectLst>
        </p:spPr>
      </p:pic>
    </p:spTree>
    <p:extLst>
      <p:ext uri="{BB962C8B-B14F-4D97-AF65-F5344CB8AC3E}">
        <p14:creationId xmlns:p14="http://schemas.microsoft.com/office/powerpoint/2010/main" val="730146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pt_Cov.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153" y="276068"/>
            <a:ext cx="8357073" cy="6220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316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5248"/>
          </a:xfrm>
        </p:spPr>
        <p:txBody>
          <a:bodyPr/>
          <a:lstStyle/>
          <a:p>
            <a:r>
              <a:rPr lang="en-US" dirty="0" smtClean="0"/>
              <a:t>Changed Forever</a:t>
            </a:r>
            <a:endParaRPr lang="en-US" dirty="0"/>
          </a:p>
        </p:txBody>
      </p:sp>
      <p:sp>
        <p:nvSpPr>
          <p:cNvPr id="3" name="Content Placeholder 2"/>
          <p:cNvSpPr>
            <a:spLocks noGrp="1"/>
          </p:cNvSpPr>
          <p:nvPr>
            <p:ph idx="1"/>
          </p:nvPr>
        </p:nvSpPr>
        <p:spPr>
          <a:xfrm>
            <a:off x="309769" y="1115248"/>
            <a:ext cx="8580607" cy="5266448"/>
          </a:xfrm>
        </p:spPr>
        <p:txBody>
          <a:bodyPr>
            <a:noAutofit/>
          </a:bodyPr>
          <a:lstStyle/>
          <a:p>
            <a:r>
              <a:rPr lang="en-US" sz="2800" dirty="0" smtClean="0">
                <a:solidFill>
                  <a:srgbClr val="000000"/>
                </a:solidFill>
              </a:rPr>
              <a:t>“Many </a:t>
            </a:r>
            <a:r>
              <a:rPr lang="en-US" sz="2800" dirty="0">
                <a:solidFill>
                  <a:srgbClr val="000000"/>
                </a:solidFill>
              </a:rPr>
              <a:t>members of the Church do not fully understand what happened when they went into the waters of baptism. It is very important for us to understand the marvelous gift of the remission of sins, but there is much more. Do you understand </a:t>
            </a:r>
            <a:r>
              <a:rPr lang="en-US" sz="2800" dirty="0" smtClean="0">
                <a:solidFill>
                  <a:srgbClr val="000000"/>
                </a:solidFill>
              </a:rPr>
              <a:t>that </a:t>
            </a:r>
            <a:r>
              <a:rPr lang="en-US" sz="2800" dirty="0">
                <a:solidFill>
                  <a:srgbClr val="000000"/>
                </a:solidFill>
              </a:rPr>
              <a:t>when </a:t>
            </a:r>
            <a:r>
              <a:rPr lang="en-US" sz="2800" dirty="0" smtClean="0">
                <a:solidFill>
                  <a:srgbClr val="000000"/>
                </a:solidFill>
              </a:rPr>
              <a:t>we </a:t>
            </a:r>
            <a:r>
              <a:rPr lang="en-US" sz="2800" dirty="0">
                <a:solidFill>
                  <a:srgbClr val="000000"/>
                </a:solidFill>
              </a:rPr>
              <a:t>are baptized </a:t>
            </a:r>
            <a:r>
              <a:rPr lang="en-US" sz="2800" dirty="0" smtClean="0">
                <a:solidFill>
                  <a:srgbClr val="000000"/>
                </a:solidFill>
              </a:rPr>
              <a:t>we </a:t>
            </a:r>
            <a:r>
              <a:rPr lang="en-US" sz="2800" dirty="0">
                <a:solidFill>
                  <a:srgbClr val="000000"/>
                </a:solidFill>
              </a:rPr>
              <a:t>are changed forever</a:t>
            </a:r>
            <a:r>
              <a:rPr lang="en-US" sz="2800" dirty="0" smtClean="0">
                <a:solidFill>
                  <a:srgbClr val="000000"/>
                </a:solidFill>
              </a:rPr>
              <a:t>? </a:t>
            </a:r>
            <a:br>
              <a:rPr lang="en-US" sz="2800" dirty="0" smtClean="0">
                <a:solidFill>
                  <a:srgbClr val="000000"/>
                </a:solidFill>
              </a:rPr>
            </a:br>
            <a:endParaRPr lang="en-US" sz="2800" dirty="0" smtClean="0">
              <a:solidFill>
                <a:srgbClr val="000000"/>
              </a:solidFill>
            </a:endParaRPr>
          </a:p>
          <a:p>
            <a:r>
              <a:rPr lang="en-US" sz="2800" dirty="0" smtClean="0">
                <a:solidFill>
                  <a:srgbClr val="000000"/>
                </a:solidFill>
              </a:rPr>
              <a:t>When </a:t>
            </a:r>
            <a:r>
              <a:rPr lang="en-US" sz="2800" dirty="0">
                <a:solidFill>
                  <a:srgbClr val="000000"/>
                </a:solidFill>
              </a:rPr>
              <a:t>we are baptized, we take upon ourselves the sacred name of Jesus Christ. Taking upon us His name is </a:t>
            </a:r>
            <a:r>
              <a:rPr lang="en-US" sz="2800" b="1" dirty="0">
                <a:solidFill>
                  <a:srgbClr val="000000"/>
                </a:solidFill>
              </a:rPr>
              <a:t>one of the most significant experiences we have in life. </a:t>
            </a:r>
            <a:r>
              <a:rPr lang="en-US" sz="2800" dirty="0">
                <a:solidFill>
                  <a:srgbClr val="000000"/>
                </a:solidFill>
              </a:rPr>
              <a:t>Yet sometimes we pass through that experience without having a full understanding</a:t>
            </a:r>
            <a:r>
              <a:rPr lang="en-US" sz="2800" dirty="0" smtClean="0">
                <a:solidFill>
                  <a:srgbClr val="000000"/>
                </a:solidFill>
              </a:rPr>
              <a:t>.” Robert D. Hales</a:t>
            </a:r>
            <a:endParaRPr lang="en-US" sz="2800" dirty="0">
              <a:solidFill>
                <a:srgbClr val="000000"/>
              </a:solidFill>
            </a:endParaRPr>
          </a:p>
        </p:txBody>
      </p:sp>
    </p:spTree>
    <p:extLst>
      <p:ext uri="{BB962C8B-B14F-4D97-AF65-F5344CB8AC3E}">
        <p14:creationId xmlns:p14="http://schemas.microsoft.com/office/powerpoint/2010/main" val="985195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92" y="131660"/>
            <a:ext cx="8658050" cy="820947"/>
          </a:xfrm>
        </p:spPr>
        <p:txBody>
          <a:bodyPr/>
          <a:lstStyle/>
          <a:p>
            <a:r>
              <a:rPr lang="en-US" sz="4000" dirty="0" smtClean="0"/>
              <a:t>What Covenants Did I Make At Baptism?</a:t>
            </a:r>
            <a:endParaRPr lang="en-US" sz="4000" dirty="0"/>
          </a:p>
        </p:txBody>
      </p:sp>
      <p:sp>
        <p:nvSpPr>
          <p:cNvPr id="3" name="Content Placeholder 2"/>
          <p:cNvSpPr>
            <a:spLocks noGrp="1"/>
          </p:cNvSpPr>
          <p:nvPr>
            <p:ph idx="1"/>
          </p:nvPr>
        </p:nvSpPr>
        <p:spPr>
          <a:xfrm>
            <a:off x="457200" y="957383"/>
            <a:ext cx="8229600" cy="5362355"/>
          </a:xfrm>
        </p:spPr>
        <p:txBody>
          <a:bodyPr>
            <a:normAutofit/>
          </a:bodyPr>
          <a:lstStyle/>
          <a:p>
            <a:r>
              <a:rPr lang="en-US" sz="2800" dirty="0">
                <a:solidFill>
                  <a:schemeClr val="tx1"/>
                </a:solidFill>
              </a:rPr>
              <a:t>When we were baptized, we entered into a </a:t>
            </a:r>
            <a:r>
              <a:rPr lang="en-US" sz="2800" b="1" dirty="0">
                <a:solidFill>
                  <a:schemeClr val="tx1"/>
                </a:solidFill>
              </a:rPr>
              <a:t>covenant</a:t>
            </a:r>
            <a:r>
              <a:rPr lang="en-US" sz="2800" dirty="0">
                <a:solidFill>
                  <a:schemeClr val="tx1"/>
                </a:solidFill>
              </a:rPr>
              <a:t> with God. We promised to take upon ourselves the name of Jesus Christ, always remember Him, keep His commandments, and serve Him to the end. We renew this covenant each time we partake of the sacrament</a:t>
            </a:r>
            <a:r>
              <a:rPr lang="en-US" sz="2800" dirty="0" smtClean="0">
                <a:solidFill>
                  <a:schemeClr val="tx1"/>
                </a:solidFill>
              </a:rPr>
              <a:t>.</a:t>
            </a:r>
          </a:p>
          <a:p>
            <a:endParaRPr lang="en-US" sz="2800" dirty="0">
              <a:solidFill>
                <a:schemeClr val="tx1"/>
              </a:solidFill>
            </a:endParaRPr>
          </a:p>
          <a:p>
            <a:r>
              <a:rPr lang="en-US" sz="2800" i="1" dirty="0" smtClean="0">
                <a:solidFill>
                  <a:schemeClr val="tx1"/>
                </a:solidFill>
              </a:rPr>
              <a:t>Remember:  A covenant is a</a:t>
            </a:r>
            <a:br>
              <a:rPr lang="en-US" sz="2800" i="1" dirty="0" smtClean="0">
                <a:solidFill>
                  <a:schemeClr val="tx1"/>
                </a:solidFill>
              </a:rPr>
            </a:br>
            <a:r>
              <a:rPr lang="en-US" sz="2800" i="1" dirty="0" smtClean="0">
                <a:solidFill>
                  <a:schemeClr val="tx1"/>
                </a:solidFill>
              </a:rPr>
              <a:t>sacred agreement between </a:t>
            </a:r>
            <a:br>
              <a:rPr lang="en-US" sz="2800" i="1" dirty="0" smtClean="0">
                <a:solidFill>
                  <a:schemeClr val="tx1"/>
                </a:solidFill>
              </a:rPr>
            </a:br>
            <a:r>
              <a:rPr lang="en-US" sz="2800" i="1" dirty="0" smtClean="0">
                <a:solidFill>
                  <a:schemeClr val="tx1"/>
                </a:solidFill>
              </a:rPr>
              <a:t>you &amp; God.</a:t>
            </a:r>
            <a:endParaRPr lang="en-US" sz="2800" i="1" dirty="0">
              <a:solidFill>
                <a:schemeClr val="tx1"/>
              </a:solidFill>
            </a:endParaRPr>
          </a:p>
        </p:txBody>
      </p:sp>
      <p:pic>
        <p:nvPicPr>
          <p:cNvPr id="5" name="Picture 4"/>
          <p:cNvPicPr>
            <a:picLocks noChangeAspect="1"/>
          </p:cNvPicPr>
          <p:nvPr/>
        </p:nvPicPr>
        <p:blipFill rotWithShape="1">
          <a:blip r:embed="rId2"/>
          <a:srcRect l="5402" t="16448" r="26084" b="28708"/>
          <a:stretch/>
        </p:blipFill>
        <p:spPr>
          <a:xfrm>
            <a:off x="5653288" y="3465787"/>
            <a:ext cx="3097692" cy="3113401"/>
          </a:xfrm>
          <a:prstGeom prst="rect">
            <a:avLst/>
          </a:prstGeom>
          <a:ln>
            <a:noFill/>
          </a:ln>
          <a:effectLst>
            <a:softEdge rad="112500"/>
          </a:effectLst>
        </p:spPr>
      </p:pic>
    </p:spTree>
    <p:extLst>
      <p:ext uri="{BB962C8B-B14F-4D97-AF65-F5344CB8AC3E}">
        <p14:creationId xmlns:p14="http://schemas.microsoft.com/office/powerpoint/2010/main" val="175774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upon Yourself the Name of Jesus Christ</a:t>
            </a:r>
          </a:p>
        </p:txBody>
      </p:sp>
      <p:sp>
        <p:nvSpPr>
          <p:cNvPr id="3" name="Content Placeholder 2"/>
          <p:cNvSpPr>
            <a:spLocks noGrp="1"/>
          </p:cNvSpPr>
          <p:nvPr>
            <p:ph idx="1"/>
          </p:nvPr>
        </p:nvSpPr>
        <p:spPr>
          <a:xfrm>
            <a:off x="457200" y="1600200"/>
            <a:ext cx="8229600" cy="4874434"/>
          </a:xfrm>
        </p:spPr>
        <p:txBody>
          <a:bodyPr>
            <a:normAutofit/>
          </a:bodyPr>
          <a:lstStyle/>
          <a:p>
            <a:r>
              <a:rPr lang="en-US" dirty="0">
                <a:solidFill>
                  <a:srgbClr val="000000"/>
                </a:solidFill>
              </a:rPr>
              <a:t>When you take upon yourself the name of Jesus Christ, you see yourself as His. You put Him and His work first in your life. You seek what He wants rather than what you want or what the world teaches you to want</a:t>
            </a:r>
            <a:r>
              <a:rPr lang="en-US" dirty="0" smtClean="0">
                <a:solidFill>
                  <a:srgbClr val="000000"/>
                </a:solidFill>
              </a:rPr>
              <a:t>.</a:t>
            </a:r>
          </a:p>
          <a:p>
            <a:endParaRPr lang="en-US" dirty="0" smtClean="0">
              <a:solidFill>
                <a:srgbClr val="000000"/>
              </a:solidFill>
            </a:endParaRPr>
          </a:p>
          <a:p>
            <a:r>
              <a:rPr lang="en-US" dirty="0">
                <a:solidFill>
                  <a:srgbClr val="000000"/>
                </a:solidFill>
              </a:rPr>
              <a:t>As we follow the example of Jesus, we, too, demonstrate that we will </a:t>
            </a:r>
            <a:r>
              <a:rPr lang="en-US" b="1" dirty="0">
                <a:solidFill>
                  <a:srgbClr val="000000"/>
                </a:solidFill>
              </a:rPr>
              <a:t>repent and be obedient </a:t>
            </a:r>
            <a:r>
              <a:rPr lang="en-US" dirty="0">
                <a:solidFill>
                  <a:srgbClr val="000000"/>
                </a:solidFill>
              </a:rPr>
              <a:t>in keeping the commandments of our Father in Heaven. We </a:t>
            </a:r>
            <a:r>
              <a:rPr lang="en-US" b="1" dirty="0">
                <a:solidFill>
                  <a:srgbClr val="000000"/>
                </a:solidFill>
              </a:rPr>
              <a:t>humble ourselves </a:t>
            </a:r>
            <a:r>
              <a:rPr lang="en-US" dirty="0">
                <a:solidFill>
                  <a:srgbClr val="000000"/>
                </a:solidFill>
              </a:rPr>
              <a:t>with a broken heart and a contrite spirit as we recognize our sins and </a:t>
            </a:r>
            <a:r>
              <a:rPr lang="en-US" b="1" dirty="0">
                <a:solidFill>
                  <a:srgbClr val="000000"/>
                </a:solidFill>
              </a:rPr>
              <a:t>seek forgiveness </a:t>
            </a:r>
            <a:r>
              <a:rPr lang="en-US" dirty="0">
                <a:solidFill>
                  <a:srgbClr val="000000"/>
                </a:solidFill>
              </a:rPr>
              <a:t>of our trespasses </a:t>
            </a:r>
            <a:r>
              <a:rPr lang="en-US" dirty="0" smtClean="0">
                <a:solidFill>
                  <a:srgbClr val="000000"/>
                </a:solidFill>
              </a:rPr>
              <a:t>We </a:t>
            </a:r>
            <a:r>
              <a:rPr lang="en-US" dirty="0">
                <a:solidFill>
                  <a:srgbClr val="000000"/>
                </a:solidFill>
              </a:rPr>
              <a:t>covenant that we are willing to </a:t>
            </a:r>
            <a:r>
              <a:rPr lang="en-US" b="1" dirty="0">
                <a:solidFill>
                  <a:srgbClr val="000000"/>
                </a:solidFill>
              </a:rPr>
              <a:t>take upon ourselves the name of Jesus Christ and always remember Him.</a:t>
            </a:r>
          </a:p>
          <a:p>
            <a:endParaRPr lang="en-US" dirty="0">
              <a:solidFill>
                <a:srgbClr val="000000"/>
              </a:solidFill>
            </a:endParaRPr>
          </a:p>
        </p:txBody>
      </p:sp>
    </p:spTree>
    <p:extLst>
      <p:ext uri="{BB962C8B-B14F-4D97-AF65-F5344CB8AC3E}">
        <p14:creationId xmlns:p14="http://schemas.microsoft.com/office/powerpoint/2010/main" val="50575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863"/>
          </a:xfrm>
        </p:spPr>
        <p:txBody>
          <a:bodyPr/>
          <a:lstStyle/>
          <a:p>
            <a:r>
              <a:rPr lang="en-US" sz="4800" dirty="0" smtClean="0"/>
              <a:t>Keeping the Commandments</a:t>
            </a:r>
            <a:endParaRPr lang="en-US" sz="4800" dirty="0"/>
          </a:p>
        </p:txBody>
      </p:sp>
      <p:sp>
        <p:nvSpPr>
          <p:cNvPr id="3" name="Content Placeholder 2"/>
          <p:cNvSpPr>
            <a:spLocks noGrp="1"/>
          </p:cNvSpPr>
          <p:nvPr>
            <p:ph idx="1"/>
          </p:nvPr>
        </p:nvSpPr>
        <p:spPr>
          <a:xfrm>
            <a:off x="263304" y="1099759"/>
            <a:ext cx="8596096" cy="2431860"/>
          </a:xfrm>
        </p:spPr>
        <p:txBody>
          <a:bodyPr>
            <a:normAutofit lnSpcReduction="10000"/>
          </a:bodyPr>
          <a:lstStyle/>
          <a:p>
            <a:r>
              <a:rPr lang="en-US" sz="2600" dirty="0">
                <a:solidFill>
                  <a:srgbClr val="000000"/>
                </a:solidFill>
              </a:rPr>
              <a:t>Your baptismal covenant is a commitment to come into God’s kingdom, separating yourself from the world and standing as a witness of God “at all times and in all things, and in all places” (</a:t>
            </a:r>
            <a:r>
              <a:rPr lang="en-US" sz="2600" dirty="0" err="1">
                <a:solidFill>
                  <a:srgbClr val="000000"/>
                </a:solidFill>
              </a:rPr>
              <a:t>Mosiah</a:t>
            </a:r>
            <a:r>
              <a:rPr lang="en-US" sz="2600" dirty="0">
                <a:solidFill>
                  <a:srgbClr val="000000"/>
                </a:solidFill>
              </a:rPr>
              <a:t> 18:9)</a:t>
            </a:r>
            <a:r>
              <a:rPr lang="en-US" sz="2600" dirty="0" smtClean="0">
                <a:solidFill>
                  <a:srgbClr val="000000"/>
                </a:solidFill>
              </a:rPr>
              <a:t>.</a:t>
            </a:r>
          </a:p>
          <a:p>
            <a:r>
              <a:rPr lang="en-US" sz="2600" dirty="0">
                <a:solidFill>
                  <a:srgbClr val="000000"/>
                </a:solidFill>
              </a:rPr>
              <a:t>Your efforts to stand as a witness of God include everything you do and say. </a:t>
            </a:r>
          </a:p>
        </p:txBody>
      </p:sp>
      <p:pic>
        <p:nvPicPr>
          <p:cNvPr id="4" name="Picture 3"/>
          <p:cNvPicPr>
            <a:picLocks noChangeAspect="1"/>
          </p:cNvPicPr>
          <p:nvPr/>
        </p:nvPicPr>
        <p:blipFill rotWithShape="1">
          <a:blip r:embed="rId2"/>
          <a:srcRect t="19543" r="15872" b="24993"/>
          <a:stretch/>
        </p:blipFill>
        <p:spPr>
          <a:xfrm>
            <a:off x="944162" y="3531618"/>
            <a:ext cx="7094350" cy="3113401"/>
          </a:xfrm>
          <a:prstGeom prst="rect">
            <a:avLst/>
          </a:prstGeom>
          <a:ln>
            <a:noFill/>
          </a:ln>
          <a:effectLst>
            <a:softEdge rad="112500"/>
          </a:effectLst>
        </p:spPr>
      </p:pic>
    </p:spTree>
    <p:extLst>
      <p:ext uri="{BB962C8B-B14F-4D97-AF65-F5344CB8AC3E}">
        <p14:creationId xmlns:p14="http://schemas.microsoft.com/office/powerpoint/2010/main" val="132000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3290"/>
          </a:xfrm>
        </p:spPr>
        <p:txBody>
          <a:bodyPr/>
          <a:lstStyle/>
          <a:p>
            <a:r>
              <a:rPr lang="en-US" sz="4800" dirty="0" smtClean="0"/>
              <a:t>Keeping the Commandments</a:t>
            </a:r>
            <a:endParaRPr lang="en-US" sz="4800" dirty="0"/>
          </a:p>
        </p:txBody>
      </p:sp>
      <p:sp>
        <p:nvSpPr>
          <p:cNvPr id="3" name="Content Placeholder 2"/>
          <p:cNvSpPr>
            <a:spLocks noGrp="1"/>
          </p:cNvSpPr>
          <p:nvPr>
            <p:ph idx="1"/>
          </p:nvPr>
        </p:nvSpPr>
        <p:spPr>
          <a:xfrm>
            <a:off x="232327" y="1161718"/>
            <a:ext cx="8735492" cy="3469659"/>
          </a:xfrm>
        </p:spPr>
        <p:txBody>
          <a:bodyPr>
            <a:normAutofit/>
          </a:bodyPr>
          <a:lstStyle/>
          <a:p>
            <a:r>
              <a:rPr lang="en-US" dirty="0">
                <a:solidFill>
                  <a:srgbClr val="000000"/>
                </a:solidFill>
              </a:rPr>
              <a:t>Strive always to remember and keep the Lord’s commandments. Keep your thoughts, language, and actions pure. When you seek entertainment such as movies, television, the Internet, music, books, magazines, and newspapers, be careful to watch, listen to, and read only those things that are uplifting. </a:t>
            </a:r>
            <a:endParaRPr lang="en-US" dirty="0" smtClean="0">
              <a:solidFill>
                <a:srgbClr val="000000"/>
              </a:solidFill>
            </a:endParaRPr>
          </a:p>
        </p:txBody>
      </p:sp>
      <p:pic>
        <p:nvPicPr>
          <p:cNvPr id="7" name="Picture 6"/>
          <p:cNvPicPr>
            <a:picLocks noChangeAspect="1"/>
          </p:cNvPicPr>
          <p:nvPr/>
        </p:nvPicPr>
        <p:blipFill rotWithShape="1">
          <a:blip r:embed="rId2"/>
          <a:srcRect l="13966" t="2711" r="7975"/>
          <a:stretch/>
        </p:blipFill>
        <p:spPr>
          <a:xfrm>
            <a:off x="4251264" y="3004973"/>
            <a:ext cx="4435536" cy="3679924"/>
          </a:xfrm>
          <a:prstGeom prst="rect">
            <a:avLst/>
          </a:prstGeom>
          <a:ln>
            <a:noFill/>
          </a:ln>
          <a:effectLst>
            <a:softEdge rad="112500"/>
          </a:effectLst>
        </p:spPr>
      </p:pic>
      <p:sp>
        <p:nvSpPr>
          <p:cNvPr id="8" name="TextBox 7"/>
          <p:cNvSpPr txBox="1"/>
          <p:nvPr/>
        </p:nvSpPr>
        <p:spPr>
          <a:xfrm>
            <a:off x="232327" y="3562597"/>
            <a:ext cx="4150907" cy="2554545"/>
          </a:xfrm>
          <a:prstGeom prst="rect">
            <a:avLst/>
          </a:prstGeom>
          <a:noFill/>
        </p:spPr>
        <p:txBody>
          <a:bodyPr wrap="square" rtlCol="0">
            <a:spAutoFit/>
          </a:bodyPr>
          <a:lstStyle/>
          <a:p>
            <a:pPr marL="342900" indent="-342900">
              <a:buFont typeface="Arial"/>
              <a:buChar char="•"/>
            </a:pPr>
            <a:r>
              <a:rPr lang="en-US" sz="2000" dirty="0">
                <a:solidFill>
                  <a:srgbClr val="000000"/>
                </a:solidFill>
              </a:rPr>
              <a:t>Dress modestly. </a:t>
            </a:r>
            <a:endParaRPr lang="en-US" sz="2000" dirty="0" smtClean="0">
              <a:solidFill>
                <a:srgbClr val="000000"/>
              </a:solidFill>
            </a:endParaRPr>
          </a:p>
          <a:p>
            <a:pPr marL="342900" indent="-342900">
              <a:buFont typeface="Arial"/>
              <a:buChar char="•"/>
            </a:pPr>
            <a:r>
              <a:rPr lang="en-US" sz="2000" dirty="0" smtClean="0">
                <a:solidFill>
                  <a:srgbClr val="000000"/>
                </a:solidFill>
              </a:rPr>
              <a:t>Choose </a:t>
            </a:r>
            <a:r>
              <a:rPr lang="en-US" sz="2000" dirty="0">
                <a:solidFill>
                  <a:srgbClr val="000000"/>
                </a:solidFill>
              </a:rPr>
              <a:t>friends who encourage you to reach your eternal goals</a:t>
            </a:r>
            <a:r>
              <a:rPr lang="en-US" sz="2000" dirty="0" smtClean="0">
                <a:solidFill>
                  <a:srgbClr val="000000"/>
                </a:solidFill>
              </a:rPr>
              <a:t>.</a:t>
            </a:r>
          </a:p>
          <a:p>
            <a:pPr marL="342900" indent="-342900">
              <a:buFont typeface="Arial"/>
              <a:buChar char="•"/>
            </a:pPr>
            <a:r>
              <a:rPr lang="en-US" sz="2000" dirty="0" smtClean="0">
                <a:solidFill>
                  <a:srgbClr val="000000"/>
                </a:solidFill>
              </a:rPr>
              <a:t>Stay </a:t>
            </a:r>
            <a:r>
              <a:rPr lang="en-US" sz="2000" dirty="0">
                <a:solidFill>
                  <a:srgbClr val="000000"/>
                </a:solidFill>
              </a:rPr>
              <a:t>away from immorality, pornography, gambling, tobacco, alcohol, and illicit </a:t>
            </a:r>
            <a:r>
              <a:rPr lang="en-US" sz="2000" dirty="0" smtClean="0">
                <a:solidFill>
                  <a:srgbClr val="000000"/>
                </a:solidFill>
              </a:rPr>
              <a:t>drugs.</a:t>
            </a:r>
          </a:p>
          <a:p>
            <a:pPr marL="342900" indent="-342900">
              <a:buFont typeface="Arial"/>
              <a:buChar char="•"/>
            </a:pPr>
            <a:r>
              <a:rPr lang="en-US" sz="2000" dirty="0" smtClean="0">
                <a:solidFill>
                  <a:srgbClr val="000000"/>
                </a:solidFill>
              </a:rPr>
              <a:t>Keep </a:t>
            </a:r>
            <a:r>
              <a:rPr lang="en-US" sz="2000" dirty="0">
                <a:solidFill>
                  <a:srgbClr val="000000"/>
                </a:solidFill>
              </a:rPr>
              <a:t>yourself worthy to enter the temple.</a:t>
            </a:r>
          </a:p>
        </p:txBody>
      </p:sp>
    </p:spTree>
    <p:extLst>
      <p:ext uri="{BB962C8B-B14F-4D97-AF65-F5344CB8AC3E}">
        <p14:creationId xmlns:p14="http://schemas.microsoft.com/office/powerpoint/2010/main" val="228136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6821"/>
          </a:xfrm>
        </p:spPr>
        <p:txBody>
          <a:bodyPr/>
          <a:lstStyle/>
          <a:p>
            <a:r>
              <a:rPr lang="en-US" dirty="0" smtClean="0"/>
              <a:t>Serving the Lord</a:t>
            </a:r>
            <a:endParaRPr lang="en-US" dirty="0"/>
          </a:p>
        </p:txBody>
      </p:sp>
      <p:sp>
        <p:nvSpPr>
          <p:cNvPr id="3" name="Content Placeholder 2"/>
          <p:cNvSpPr>
            <a:spLocks noGrp="1"/>
          </p:cNvSpPr>
          <p:nvPr>
            <p:ph idx="1"/>
          </p:nvPr>
        </p:nvSpPr>
        <p:spPr>
          <a:xfrm>
            <a:off x="46465" y="1115250"/>
            <a:ext cx="4321278" cy="2958501"/>
          </a:xfrm>
        </p:spPr>
        <p:txBody>
          <a:bodyPr>
            <a:normAutofit/>
          </a:bodyPr>
          <a:lstStyle/>
          <a:p>
            <a:pPr marL="0" indent="0" algn="ctr">
              <a:buNone/>
            </a:pPr>
            <a:r>
              <a:rPr lang="en-US" sz="2300" dirty="0">
                <a:solidFill>
                  <a:srgbClr val="000000"/>
                </a:solidFill>
              </a:rPr>
              <a:t>The commandment to separate yourself from the things of the world does not mean that you should isolate yourself from others. Part of the baptismal covenant is to serve the Lord, &amp;</a:t>
            </a:r>
            <a:r>
              <a:rPr lang="en-US" sz="2300" dirty="0" smtClean="0">
                <a:solidFill>
                  <a:srgbClr val="000000"/>
                </a:solidFill>
              </a:rPr>
              <a:t> </a:t>
            </a:r>
            <a:r>
              <a:rPr lang="en-US" sz="2300" dirty="0">
                <a:solidFill>
                  <a:srgbClr val="000000"/>
                </a:solidFill>
              </a:rPr>
              <a:t>you serve Him best when you serve your fellow men. </a:t>
            </a:r>
            <a:endParaRPr lang="en-US" sz="2300" dirty="0" smtClean="0">
              <a:solidFill>
                <a:srgbClr val="000000"/>
              </a:solidFill>
            </a:endParaRPr>
          </a:p>
          <a:p>
            <a:endParaRPr lang="en-US" dirty="0"/>
          </a:p>
        </p:txBody>
      </p:sp>
      <p:pic>
        <p:nvPicPr>
          <p:cNvPr id="5" name="Picture 4"/>
          <p:cNvPicPr>
            <a:picLocks noChangeAspect="1"/>
          </p:cNvPicPr>
          <p:nvPr/>
        </p:nvPicPr>
        <p:blipFill rotWithShape="1">
          <a:blip r:embed="rId2"/>
          <a:srcRect l="20762" t="22854" r="11097" b="16163"/>
          <a:stretch/>
        </p:blipFill>
        <p:spPr>
          <a:xfrm>
            <a:off x="4216221" y="1115250"/>
            <a:ext cx="4767086" cy="2839895"/>
          </a:xfrm>
          <a:prstGeom prst="rect">
            <a:avLst/>
          </a:prstGeom>
          <a:ln>
            <a:noFill/>
          </a:ln>
          <a:effectLst>
            <a:softEdge rad="112500"/>
          </a:effectLst>
        </p:spPr>
      </p:pic>
      <p:sp>
        <p:nvSpPr>
          <p:cNvPr id="6" name="TextBox 5"/>
          <p:cNvSpPr txBox="1"/>
          <p:nvPr/>
        </p:nvSpPr>
        <p:spPr>
          <a:xfrm>
            <a:off x="317803" y="4073752"/>
            <a:ext cx="8526108" cy="2523768"/>
          </a:xfrm>
          <a:prstGeom prst="rect">
            <a:avLst/>
          </a:prstGeom>
          <a:noFill/>
        </p:spPr>
        <p:txBody>
          <a:bodyPr wrap="square" rtlCol="0">
            <a:spAutoFit/>
          </a:bodyPr>
          <a:lstStyle/>
          <a:p>
            <a:r>
              <a:rPr lang="en-US" sz="2400" dirty="0">
                <a:solidFill>
                  <a:srgbClr val="000000"/>
                </a:solidFill>
              </a:rPr>
              <a:t>When the prophet Alma taught about the baptismal covenant, he said that we should be “willing to bear one another’s burdens, that they may be light” &amp;</a:t>
            </a:r>
            <a:r>
              <a:rPr lang="en-US" sz="2400" dirty="0" smtClean="0">
                <a:solidFill>
                  <a:srgbClr val="000000"/>
                </a:solidFill>
              </a:rPr>
              <a:t> </a:t>
            </a:r>
            <a:r>
              <a:rPr lang="en-US" sz="2400" dirty="0">
                <a:solidFill>
                  <a:srgbClr val="000000"/>
                </a:solidFill>
              </a:rPr>
              <a:t>“willing </a:t>
            </a:r>
            <a:r>
              <a:rPr lang="en-US" sz="2400" dirty="0" smtClean="0">
                <a:solidFill>
                  <a:srgbClr val="000000"/>
                </a:solidFill>
              </a:rPr>
              <a:t>to mourn </a:t>
            </a:r>
            <a:r>
              <a:rPr lang="en-US" sz="2400" dirty="0">
                <a:solidFill>
                  <a:srgbClr val="000000"/>
                </a:solidFill>
              </a:rPr>
              <a:t>with those that </a:t>
            </a:r>
            <a:r>
              <a:rPr lang="en-US" sz="2400" dirty="0" smtClean="0">
                <a:solidFill>
                  <a:srgbClr val="000000"/>
                </a:solidFill>
              </a:rPr>
              <a:t>mourn </a:t>
            </a:r>
            <a:r>
              <a:rPr lang="en-US" sz="2400" dirty="0">
                <a:solidFill>
                  <a:srgbClr val="000000"/>
                </a:solidFill>
              </a:rPr>
              <a:t>… &amp;</a:t>
            </a:r>
            <a:r>
              <a:rPr lang="en-US" sz="2400" dirty="0" smtClean="0">
                <a:solidFill>
                  <a:srgbClr val="000000"/>
                </a:solidFill>
              </a:rPr>
              <a:t> </a:t>
            </a:r>
            <a:r>
              <a:rPr lang="en-US" sz="2400" dirty="0">
                <a:solidFill>
                  <a:srgbClr val="000000"/>
                </a:solidFill>
              </a:rPr>
              <a:t>comfort </a:t>
            </a:r>
            <a:r>
              <a:rPr lang="en-US" sz="2400" dirty="0" smtClean="0">
                <a:solidFill>
                  <a:srgbClr val="000000"/>
                </a:solidFill>
              </a:rPr>
              <a:t>those </a:t>
            </a:r>
            <a:r>
              <a:rPr lang="en-US" sz="2400" dirty="0">
                <a:solidFill>
                  <a:srgbClr val="000000"/>
                </a:solidFill>
              </a:rPr>
              <a:t>that stand in need </a:t>
            </a:r>
            <a:r>
              <a:rPr lang="en-US" sz="2400" dirty="0" smtClean="0">
                <a:solidFill>
                  <a:srgbClr val="000000"/>
                </a:solidFill>
              </a:rPr>
              <a:t>of </a:t>
            </a:r>
            <a:r>
              <a:rPr lang="en-US" sz="2400" dirty="0">
                <a:solidFill>
                  <a:srgbClr val="000000"/>
                </a:solidFill>
              </a:rPr>
              <a:t>comfort” </a:t>
            </a:r>
            <a:r>
              <a:rPr lang="en-US" sz="2400" dirty="0" smtClean="0">
                <a:solidFill>
                  <a:srgbClr val="000000"/>
                </a:solidFill>
              </a:rPr>
              <a:t/>
            </a:r>
            <a:br>
              <a:rPr lang="en-US" sz="2400" dirty="0" smtClean="0">
                <a:solidFill>
                  <a:srgbClr val="000000"/>
                </a:solidFill>
              </a:rPr>
            </a:br>
            <a:r>
              <a:rPr lang="en-US" sz="1400" dirty="0" smtClean="0">
                <a:solidFill>
                  <a:srgbClr val="000000"/>
                </a:solidFill>
              </a:rPr>
              <a:t>(</a:t>
            </a:r>
            <a:r>
              <a:rPr lang="en-US" sz="1400" dirty="0" err="1">
                <a:solidFill>
                  <a:srgbClr val="000000"/>
                </a:solidFill>
              </a:rPr>
              <a:t>Mosiah</a:t>
            </a:r>
            <a:r>
              <a:rPr lang="en-US" sz="1400" dirty="0">
                <a:solidFill>
                  <a:srgbClr val="000000"/>
                </a:solidFill>
              </a:rPr>
              <a:t> 18:8–9). </a:t>
            </a:r>
            <a:br>
              <a:rPr lang="en-US" sz="1400" dirty="0">
                <a:solidFill>
                  <a:srgbClr val="000000"/>
                </a:solidFill>
              </a:rPr>
            </a:br>
            <a:r>
              <a:rPr lang="en-US" sz="2400" dirty="0">
                <a:solidFill>
                  <a:srgbClr val="000000"/>
                </a:solidFill>
              </a:rPr>
              <a:t>Be kind &amp;</a:t>
            </a:r>
            <a:r>
              <a:rPr lang="en-US" sz="2400" dirty="0" smtClean="0">
                <a:solidFill>
                  <a:srgbClr val="000000"/>
                </a:solidFill>
              </a:rPr>
              <a:t> </a:t>
            </a:r>
            <a:r>
              <a:rPr lang="en-US" sz="2400" dirty="0">
                <a:solidFill>
                  <a:srgbClr val="000000"/>
                </a:solidFill>
              </a:rPr>
              <a:t>respectful to all people, </a:t>
            </a:r>
            <a:r>
              <a:rPr lang="en-US" sz="2400" dirty="0" smtClean="0">
                <a:solidFill>
                  <a:srgbClr val="000000"/>
                </a:solidFill>
              </a:rPr>
              <a:t>following </a:t>
            </a:r>
            <a:r>
              <a:rPr lang="en-US" sz="2400" dirty="0">
                <a:solidFill>
                  <a:srgbClr val="000000"/>
                </a:solidFill>
              </a:rPr>
              <a:t>the example of Jesus Christ </a:t>
            </a:r>
            <a:r>
              <a:rPr lang="en-US" sz="2400" dirty="0" smtClean="0">
                <a:solidFill>
                  <a:srgbClr val="000000"/>
                </a:solidFill>
              </a:rPr>
              <a:t>in </a:t>
            </a:r>
            <a:r>
              <a:rPr lang="en-US" sz="2400" dirty="0">
                <a:solidFill>
                  <a:srgbClr val="000000"/>
                </a:solidFill>
              </a:rPr>
              <a:t>the way you treat others.</a:t>
            </a:r>
          </a:p>
        </p:txBody>
      </p:sp>
    </p:spTree>
    <p:extLst>
      <p:ext uri="{BB962C8B-B14F-4D97-AF65-F5344CB8AC3E}">
        <p14:creationId xmlns:p14="http://schemas.microsoft.com/office/powerpoint/2010/main" val="3332778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43015"/>
            <a:ext cx="7772400" cy="933660"/>
          </a:xfrm>
        </p:spPr>
        <p:txBody>
          <a:bodyPr/>
          <a:lstStyle/>
          <a:p>
            <a:r>
              <a:rPr lang="en-US" sz="4000" dirty="0" smtClean="0"/>
              <a:t>Promised Blessings of Baptism</a:t>
            </a:r>
            <a:endParaRPr lang="en-US" sz="4000" dirty="0"/>
          </a:p>
        </p:txBody>
      </p:sp>
      <p:sp>
        <p:nvSpPr>
          <p:cNvPr id="5" name="Text Placeholder 4"/>
          <p:cNvSpPr>
            <a:spLocks noGrp="1"/>
          </p:cNvSpPr>
          <p:nvPr>
            <p:ph type="body" idx="1"/>
          </p:nvPr>
        </p:nvSpPr>
        <p:spPr>
          <a:xfrm>
            <a:off x="449165" y="4068763"/>
            <a:ext cx="8332792" cy="2281954"/>
          </a:xfrm>
        </p:spPr>
        <p:txBody>
          <a:bodyPr>
            <a:normAutofit/>
          </a:bodyPr>
          <a:lstStyle/>
          <a:p>
            <a:r>
              <a:rPr lang="en-US" sz="2800" dirty="0">
                <a:solidFill>
                  <a:srgbClr val="000000"/>
                </a:solidFill>
              </a:rPr>
              <a:t>As you keep the covenant you made at baptism, the Lord will bless you for your faithfulness. Some of the blessings you receive are the constant companionship of the Holy Ghost, the remission of your sins, and the privilege of being spiritually reborn.</a:t>
            </a:r>
          </a:p>
        </p:txBody>
      </p:sp>
      <p:pic>
        <p:nvPicPr>
          <p:cNvPr id="7" name="Picture 6"/>
          <p:cNvPicPr>
            <a:picLocks noChangeAspect="1"/>
          </p:cNvPicPr>
          <p:nvPr/>
        </p:nvPicPr>
        <p:blipFill rotWithShape="1">
          <a:blip r:embed="rId2"/>
          <a:srcRect l="12680" t="5470" r="26525" b="14231"/>
          <a:stretch/>
        </p:blipFill>
        <p:spPr>
          <a:xfrm>
            <a:off x="2540107" y="0"/>
            <a:ext cx="3794673" cy="3336337"/>
          </a:xfrm>
          <a:prstGeom prst="rect">
            <a:avLst/>
          </a:prstGeom>
          <a:ln>
            <a:noFill/>
          </a:ln>
          <a:effectLst>
            <a:softEdge rad="112500"/>
          </a:effectLst>
        </p:spPr>
      </p:pic>
    </p:spTree>
    <p:extLst>
      <p:ext uri="{BB962C8B-B14F-4D97-AF65-F5344CB8AC3E}">
        <p14:creationId xmlns:p14="http://schemas.microsoft.com/office/powerpoint/2010/main" val="68286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885" y="433708"/>
            <a:ext cx="8828422" cy="898394"/>
          </a:xfrm>
        </p:spPr>
        <p:txBody>
          <a:bodyPr/>
          <a:lstStyle/>
          <a:p>
            <a:pPr>
              <a:lnSpc>
                <a:spcPct val="80000"/>
              </a:lnSpc>
            </a:pPr>
            <a:r>
              <a:rPr lang="en-US" sz="4000" dirty="0" smtClean="0"/>
              <a:t>The Constant Companionship </a:t>
            </a:r>
            <a:br>
              <a:rPr lang="en-US" sz="4000" dirty="0" smtClean="0"/>
            </a:br>
            <a:r>
              <a:rPr lang="en-US" sz="4000" dirty="0" smtClean="0"/>
              <a:t>of the Holy Ghost</a:t>
            </a:r>
            <a:endParaRPr lang="en-US" sz="4000" dirty="0"/>
          </a:p>
        </p:txBody>
      </p:sp>
      <p:sp>
        <p:nvSpPr>
          <p:cNvPr id="5" name="Content Placeholder 4"/>
          <p:cNvSpPr>
            <a:spLocks noGrp="1"/>
          </p:cNvSpPr>
          <p:nvPr>
            <p:ph idx="1"/>
          </p:nvPr>
        </p:nvSpPr>
        <p:spPr>
          <a:xfrm>
            <a:off x="4318517" y="1793332"/>
            <a:ext cx="4664790" cy="4665812"/>
          </a:xfrm>
        </p:spPr>
        <p:txBody>
          <a:bodyPr>
            <a:normAutofit fontScale="92500"/>
          </a:bodyPr>
          <a:lstStyle/>
          <a:p>
            <a:pPr marL="0" indent="0" algn="ctr">
              <a:buNone/>
            </a:pPr>
            <a:r>
              <a:rPr lang="en-US" dirty="0">
                <a:solidFill>
                  <a:srgbClr val="000000"/>
                </a:solidFill>
              </a:rPr>
              <a:t>After you were baptized, one or more authorized Melchizedek Priesthood holders laid their hands on your head and gave you the gift of the Holy Ghost. This gift gives you the right to the constant companionship of the Holy Ghost as long as you are worthy. The Spirit’s constant companionship is one of the greatest blessings you can receive in mortality. The Spirit will guide you in the paths of righteousness and peace, leading you to eternal life.</a:t>
            </a:r>
          </a:p>
        </p:txBody>
      </p:sp>
      <p:pic>
        <p:nvPicPr>
          <p:cNvPr id="6" name="Picture 5"/>
          <p:cNvPicPr>
            <a:picLocks noChangeAspect="1"/>
          </p:cNvPicPr>
          <p:nvPr/>
        </p:nvPicPr>
        <p:blipFill rotWithShape="1">
          <a:blip r:embed="rId2"/>
          <a:srcRect l="13394" t="2807" r="13285" b="8516"/>
          <a:stretch/>
        </p:blipFill>
        <p:spPr>
          <a:xfrm>
            <a:off x="340747" y="1793332"/>
            <a:ext cx="3977769" cy="4309554"/>
          </a:xfrm>
          <a:prstGeom prst="rect">
            <a:avLst/>
          </a:prstGeom>
          <a:ln>
            <a:noFill/>
          </a:ln>
          <a:effectLst>
            <a:softEdge rad="112500"/>
          </a:effectLst>
        </p:spPr>
      </p:pic>
    </p:spTree>
    <p:extLst>
      <p:ext uri="{BB962C8B-B14F-4D97-AF65-F5344CB8AC3E}">
        <p14:creationId xmlns:p14="http://schemas.microsoft.com/office/powerpoint/2010/main" val="39415877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141</TotalTime>
  <Words>1104</Words>
  <Application>Microsoft Macintosh PowerPoint</Application>
  <PresentationFormat>On-screen Show (4:3)</PresentationFormat>
  <Paragraphs>50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Executive</vt:lpstr>
      <vt:lpstr>What Covenants  Did I Make At Baptism?</vt:lpstr>
      <vt:lpstr>Changed Forever</vt:lpstr>
      <vt:lpstr>What Covenants Did I Make At Baptism?</vt:lpstr>
      <vt:lpstr>Taking upon Yourself the Name of Jesus Christ</vt:lpstr>
      <vt:lpstr>Keeping the Commandments</vt:lpstr>
      <vt:lpstr>Keeping the Commandments</vt:lpstr>
      <vt:lpstr>Serving the Lord</vt:lpstr>
      <vt:lpstr>Promised Blessings of Baptism</vt:lpstr>
      <vt:lpstr>The Constant Companionship  of the Holy Ghost</vt:lpstr>
      <vt:lpstr>Remission of Sins</vt:lpstr>
      <vt:lpstr>Being Born Again</vt:lpstr>
      <vt:lpstr>Enduring to the End</vt:lpstr>
      <vt:lpstr>Our Baptismal Covenant Can  Change Our Lives</vt:lpstr>
      <vt:lpstr>Video Presentation</vt:lpstr>
      <vt:lpstr>Questions to Ponder</vt:lpstr>
      <vt:lpstr>Our Baptismal Covenants &amp; Difficult Choices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Covenants  Did I Make At Baptism?</dc:title>
  <dc:creator>Jennifer Middleton</dc:creator>
  <cp:lastModifiedBy>Jennifer Middleton</cp:lastModifiedBy>
  <cp:revision>14</cp:revision>
  <dcterms:created xsi:type="dcterms:W3CDTF">2014-07-09T14:11:14Z</dcterms:created>
  <dcterms:modified xsi:type="dcterms:W3CDTF">2014-07-09T16:39:54Z</dcterms:modified>
</cp:coreProperties>
</file>