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65" r:id="rId5"/>
    <p:sldId id="261" r:id="rId6"/>
    <p:sldId id="262" r:id="rId7"/>
    <p:sldId id="264" r:id="rId8"/>
    <p:sldId id="266" r:id="rId9"/>
    <p:sldId id="259" r:id="rId10"/>
    <p:sldId id="272" r:id="rId11"/>
    <p:sldId id="267" r:id="rId12"/>
    <p:sldId id="270" r:id="rId13"/>
    <p:sldId id="271" r:id="rId14"/>
    <p:sldId id="273" r:id="rId15"/>
    <p:sldId id="274" r:id="rId16"/>
    <p:sldId id="269" r:id="rId17"/>
    <p:sldId id="275" r:id="rId18"/>
    <p:sldId id="276" r:id="rId19"/>
    <p:sldId id="277" r:id="rId20"/>
    <p:sldId id="280" r:id="rId21"/>
    <p:sldId id="278" r:id="rId22"/>
    <p:sldId id="279"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0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79BC7E7-EA8E-4DA7-915E-CC098D9BADCB}"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5/28/14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5/28/14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5/28/14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F2F5E10-5301-4EE6-90D2-A6C4A3F62BED}"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BC7E7-EA8E-4DA7-915E-CC098D9BADCB}" type="datetimeFigureOut">
              <a:rPr lang="en-US" smtClean="0"/>
              <a:t>5/28/14</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The Priesthood?</a:t>
            </a:r>
            <a:endParaRPr lang="en-US" dirty="0"/>
          </a:p>
        </p:txBody>
      </p:sp>
    </p:spTree>
    <p:extLst>
      <p:ext uri="{BB962C8B-B14F-4D97-AF65-F5344CB8AC3E}">
        <p14:creationId xmlns:p14="http://schemas.microsoft.com/office/powerpoint/2010/main" val="85254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0413" y="226773"/>
            <a:ext cx="7832315" cy="2523768"/>
          </a:xfrm>
          <a:prstGeom prst="rect">
            <a:avLst/>
          </a:prstGeom>
        </p:spPr>
        <p:txBody>
          <a:bodyPr wrap="square">
            <a:spAutoFit/>
          </a:bodyPr>
          <a:lstStyle/>
          <a:p>
            <a:pPr algn="ctr"/>
            <a:r>
              <a:rPr lang="en-US" sz="2400" dirty="0" smtClean="0">
                <a:solidFill>
                  <a:srgbClr val="646B86"/>
                </a:solidFill>
              </a:rPr>
              <a:t>“The </a:t>
            </a:r>
            <a:r>
              <a:rPr lang="en-US" sz="2400" dirty="0">
                <a:solidFill>
                  <a:srgbClr val="646B86"/>
                </a:solidFill>
              </a:rPr>
              <a:t>power by which the heavens and earth were and are created is the </a:t>
            </a:r>
            <a:r>
              <a:rPr lang="en-US" sz="2400" dirty="0" smtClean="0">
                <a:solidFill>
                  <a:srgbClr val="646B86"/>
                </a:solidFill>
              </a:rPr>
              <a:t>priesthood...it </a:t>
            </a:r>
            <a:r>
              <a:rPr lang="en-US" sz="2400" dirty="0">
                <a:solidFill>
                  <a:srgbClr val="646B86"/>
                </a:solidFill>
              </a:rPr>
              <a:t>is also the power the Savior used in His mortal ministry to perform miracles, to bless and heal the sick, to bring the dead to life, and, as our Father’s Only Begotten Son, to endure the unbearable pain of Gethsemane and </a:t>
            </a:r>
            <a:r>
              <a:rPr lang="en-US" sz="2400" dirty="0" smtClean="0">
                <a:solidFill>
                  <a:srgbClr val="646B86"/>
                </a:solidFill>
              </a:rPr>
              <a:t>Calvary.” </a:t>
            </a:r>
            <a:br>
              <a:rPr lang="en-US" sz="2400" dirty="0" smtClean="0">
                <a:solidFill>
                  <a:srgbClr val="646B86"/>
                </a:solidFill>
              </a:rPr>
            </a:br>
            <a:r>
              <a:rPr lang="en-US" sz="1400" dirty="0" smtClean="0">
                <a:solidFill>
                  <a:srgbClr val="646B86"/>
                </a:solidFill>
              </a:rPr>
              <a:t>M. Russell Ballard</a:t>
            </a:r>
            <a:endParaRPr lang="en-US" sz="1400" dirty="0">
              <a:solidFill>
                <a:srgbClr val="646B86"/>
              </a:solidFill>
            </a:endParaRPr>
          </a:p>
        </p:txBody>
      </p:sp>
      <p:sp>
        <p:nvSpPr>
          <p:cNvPr id="3" name="TextBox 2"/>
          <p:cNvSpPr txBox="1"/>
          <p:nvPr/>
        </p:nvSpPr>
        <p:spPr>
          <a:xfrm>
            <a:off x="483849" y="4371094"/>
            <a:ext cx="8285923" cy="1938992"/>
          </a:xfrm>
          <a:prstGeom prst="rect">
            <a:avLst/>
          </a:prstGeom>
          <a:noFill/>
        </p:spPr>
        <p:txBody>
          <a:bodyPr wrap="square" rtlCol="0">
            <a:spAutoFit/>
          </a:bodyPr>
          <a:lstStyle/>
          <a:p>
            <a:endParaRPr lang="en-US" sz="2400" dirty="0">
              <a:solidFill>
                <a:srgbClr val="646B86"/>
              </a:solidFill>
            </a:endParaRPr>
          </a:p>
          <a:p>
            <a:r>
              <a:rPr lang="en-US" sz="2400" dirty="0" smtClean="0">
                <a:solidFill>
                  <a:srgbClr val="646B86"/>
                </a:solidFill>
              </a:rPr>
              <a:t>Have you ever thought about that?</a:t>
            </a:r>
          </a:p>
          <a:p>
            <a:endParaRPr lang="en-US" sz="2400" dirty="0" smtClean="0">
              <a:solidFill>
                <a:srgbClr val="646B86"/>
              </a:solidFill>
            </a:endParaRPr>
          </a:p>
          <a:p>
            <a:r>
              <a:rPr lang="en-US" sz="2400" dirty="0" smtClean="0">
                <a:solidFill>
                  <a:srgbClr val="646B86"/>
                </a:solidFill>
              </a:rPr>
              <a:t>This incredible power of God is the same priesthood held by your Dad, your brother, your friend or your neighbor!</a:t>
            </a:r>
            <a:endParaRPr lang="en-US" sz="2400" dirty="0">
              <a:solidFill>
                <a:srgbClr val="646B86"/>
              </a:solidFill>
            </a:endParaRPr>
          </a:p>
        </p:txBody>
      </p:sp>
      <p:sp>
        <p:nvSpPr>
          <p:cNvPr id="4" name="TextBox 3"/>
          <p:cNvSpPr txBox="1"/>
          <p:nvPr/>
        </p:nvSpPr>
        <p:spPr>
          <a:xfrm>
            <a:off x="483849" y="2948052"/>
            <a:ext cx="8285923" cy="1200329"/>
          </a:xfrm>
          <a:prstGeom prst="rect">
            <a:avLst/>
          </a:prstGeom>
          <a:noFill/>
        </p:spPr>
        <p:txBody>
          <a:bodyPr wrap="square" rtlCol="0">
            <a:spAutoFit/>
          </a:bodyPr>
          <a:lstStyle/>
          <a:p>
            <a:pPr algn="ctr"/>
            <a:r>
              <a:rPr lang="en-US" sz="3600" b="1" dirty="0">
                <a:solidFill>
                  <a:srgbClr val="646B86"/>
                </a:solidFill>
              </a:rPr>
              <a:t>This is the same priesthood on </a:t>
            </a:r>
            <a:r>
              <a:rPr lang="en-US" sz="3600" b="1" dirty="0" smtClean="0">
                <a:solidFill>
                  <a:srgbClr val="646B86"/>
                </a:solidFill>
              </a:rPr>
              <a:t/>
            </a:r>
            <a:br>
              <a:rPr lang="en-US" sz="3600" b="1" dirty="0" smtClean="0">
                <a:solidFill>
                  <a:srgbClr val="646B86"/>
                </a:solidFill>
              </a:rPr>
            </a:br>
            <a:r>
              <a:rPr lang="en-US" sz="3600" b="1" dirty="0" smtClean="0">
                <a:solidFill>
                  <a:srgbClr val="646B86"/>
                </a:solidFill>
              </a:rPr>
              <a:t>the </a:t>
            </a:r>
            <a:r>
              <a:rPr lang="en-US" sz="3600" b="1" dirty="0">
                <a:solidFill>
                  <a:srgbClr val="646B86"/>
                </a:solidFill>
              </a:rPr>
              <a:t>earth today!</a:t>
            </a:r>
          </a:p>
        </p:txBody>
      </p:sp>
    </p:spTree>
    <p:extLst>
      <p:ext uri="{BB962C8B-B14F-4D97-AF65-F5344CB8AC3E}">
        <p14:creationId xmlns:p14="http://schemas.microsoft.com/office/powerpoint/2010/main" val="255734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557" y="725675"/>
            <a:ext cx="4633999" cy="2464268"/>
          </a:xfrm>
        </p:spPr>
        <p:txBody>
          <a:bodyPr/>
          <a:lstStyle/>
          <a:p>
            <a:r>
              <a:rPr lang="en-US" sz="3600" b="1" u="sng" dirty="0" smtClean="0"/>
              <a:t>Question:</a:t>
            </a:r>
            <a:r>
              <a:rPr lang="en-US" sz="3600" b="1" dirty="0" smtClean="0"/>
              <a:t> </a:t>
            </a:r>
            <a:r>
              <a:rPr lang="en-US" sz="3600" dirty="0" smtClean="0"/>
              <a:t>After being ordained, how does the priesthood holder exercise this power? </a:t>
            </a:r>
            <a:endParaRPr lang="en-US" sz="3600" dirty="0"/>
          </a:p>
        </p:txBody>
      </p:sp>
      <p:sp>
        <p:nvSpPr>
          <p:cNvPr id="3" name="Text Placeholder 2"/>
          <p:cNvSpPr>
            <a:spLocks noGrp="1"/>
          </p:cNvSpPr>
          <p:nvPr>
            <p:ph type="body" idx="1"/>
          </p:nvPr>
        </p:nvSpPr>
        <p:spPr>
          <a:xfrm>
            <a:off x="4883855" y="3797930"/>
            <a:ext cx="3462549" cy="1236436"/>
          </a:xfrm>
        </p:spPr>
        <p:txBody>
          <a:bodyPr>
            <a:normAutofit/>
          </a:bodyPr>
          <a:lstStyle/>
          <a:p>
            <a:r>
              <a:rPr lang="en-US" sz="3200" dirty="0" smtClean="0"/>
              <a:t>D&amp;C 121:34-36,  D&amp;C 121:41,42,45</a:t>
            </a:r>
          </a:p>
          <a:p>
            <a:endParaRPr lang="en-US" dirty="0"/>
          </a:p>
        </p:txBody>
      </p:sp>
      <p:pic>
        <p:nvPicPr>
          <p:cNvPr id="4" name="Picture 3"/>
          <p:cNvPicPr>
            <a:picLocks noChangeAspect="1"/>
          </p:cNvPicPr>
          <p:nvPr/>
        </p:nvPicPr>
        <p:blipFill>
          <a:blip r:embed="rId2"/>
          <a:stretch>
            <a:fillRect/>
          </a:stretch>
        </p:blipFill>
        <p:spPr>
          <a:xfrm>
            <a:off x="396535" y="536170"/>
            <a:ext cx="3784600" cy="567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4870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3610" y="67236"/>
            <a:ext cx="8003004" cy="1371600"/>
          </a:xfrm>
        </p:spPr>
        <p:txBody>
          <a:bodyPr/>
          <a:lstStyle/>
          <a:p>
            <a:r>
              <a:rPr lang="en-US" sz="4000" dirty="0" smtClean="0"/>
              <a:t>What is “</a:t>
            </a:r>
            <a:r>
              <a:rPr lang="en-US" sz="4000" dirty="0" err="1" smtClean="0"/>
              <a:t>real”power</a:t>
            </a:r>
            <a:r>
              <a:rPr lang="en-US" sz="4000" dirty="0" smtClean="0"/>
              <a:t> &amp; </a:t>
            </a:r>
            <a:br>
              <a:rPr lang="en-US" sz="4000" dirty="0" smtClean="0"/>
            </a:br>
            <a:r>
              <a:rPr lang="en-US" sz="4000" dirty="0" smtClean="0"/>
              <a:t>how do we obtain it?</a:t>
            </a:r>
            <a:endParaRPr lang="en-US" sz="4000" dirty="0"/>
          </a:p>
        </p:txBody>
      </p:sp>
      <p:sp>
        <p:nvSpPr>
          <p:cNvPr id="5" name="Content Placeholder 4"/>
          <p:cNvSpPr>
            <a:spLocks noGrp="1"/>
          </p:cNvSpPr>
          <p:nvPr>
            <p:ph sz="half" idx="1"/>
          </p:nvPr>
        </p:nvSpPr>
        <p:spPr>
          <a:xfrm>
            <a:off x="680414" y="1904894"/>
            <a:ext cx="3341585" cy="4354046"/>
          </a:xfrm>
        </p:spPr>
        <p:txBody>
          <a:bodyPr>
            <a:normAutofit lnSpcReduction="10000"/>
          </a:bodyPr>
          <a:lstStyle/>
          <a:p>
            <a:r>
              <a:rPr lang="en-US" b="1" u="sng" dirty="0" smtClean="0"/>
              <a:t>The World’s View</a:t>
            </a:r>
          </a:p>
          <a:p>
            <a:r>
              <a:rPr lang="en-US" dirty="0" smtClean="0"/>
              <a:t>Money</a:t>
            </a:r>
          </a:p>
          <a:p>
            <a:r>
              <a:rPr lang="en-US" dirty="0" smtClean="0"/>
              <a:t>Job</a:t>
            </a:r>
          </a:p>
          <a:p>
            <a:r>
              <a:rPr lang="en-US" dirty="0" smtClean="0"/>
              <a:t>Popularity</a:t>
            </a:r>
          </a:p>
          <a:p>
            <a:r>
              <a:rPr lang="en-US" dirty="0" smtClean="0"/>
              <a:t>Good Looks</a:t>
            </a:r>
          </a:p>
          <a:p>
            <a:r>
              <a:rPr lang="en-US" dirty="0" smtClean="0"/>
              <a:t>Possessions</a:t>
            </a:r>
          </a:p>
          <a:p>
            <a:r>
              <a:rPr lang="en-US" dirty="0" smtClean="0"/>
              <a:t>Pride</a:t>
            </a:r>
          </a:p>
          <a:p>
            <a:r>
              <a:rPr lang="en-US" dirty="0" smtClean="0"/>
              <a:t>Control</a:t>
            </a:r>
          </a:p>
          <a:p>
            <a:endParaRPr lang="en-US" dirty="0" smtClean="0"/>
          </a:p>
        </p:txBody>
      </p:sp>
      <p:sp>
        <p:nvSpPr>
          <p:cNvPr id="6" name="Content Placeholder 5"/>
          <p:cNvSpPr>
            <a:spLocks noGrp="1"/>
          </p:cNvSpPr>
          <p:nvPr>
            <p:ph sz="half" idx="2"/>
          </p:nvPr>
        </p:nvSpPr>
        <p:spPr>
          <a:xfrm>
            <a:off x="5609536" y="1904894"/>
            <a:ext cx="3534464" cy="4354046"/>
          </a:xfrm>
        </p:spPr>
        <p:txBody>
          <a:bodyPr>
            <a:normAutofit lnSpcReduction="10000"/>
          </a:bodyPr>
          <a:lstStyle/>
          <a:p>
            <a:r>
              <a:rPr lang="en-US" b="1" u="sng" dirty="0" smtClean="0"/>
              <a:t>The Priesthood</a:t>
            </a:r>
          </a:p>
          <a:p>
            <a:r>
              <a:rPr lang="en-US" dirty="0" smtClean="0"/>
              <a:t>Righteousness</a:t>
            </a:r>
          </a:p>
          <a:p>
            <a:r>
              <a:rPr lang="en-US" dirty="0" smtClean="0"/>
              <a:t>Gentleness</a:t>
            </a:r>
          </a:p>
          <a:p>
            <a:r>
              <a:rPr lang="en-US" dirty="0" smtClean="0"/>
              <a:t>Meekness</a:t>
            </a:r>
          </a:p>
          <a:p>
            <a:r>
              <a:rPr lang="en-US" dirty="0" smtClean="0"/>
              <a:t>Love</a:t>
            </a:r>
          </a:p>
          <a:p>
            <a:r>
              <a:rPr lang="en-US" dirty="0" smtClean="0"/>
              <a:t>Kindness</a:t>
            </a:r>
          </a:p>
          <a:p>
            <a:r>
              <a:rPr lang="en-US" dirty="0" smtClean="0"/>
              <a:t>Purity</a:t>
            </a:r>
          </a:p>
          <a:p>
            <a:r>
              <a:rPr lang="en-US" dirty="0" smtClean="0"/>
              <a:t>Faith</a:t>
            </a:r>
          </a:p>
          <a:p>
            <a:endParaRPr lang="en-US" dirty="0" smtClean="0"/>
          </a:p>
          <a:p>
            <a:endParaRPr lang="en-US" dirty="0" smtClean="0"/>
          </a:p>
          <a:p>
            <a:endParaRPr lang="en-US" dirty="0"/>
          </a:p>
        </p:txBody>
      </p:sp>
    </p:spTree>
    <p:extLst>
      <p:ext uri="{BB962C8B-B14F-4D97-AF65-F5344CB8AC3E}">
        <p14:creationId xmlns:p14="http://schemas.microsoft.com/office/powerpoint/2010/main" val="4199597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smtClean="0"/>
              <a:t>Answer:</a:t>
            </a:r>
            <a:br>
              <a:rPr lang="en-US" sz="3600" b="1" u="sng" dirty="0" smtClean="0"/>
            </a:br>
            <a:r>
              <a:rPr lang="en-US" sz="3600" dirty="0" smtClean="0"/>
              <a:t>Priesthood holders should exercise the power of the priesthood with humility and charity, never dominion or control.</a:t>
            </a:r>
            <a:endParaRPr lang="en-US" sz="3600" dirty="0"/>
          </a:p>
        </p:txBody>
      </p:sp>
      <p:sp>
        <p:nvSpPr>
          <p:cNvPr id="4" name="Rectangle 3"/>
          <p:cNvSpPr/>
          <p:nvPr/>
        </p:nvSpPr>
        <p:spPr>
          <a:xfrm>
            <a:off x="685799" y="3739897"/>
            <a:ext cx="7770813" cy="1200329"/>
          </a:xfrm>
          <a:prstGeom prst="rect">
            <a:avLst/>
          </a:prstGeom>
        </p:spPr>
        <p:txBody>
          <a:bodyPr wrap="square">
            <a:spAutoFit/>
          </a:bodyPr>
          <a:lstStyle/>
          <a:p>
            <a:pPr algn="ctr"/>
            <a:r>
              <a:rPr lang="en-US" sz="3600" dirty="0">
                <a:solidFill>
                  <a:schemeClr val="tx2"/>
                </a:solidFill>
              </a:rPr>
              <a:t>The power of the priesthood operates only on principles of </a:t>
            </a:r>
            <a:r>
              <a:rPr lang="en-US" sz="3600" dirty="0" smtClean="0">
                <a:solidFill>
                  <a:schemeClr val="tx2"/>
                </a:solidFill>
              </a:rPr>
              <a:t>righteousness.</a:t>
            </a:r>
            <a:endParaRPr lang="en-US" sz="3600" dirty="0">
              <a:solidFill>
                <a:schemeClr val="tx2"/>
              </a:solidFill>
            </a:endParaRPr>
          </a:p>
        </p:txBody>
      </p:sp>
    </p:spTree>
    <p:extLst>
      <p:ext uri="{BB962C8B-B14F-4D97-AF65-F5344CB8AC3E}">
        <p14:creationId xmlns:p14="http://schemas.microsoft.com/office/powerpoint/2010/main" val="98314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61" y="339202"/>
            <a:ext cx="7859720" cy="5693866"/>
          </a:xfrm>
          <a:prstGeom prst="rect">
            <a:avLst/>
          </a:prstGeom>
        </p:spPr>
        <p:txBody>
          <a:bodyPr wrap="square">
            <a:spAutoFit/>
          </a:bodyPr>
          <a:lstStyle/>
          <a:p>
            <a:pPr marL="342900" indent="-342900">
              <a:buFont typeface="Wingdings" charset="2"/>
              <a:buChar char="v"/>
            </a:pPr>
            <a:r>
              <a:rPr lang="en-US" sz="2400" dirty="0">
                <a:solidFill>
                  <a:srgbClr val="646B86"/>
                </a:solidFill>
              </a:rPr>
              <a:t>The power of the priesthood is a sacred and essential gift of God</a:t>
            </a:r>
            <a:r>
              <a:rPr lang="en-US" sz="2400" dirty="0" smtClean="0">
                <a:solidFill>
                  <a:srgbClr val="646B86"/>
                </a:solidFill>
              </a:rPr>
              <a:t>.</a:t>
            </a:r>
          </a:p>
          <a:p>
            <a:endParaRPr lang="en-US" sz="2400" dirty="0">
              <a:solidFill>
                <a:srgbClr val="646B86"/>
              </a:solidFill>
            </a:endParaRPr>
          </a:p>
          <a:p>
            <a:pPr marL="342900" indent="-342900">
              <a:buFont typeface="Wingdings" charset="2"/>
              <a:buChar char="v"/>
            </a:pPr>
            <a:r>
              <a:rPr lang="en-US" sz="2400" dirty="0" smtClean="0">
                <a:solidFill>
                  <a:srgbClr val="646B86"/>
                </a:solidFill>
              </a:rPr>
              <a:t>The </a:t>
            </a:r>
            <a:r>
              <a:rPr lang="en-US" sz="2400" dirty="0">
                <a:solidFill>
                  <a:srgbClr val="646B86"/>
                </a:solidFill>
              </a:rPr>
              <a:t>power of the priesthood comes only when those who exercise it are worthy and acting in accordance with God’s will</a:t>
            </a:r>
            <a:r>
              <a:rPr lang="en-US" sz="2400" dirty="0" smtClean="0">
                <a:solidFill>
                  <a:srgbClr val="646B86"/>
                </a:solidFill>
              </a:rPr>
              <a:t>.</a:t>
            </a:r>
          </a:p>
          <a:p>
            <a:endParaRPr lang="en-US" sz="2400" dirty="0">
              <a:solidFill>
                <a:srgbClr val="646B86"/>
              </a:solidFill>
            </a:endParaRPr>
          </a:p>
          <a:p>
            <a:pPr marL="342900" indent="-342900">
              <a:buFont typeface="Wingdings" charset="2"/>
              <a:buChar char="v"/>
            </a:pPr>
            <a:r>
              <a:rPr lang="en-US" sz="2400" dirty="0">
                <a:solidFill>
                  <a:srgbClr val="646B86"/>
                </a:solidFill>
              </a:rPr>
              <a:t>If you are a priesthood holder, remember that the priesthood should be a part of you at all times and in all circumstances. It is not like a cloak that you can put on and take off at will</a:t>
            </a:r>
            <a:r>
              <a:rPr lang="en-US" sz="2400" dirty="0" smtClean="0">
                <a:solidFill>
                  <a:srgbClr val="646B86"/>
                </a:solidFill>
              </a:rPr>
              <a:t>. (True to the Faith)</a:t>
            </a:r>
          </a:p>
          <a:p>
            <a:endParaRPr lang="en-US" sz="2400" dirty="0">
              <a:solidFill>
                <a:srgbClr val="646B86"/>
              </a:solidFill>
            </a:endParaRPr>
          </a:p>
          <a:p>
            <a:pPr marL="342900" indent="-342900">
              <a:buFont typeface="Wingdings" charset="2"/>
              <a:buChar char="v"/>
            </a:pPr>
            <a:r>
              <a:rPr lang="en-US" sz="2400" dirty="0" smtClean="0">
                <a:solidFill>
                  <a:srgbClr val="646B86"/>
                </a:solidFill>
              </a:rPr>
              <a:t>We can do our part to encourage the priesthood holders in our lives to maintain worthiness at all times.</a:t>
            </a:r>
          </a:p>
          <a:p>
            <a:endParaRPr lang="en-US" sz="2800" dirty="0">
              <a:solidFill>
                <a:srgbClr val="646B86"/>
              </a:solidFill>
            </a:endParaRPr>
          </a:p>
        </p:txBody>
      </p:sp>
    </p:spTree>
    <p:extLst>
      <p:ext uri="{BB962C8B-B14F-4D97-AF65-F5344CB8AC3E}">
        <p14:creationId xmlns:p14="http://schemas.microsoft.com/office/powerpoint/2010/main" val="344616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456803"/>
            <a:ext cx="7770813" cy="2461011"/>
          </a:xfrm>
        </p:spPr>
        <p:txBody>
          <a:bodyPr>
            <a:normAutofit/>
          </a:bodyPr>
          <a:lstStyle/>
          <a:p>
            <a:r>
              <a:rPr lang="en-US" sz="2800" u="sng" dirty="0" smtClean="0"/>
              <a:t>Question:</a:t>
            </a:r>
          </a:p>
          <a:p>
            <a:r>
              <a:rPr lang="en-US" sz="2800" dirty="0" smtClean="0"/>
              <a:t>“</a:t>
            </a:r>
            <a:r>
              <a:rPr lang="en-US" sz="2800" dirty="0"/>
              <a:t>If the power and blessings of the priesthood are available to all, why are the ordinances of the priesthood administered by men?</a:t>
            </a:r>
            <a:r>
              <a:rPr lang="en-US" sz="2800" dirty="0" smtClean="0"/>
              <a:t>”</a:t>
            </a:r>
            <a:br>
              <a:rPr lang="en-US" sz="2800" dirty="0" smtClean="0"/>
            </a:br>
            <a:r>
              <a:rPr lang="en-US" sz="2000" dirty="0" smtClean="0"/>
              <a:t>Elder Neil Anderson</a:t>
            </a:r>
            <a:endParaRPr lang="en-US" sz="2000" dirty="0"/>
          </a:p>
        </p:txBody>
      </p:sp>
      <p:pic>
        <p:nvPicPr>
          <p:cNvPr id="5" name="Picture 4"/>
          <p:cNvPicPr>
            <a:picLocks noChangeAspect="1"/>
          </p:cNvPicPr>
          <p:nvPr/>
        </p:nvPicPr>
        <p:blipFill rotWithShape="1">
          <a:blip r:embed="rId2"/>
          <a:srcRect t="14231"/>
          <a:stretch/>
        </p:blipFill>
        <p:spPr>
          <a:xfrm>
            <a:off x="1661622" y="2917814"/>
            <a:ext cx="5811311" cy="3317886"/>
          </a:xfrm>
          <a:prstGeom prst="rect">
            <a:avLst/>
          </a:prstGeom>
          <a:ln>
            <a:noFill/>
          </a:ln>
          <a:effectLst>
            <a:softEdge rad="112500"/>
          </a:effectLst>
        </p:spPr>
      </p:pic>
    </p:spTree>
    <p:extLst>
      <p:ext uri="{BB962C8B-B14F-4D97-AF65-F5344CB8AC3E}">
        <p14:creationId xmlns:p14="http://schemas.microsoft.com/office/powerpoint/2010/main" val="260913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456804"/>
            <a:ext cx="7770813" cy="2642430"/>
          </a:xfrm>
        </p:spPr>
        <p:txBody>
          <a:bodyPr>
            <a:noAutofit/>
          </a:bodyPr>
          <a:lstStyle/>
          <a:p>
            <a:r>
              <a:rPr lang="en-US" sz="2400" dirty="0"/>
              <a:t>Although the authority of the priesthood is bestowed only on worthy male members of the Church, the blessings of the priesthood are available to all—men, women, and children. We all benefit from the influence of righteous priesthood leadership, and we all have the privilege of receiving the saving ordinances of the priesthood.</a:t>
            </a:r>
            <a:endParaRPr lang="en-US" sz="2400" dirty="0"/>
          </a:p>
        </p:txBody>
      </p:sp>
      <p:pic>
        <p:nvPicPr>
          <p:cNvPr id="4" name="Picture 3"/>
          <p:cNvPicPr>
            <a:picLocks noChangeAspect="1"/>
          </p:cNvPicPr>
          <p:nvPr/>
        </p:nvPicPr>
        <p:blipFill>
          <a:blip r:embed="rId2"/>
          <a:stretch>
            <a:fillRect/>
          </a:stretch>
        </p:blipFill>
        <p:spPr>
          <a:xfrm>
            <a:off x="2676292" y="3099234"/>
            <a:ext cx="3636699" cy="3257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282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2124" y="305623"/>
            <a:ext cx="7770813" cy="2476128"/>
          </a:xfrm>
        </p:spPr>
        <p:txBody>
          <a:bodyPr>
            <a:normAutofit/>
          </a:bodyPr>
          <a:lstStyle/>
          <a:p>
            <a:r>
              <a:rPr lang="en-US" sz="2800" dirty="0"/>
              <a:t>In our Heavenly Father’s great priesthood-endowed plan, men have the unique responsibility to administer the priesthood, but they are not the priesthood. Men and women have different but equally valued roles</a:t>
            </a:r>
            <a:r>
              <a:rPr lang="en-US" sz="2400" dirty="0"/>
              <a:t>.</a:t>
            </a:r>
          </a:p>
        </p:txBody>
      </p:sp>
      <p:pic>
        <p:nvPicPr>
          <p:cNvPr id="4" name="Picture 3"/>
          <p:cNvPicPr>
            <a:picLocks noChangeAspect="1"/>
          </p:cNvPicPr>
          <p:nvPr/>
        </p:nvPicPr>
        <p:blipFill rotWithShape="1">
          <a:blip r:embed="rId2"/>
          <a:srcRect t="18204"/>
          <a:stretch/>
        </p:blipFill>
        <p:spPr>
          <a:xfrm>
            <a:off x="431337" y="2645687"/>
            <a:ext cx="3205468" cy="3932895"/>
          </a:xfrm>
          <a:prstGeom prst="rect">
            <a:avLst/>
          </a:prstGeom>
          <a:ln>
            <a:noFill/>
          </a:ln>
          <a:effectLst>
            <a:softEdge rad="112500"/>
          </a:effectLst>
        </p:spPr>
      </p:pic>
      <p:pic>
        <p:nvPicPr>
          <p:cNvPr id="5" name="Picture 4"/>
          <p:cNvPicPr>
            <a:picLocks noChangeAspect="1"/>
          </p:cNvPicPr>
          <p:nvPr/>
        </p:nvPicPr>
        <p:blipFill rotWithShape="1">
          <a:blip r:embed="rId3"/>
          <a:srcRect t="9949"/>
          <a:stretch/>
        </p:blipFill>
        <p:spPr>
          <a:xfrm>
            <a:off x="5594743" y="2645687"/>
            <a:ext cx="2911599" cy="3932895"/>
          </a:xfrm>
          <a:prstGeom prst="rect">
            <a:avLst/>
          </a:prstGeom>
          <a:ln>
            <a:noFill/>
          </a:ln>
          <a:effectLst>
            <a:softEdge rad="112500"/>
          </a:effectLst>
        </p:spPr>
      </p:pic>
    </p:spTree>
    <p:extLst>
      <p:ext uri="{BB962C8B-B14F-4D97-AF65-F5344CB8AC3E}">
        <p14:creationId xmlns:p14="http://schemas.microsoft.com/office/powerpoint/2010/main" val="272353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4331" y="350977"/>
            <a:ext cx="8104479" cy="2385420"/>
          </a:xfrm>
        </p:spPr>
        <p:txBody>
          <a:bodyPr>
            <a:noAutofit/>
          </a:bodyPr>
          <a:lstStyle/>
          <a:p>
            <a:r>
              <a:rPr lang="en-US" sz="2800" dirty="0"/>
              <a:t>Just as a woman cannot conceive a child without a man, so a man cannot fully exercise the power of the priesthood to establish an eternal family without a woman. In other words, in the eternal perspective, both the procreative power and the priesthood power are shared by husband and wife.</a:t>
            </a:r>
          </a:p>
        </p:txBody>
      </p:sp>
      <p:pic>
        <p:nvPicPr>
          <p:cNvPr id="4" name="Picture 3"/>
          <p:cNvPicPr>
            <a:picLocks noChangeAspect="1"/>
          </p:cNvPicPr>
          <p:nvPr/>
        </p:nvPicPr>
        <p:blipFill rotWithShape="1">
          <a:blip r:embed="rId2"/>
          <a:srcRect l="5644" t="10999" r="8111"/>
          <a:stretch/>
        </p:blipFill>
        <p:spPr>
          <a:xfrm>
            <a:off x="2222682" y="3183157"/>
            <a:ext cx="4883857" cy="3354906"/>
          </a:xfrm>
          <a:prstGeom prst="rect">
            <a:avLst/>
          </a:prstGeom>
          <a:ln>
            <a:noFill/>
          </a:ln>
          <a:effectLst>
            <a:softEdge rad="112500"/>
          </a:effectLst>
        </p:spPr>
      </p:pic>
    </p:spTree>
    <p:extLst>
      <p:ext uri="{BB962C8B-B14F-4D97-AF65-F5344CB8AC3E}">
        <p14:creationId xmlns:p14="http://schemas.microsoft.com/office/powerpoint/2010/main" val="37943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7245"/>
            <a:ext cx="7770813" cy="800655"/>
          </a:xfrm>
        </p:spPr>
        <p:txBody>
          <a:bodyPr/>
          <a:lstStyle/>
          <a:p>
            <a:r>
              <a:rPr lang="en-US" u="sng" dirty="0" smtClean="0"/>
              <a:t>Answer:</a:t>
            </a:r>
            <a:endParaRPr lang="en-US" u="sng" dirty="0"/>
          </a:p>
        </p:txBody>
      </p:sp>
      <p:sp>
        <p:nvSpPr>
          <p:cNvPr id="3" name="Text Placeholder 2"/>
          <p:cNvSpPr>
            <a:spLocks noGrp="1"/>
          </p:cNvSpPr>
          <p:nvPr>
            <p:ph type="body" idx="1"/>
          </p:nvPr>
        </p:nvSpPr>
        <p:spPr>
          <a:xfrm>
            <a:off x="4974578" y="1408639"/>
            <a:ext cx="3855676" cy="4880537"/>
          </a:xfrm>
        </p:spPr>
        <p:txBody>
          <a:bodyPr>
            <a:noAutofit/>
          </a:bodyPr>
          <a:lstStyle/>
          <a:p>
            <a:r>
              <a:rPr lang="en-US" sz="2800" dirty="0"/>
              <a:t>It is crucial for us to understand that Heavenly Father has provided a way for all of His sons and His daughters to have access to the blessings of and be strengthened by the power of the priesthood. </a:t>
            </a:r>
            <a:endParaRPr lang="en-US" sz="2800" dirty="0"/>
          </a:p>
        </p:txBody>
      </p:sp>
      <p:pic>
        <p:nvPicPr>
          <p:cNvPr id="4" name="Picture 3"/>
          <p:cNvPicPr>
            <a:picLocks noChangeAspect="1"/>
          </p:cNvPicPr>
          <p:nvPr/>
        </p:nvPicPr>
        <p:blipFill>
          <a:blip r:embed="rId2"/>
          <a:stretch>
            <a:fillRect/>
          </a:stretch>
        </p:blipFill>
        <p:spPr>
          <a:xfrm>
            <a:off x="544332" y="1087900"/>
            <a:ext cx="3784600" cy="5676900"/>
          </a:xfrm>
          <a:prstGeom prst="rect">
            <a:avLst/>
          </a:prstGeom>
          <a:ln>
            <a:noFill/>
          </a:ln>
          <a:effectLst>
            <a:softEdge rad="112500"/>
          </a:effectLst>
        </p:spPr>
      </p:pic>
    </p:spTree>
    <p:extLst>
      <p:ext uri="{BB962C8B-B14F-4D97-AF65-F5344CB8AC3E}">
        <p14:creationId xmlns:p14="http://schemas.microsoft.com/office/powerpoint/2010/main" val="307002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4510" y="2652449"/>
            <a:ext cx="3104028" cy="2200498"/>
          </a:xfrm>
        </p:spPr>
        <p:txBody>
          <a:bodyPr/>
          <a:lstStyle/>
          <a:p>
            <a:r>
              <a:rPr lang="en-US" sz="4400" dirty="0" smtClean="0"/>
              <a:t>What Do You Know About The Priesthood?</a:t>
            </a:r>
            <a:r>
              <a:rPr lang="en-US" sz="4400" dirty="0"/>
              <a:t/>
            </a:r>
            <a:br>
              <a:rPr lang="en-US" sz="4400" dirty="0"/>
            </a:br>
            <a:r>
              <a:rPr lang="en-US" sz="4400" dirty="0"/>
              <a:t/>
            </a:r>
            <a:br>
              <a:rPr lang="en-US" sz="4400" dirty="0"/>
            </a:br>
            <a:endParaRPr lang="en-US" sz="4400" dirty="0"/>
          </a:p>
        </p:txBody>
      </p:sp>
      <p:pic>
        <p:nvPicPr>
          <p:cNvPr id="5" name="Picture 4"/>
          <p:cNvPicPr>
            <a:picLocks noChangeAspect="1"/>
          </p:cNvPicPr>
          <p:nvPr/>
        </p:nvPicPr>
        <p:blipFill>
          <a:blip r:embed="rId2"/>
          <a:stretch>
            <a:fillRect/>
          </a:stretch>
        </p:blipFill>
        <p:spPr>
          <a:xfrm>
            <a:off x="596769" y="569082"/>
            <a:ext cx="4762500" cy="5676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675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44" y="2141376"/>
            <a:ext cx="4110715" cy="2348124"/>
          </a:xfrm>
        </p:spPr>
        <p:txBody>
          <a:bodyPr/>
          <a:lstStyle/>
          <a:p>
            <a:r>
              <a:rPr lang="en-US" dirty="0" smtClean="0"/>
              <a:t/>
            </a:r>
            <a:br>
              <a:rPr lang="en-US" dirty="0" smtClean="0"/>
            </a:br>
            <a:r>
              <a:rPr lang="en-US" sz="3600" u="sng" dirty="0" smtClean="0"/>
              <a:t>Question:</a:t>
            </a:r>
            <a:br>
              <a:rPr lang="en-US" sz="3600" u="sng" dirty="0" smtClean="0"/>
            </a:br>
            <a:r>
              <a:rPr lang="en-US" sz="3600" dirty="0" smtClean="0"/>
              <a:t>Why Do I Need To Understand the Priesthood Principles?</a:t>
            </a:r>
            <a:endParaRPr lang="en-US" sz="3600" dirty="0"/>
          </a:p>
        </p:txBody>
      </p:sp>
      <p:pic>
        <p:nvPicPr>
          <p:cNvPr id="4" name="Picture 3"/>
          <p:cNvPicPr>
            <a:picLocks noChangeAspect="1"/>
          </p:cNvPicPr>
          <p:nvPr/>
        </p:nvPicPr>
        <p:blipFill>
          <a:blip r:embed="rId2"/>
          <a:stretch>
            <a:fillRect/>
          </a:stretch>
        </p:blipFill>
        <p:spPr>
          <a:xfrm>
            <a:off x="4292159" y="750500"/>
            <a:ext cx="4521200" cy="5676900"/>
          </a:xfrm>
          <a:prstGeom prst="rect">
            <a:avLst/>
          </a:prstGeom>
        </p:spPr>
      </p:pic>
    </p:spTree>
    <p:extLst>
      <p:ext uri="{BB962C8B-B14F-4D97-AF65-F5344CB8AC3E}">
        <p14:creationId xmlns:p14="http://schemas.microsoft.com/office/powerpoint/2010/main" val="286613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248" y="408193"/>
            <a:ext cx="8316163" cy="6001642"/>
          </a:xfrm>
          <a:prstGeom prst="rect">
            <a:avLst/>
          </a:prstGeom>
          <a:noFill/>
        </p:spPr>
        <p:txBody>
          <a:bodyPr wrap="square" rtlCol="0">
            <a:spAutoFit/>
          </a:bodyPr>
          <a:lstStyle/>
          <a:p>
            <a:pPr algn="ctr"/>
            <a:r>
              <a:rPr lang="en-US" sz="3200" b="1" u="sng" dirty="0" smtClean="0">
                <a:solidFill>
                  <a:srgbClr val="646B86"/>
                </a:solidFill>
              </a:rPr>
              <a:t>Answer:</a:t>
            </a:r>
          </a:p>
          <a:p>
            <a:pPr algn="ctr"/>
            <a:r>
              <a:rPr lang="en-US" sz="3200" dirty="0" smtClean="0">
                <a:solidFill>
                  <a:srgbClr val="646B86"/>
                </a:solidFill>
              </a:rPr>
              <a:t>Sister </a:t>
            </a:r>
            <a:r>
              <a:rPr lang="en-US" sz="3200" dirty="0">
                <a:solidFill>
                  <a:srgbClr val="646B86"/>
                </a:solidFill>
              </a:rPr>
              <a:t>Burton said Latter-day Saint women are privileged to live in this season of the history of the Church when questions are asked about the priesthood. “There is great interest and desire to know and understand more about the authority, power, and blessings associated with the priesthood of God,” she said. “We hope to instill within each of us a greater desire to better understand the </a:t>
            </a:r>
            <a:r>
              <a:rPr lang="en-US" sz="3200" dirty="0" smtClean="0">
                <a:solidFill>
                  <a:srgbClr val="646B86"/>
                </a:solidFill>
              </a:rPr>
              <a:t>priesthood. Latter-</a:t>
            </a:r>
            <a:r>
              <a:rPr lang="en-US" sz="3200" dirty="0">
                <a:solidFill>
                  <a:srgbClr val="646B86"/>
                </a:solidFill>
              </a:rPr>
              <a:t>day Saint women cannot stand up and teach something they do not </a:t>
            </a:r>
            <a:r>
              <a:rPr lang="en-US" sz="3200" dirty="0" smtClean="0">
                <a:solidFill>
                  <a:srgbClr val="646B86"/>
                </a:solidFill>
              </a:rPr>
              <a:t>understand.</a:t>
            </a:r>
            <a:endParaRPr lang="en-US" sz="3200" dirty="0">
              <a:solidFill>
                <a:srgbClr val="646B86"/>
              </a:solidFill>
            </a:endParaRPr>
          </a:p>
        </p:txBody>
      </p:sp>
    </p:spTree>
    <p:extLst>
      <p:ext uri="{BB962C8B-B14F-4D97-AF65-F5344CB8AC3E}">
        <p14:creationId xmlns:p14="http://schemas.microsoft.com/office/powerpoint/2010/main" val="40792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Can We Better Know The Doctrine of the Priesthood For Ourselves? </a:t>
            </a:r>
            <a:br>
              <a:rPr lang="en-US" sz="2800" dirty="0" smtClean="0"/>
            </a:br>
            <a:r>
              <a:rPr lang="en-US" sz="1800" dirty="0" smtClean="0"/>
              <a:t>Sister Burton </a:t>
            </a:r>
            <a:endParaRPr lang="en-US" sz="1800" dirty="0"/>
          </a:p>
        </p:txBody>
      </p:sp>
      <p:sp>
        <p:nvSpPr>
          <p:cNvPr id="3" name="Content Placeholder 2"/>
          <p:cNvSpPr>
            <a:spLocks noGrp="1"/>
          </p:cNvSpPr>
          <p:nvPr>
            <p:ph idx="1"/>
          </p:nvPr>
        </p:nvSpPr>
        <p:spPr>
          <a:xfrm>
            <a:off x="347767" y="2209800"/>
            <a:ext cx="8542967" cy="4170086"/>
          </a:xfrm>
        </p:spPr>
        <p:txBody>
          <a:bodyPr>
            <a:normAutofit fontScale="92500" lnSpcReduction="20000"/>
          </a:bodyPr>
          <a:lstStyle/>
          <a:p>
            <a:r>
              <a:rPr lang="en-US" b="1" dirty="0"/>
              <a:t>First, seek to be worthy of the gift of the Holy Ghost. </a:t>
            </a:r>
            <a:r>
              <a:rPr lang="en-US" dirty="0"/>
              <a:t>“Because the doctrine of the priesthood is best understood by revelation, it is essential to have the help of the Holy Ghost to reveal and distill the doctrine upon our souls,” she said.</a:t>
            </a:r>
          </a:p>
          <a:p>
            <a:r>
              <a:rPr lang="en-US" b="1" dirty="0"/>
              <a:t>Second, attend the holy temple.</a:t>
            </a:r>
            <a:r>
              <a:rPr lang="en-US" dirty="0"/>
              <a:t> “We know that the temple is the most holy of any place of worship on the earth and is the ideal setting to learn about the priesthood by the spirit of revelation,” she said. “In the temple we are all taught together, make covenants with our Heavenly Father, and receive sacred priesthood ordinances together.”</a:t>
            </a:r>
          </a:p>
          <a:p>
            <a:r>
              <a:rPr lang="en-US" b="1" dirty="0"/>
              <a:t>Third, study the scriptures.</a:t>
            </a:r>
            <a:r>
              <a:rPr lang="en-US" dirty="0"/>
              <a:t> “Searching, pondering, and studying the scriptures are invitations for the Holy Ghost to reveal to us important truths about the priesthood.”</a:t>
            </a:r>
            <a:endParaRPr lang="en-US" dirty="0"/>
          </a:p>
        </p:txBody>
      </p:sp>
    </p:spTree>
    <p:extLst>
      <p:ext uri="{BB962C8B-B14F-4D97-AF65-F5344CB8AC3E}">
        <p14:creationId xmlns:p14="http://schemas.microsoft.com/office/powerpoint/2010/main" val="346550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a:xfrm>
            <a:off x="685800" y="2209800"/>
            <a:ext cx="7770813" cy="768488"/>
          </a:xfrm>
        </p:spPr>
        <p:txBody>
          <a:bodyPr/>
          <a:lstStyle/>
          <a:p>
            <a:pPr algn="ctr"/>
            <a:r>
              <a:rPr lang="en-US" dirty="0" smtClean="0"/>
              <a:t>Priesthood Blessings are Available to All</a:t>
            </a:r>
            <a:endParaRPr lang="en-US" dirty="0"/>
          </a:p>
        </p:txBody>
      </p:sp>
    </p:spTree>
    <p:extLst>
      <p:ext uri="{BB962C8B-B14F-4D97-AF65-F5344CB8AC3E}">
        <p14:creationId xmlns:p14="http://schemas.microsoft.com/office/powerpoint/2010/main" val="159762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seOwlPriesthoo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71" y="529137"/>
            <a:ext cx="7998638" cy="5608857"/>
          </a:xfrm>
          <a:prstGeom prst="rect">
            <a:avLst/>
          </a:prstGeom>
        </p:spPr>
      </p:pic>
    </p:spTree>
    <p:extLst>
      <p:ext uri="{BB962C8B-B14F-4D97-AF65-F5344CB8AC3E}">
        <p14:creationId xmlns:p14="http://schemas.microsoft.com/office/powerpoint/2010/main" val="185985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925" y="2047721"/>
            <a:ext cx="4774159" cy="2790107"/>
          </a:xfrm>
        </p:spPr>
        <p:txBody>
          <a:bodyPr/>
          <a:lstStyle/>
          <a:p>
            <a:r>
              <a:rPr lang="en-US" sz="4000" dirty="0"/>
              <a:t>The priesthood is the eternal power and authority of our </a:t>
            </a:r>
            <a:r>
              <a:rPr lang="en-US" sz="4000" dirty="0" smtClean="0"/>
              <a:t/>
            </a:r>
            <a:br>
              <a:rPr lang="en-US" sz="4000" dirty="0" smtClean="0"/>
            </a:br>
            <a:r>
              <a:rPr lang="en-US" sz="4000" dirty="0" smtClean="0"/>
              <a:t>Heavenly </a:t>
            </a:r>
            <a:r>
              <a:rPr lang="en-US" sz="4000" dirty="0"/>
              <a:t>Father.</a:t>
            </a:r>
            <a:endParaRPr lang="en-US" sz="4000" dirty="0"/>
          </a:p>
        </p:txBody>
      </p:sp>
      <p:pic>
        <p:nvPicPr>
          <p:cNvPr id="5" name="Picture 4"/>
          <p:cNvPicPr>
            <a:picLocks noChangeAspect="1"/>
          </p:cNvPicPr>
          <p:nvPr/>
        </p:nvPicPr>
        <p:blipFill>
          <a:blip r:embed="rId2"/>
          <a:stretch>
            <a:fillRect/>
          </a:stretch>
        </p:blipFill>
        <p:spPr>
          <a:xfrm>
            <a:off x="5665841" y="1542059"/>
            <a:ext cx="3270327" cy="5006288"/>
          </a:xfrm>
          <a:prstGeom prst="rect">
            <a:avLst/>
          </a:prstGeom>
          <a:ln>
            <a:noFill/>
          </a:ln>
          <a:effectLst>
            <a:softEdge rad="112500"/>
          </a:effectLst>
        </p:spPr>
      </p:pic>
    </p:spTree>
    <p:extLst>
      <p:ext uri="{BB962C8B-B14F-4D97-AF65-F5344CB8AC3E}">
        <p14:creationId xmlns:p14="http://schemas.microsoft.com/office/powerpoint/2010/main" val="291276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Question:</a:t>
            </a:r>
            <a:br>
              <a:rPr lang="en-US" u="sng" dirty="0" smtClean="0"/>
            </a:br>
            <a:r>
              <a:rPr lang="en-US" dirty="0" smtClean="0"/>
              <a:t>Who can hold the Priesthood?</a:t>
            </a:r>
            <a:endParaRPr lang="en-US" dirty="0"/>
          </a:p>
        </p:txBody>
      </p:sp>
      <p:sp>
        <p:nvSpPr>
          <p:cNvPr id="4" name="Text Placeholder 3"/>
          <p:cNvSpPr>
            <a:spLocks noGrp="1"/>
          </p:cNvSpPr>
          <p:nvPr>
            <p:ph type="body" idx="1"/>
          </p:nvPr>
        </p:nvSpPr>
        <p:spPr/>
        <p:txBody>
          <a:bodyPr>
            <a:normAutofit/>
          </a:bodyPr>
          <a:lstStyle/>
          <a:p>
            <a:r>
              <a:rPr lang="en-US" sz="4800" dirty="0" smtClean="0"/>
              <a:t>How do they receive </a:t>
            </a:r>
            <a:br>
              <a:rPr lang="en-US" sz="4800" dirty="0" smtClean="0"/>
            </a:br>
            <a:r>
              <a:rPr lang="en-US" sz="4800" dirty="0" smtClean="0"/>
              <a:t>this power?</a:t>
            </a:r>
            <a:endParaRPr lang="en-US" sz="4800" dirty="0"/>
          </a:p>
        </p:txBody>
      </p:sp>
    </p:spTree>
    <p:extLst>
      <p:ext uri="{BB962C8B-B14F-4D97-AF65-F5344CB8AC3E}">
        <p14:creationId xmlns:p14="http://schemas.microsoft.com/office/powerpoint/2010/main" val="128643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79224"/>
            <a:ext cx="7770813" cy="1371600"/>
          </a:xfrm>
        </p:spPr>
        <p:txBody>
          <a:bodyPr/>
          <a:lstStyle/>
          <a:p>
            <a:r>
              <a:rPr lang="en-US" sz="3600" dirty="0"/>
              <a:t>He gives worthy priesthood holders authority to administer ordinances of salvation. All of Heavenly Father’s children can qualify to receive these ordinances and access the power and blessings of the priesthood.</a:t>
            </a:r>
            <a:endParaRPr lang="en-US" sz="3600" dirty="0"/>
          </a:p>
        </p:txBody>
      </p:sp>
    </p:spTree>
    <p:extLst>
      <p:ext uri="{BB962C8B-B14F-4D97-AF65-F5344CB8AC3E}">
        <p14:creationId xmlns:p14="http://schemas.microsoft.com/office/powerpoint/2010/main" val="77178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05832"/>
            <a:ext cx="7770813" cy="2684278"/>
          </a:xfrm>
        </p:spPr>
        <p:txBody>
          <a:bodyPr/>
          <a:lstStyle/>
          <a:p>
            <a:r>
              <a:rPr lang="en-US" sz="3600" dirty="0" smtClean="0"/>
              <a:t/>
            </a:r>
            <a:br>
              <a:rPr lang="en-US" sz="3600" dirty="0" smtClean="0"/>
            </a:br>
            <a:r>
              <a:rPr lang="en-US" sz="3600" dirty="0" smtClean="0"/>
              <a:t>Hebrews 5:4</a:t>
            </a:r>
            <a:br>
              <a:rPr lang="en-US" sz="3600" dirty="0" smtClean="0"/>
            </a:br>
            <a:r>
              <a:rPr lang="en-US" sz="3600" dirty="0"/>
              <a:t/>
            </a:r>
            <a:br>
              <a:rPr lang="en-US" sz="3600" dirty="0"/>
            </a:br>
            <a:r>
              <a:rPr lang="en-US" sz="3600" dirty="0" smtClean="0"/>
              <a:t>And </a:t>
            </a:r>
            <a:r>
              <a:rPr lang="en-US" sz="3600" dirty="0"/>
              <a:t>no man </a:t>
            </a:r>
            <a:r>
              <a:rPr lang="en-US" sz="3600" dirty="0" err="1"/>
              <a:t>taketh</a:t>
            </a:r>
            <a:r>
              <a:rPr lang="en-US" sz="3600" dirty="0"/>
              <a:t> this </a:t>
            </a:r>
            <a:r>
              <a:rPr lang="en-US" sz="3600" dirty="0" err="1"/>
              <a:t>honour</a:t>
            </a:r>
            <a:r>
              <a:rPr lang="en-US" sz="3600" dirty="0"/>
              <a:t> unto himself, but he that is called of God, as </a:t>
            </a:r>
            <a:r>
              <a:rPr lang="en-US" sz="3600" i="1" dirty="0"/>
              <a:t>was</a:t>
            </a:r>
            <a:r>
              <a:rPr lang="en-US" sz="3600" dirty="0"/>
              <a:t> Aaron.</a:t>
            </a:r>
            <a:endParaRPr lang="en-US" sz="3600" dirty="0"/>
          </a:p>
        </p:txBody>
      </p:sp>
    </p:spTree>
    <p:extLst>
      <p:ext uri="{BB962C8B-B14F-4D97-AF65-F5344CB8AC3E}">
        <p14:creationId xmlns:p14="http://schemas.microsoft.com/office/powerpoint/2010/main" val="41696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421" y="529137"/>
            <a:ext cx="3814681" cy="4982568"/>
          </a:xfrm>
        </p:spPr>
        <p:txBody>
          <a:bodyPr/>
          <a:lstStyle/>
          <a:p>
            <a:r>
              <a:rPr lang="en-US" sz="3200" dirty="0"/>
              <a:t>We believe that a man must be called of God, by prophecy, and by the laying on of hands by those who are in authority, to preach the Gospel and administer in the ordinances thereof.</a:t>
            </a:r>
            <a:endParaRPr lang="en-US" sz="3200" dirty="0"/>
          </a:p>
        </p:txBody>
      </p:sp>
      <p:sp>
        <p:nvSpPr>
          <p:cNvPr id="6" name="Text Placeholder 5"/>
          <p:cNvSpPr>
            <a:spLocks noGrp="1"/>
          </p:cNvSpPr>
          <p:nvPr>
            <p:ph type="body" idx="1"/>
          </p:nvPr>
        </p:nvSpPr>
        <p:spPr>
          <a:xfrm>
            <a:off x="4566330" y="5891821"/>
            <a:ext cx="4449734" cy="571234"/>
          </a:xfrm>
        </p:spPr>
        <p:txBody>
          <a:bodyPr>
            <a:normAutofit/>
          </a:bodyPr>
          <a:lstStyle/>
          <a:p>
            <a:r>
              <a:rPr lang="en-US" sz="2800" dirty="0" smtClean="0"/>
              <a:t>Articles of Faith 1:5</a:t>
            </a:r>
            <a:endParaRPr lang="en-US" sz="2800" dirty="0"/>
          </a:p>
        </p:txBody>
      </p:sp>
      <p:pic>
        <p:nvPicPr>
          <p:cNvPr id="7" name="Picture 6"/>
          <p:cNvPicPr>
            <a:picLocks noChangeAspect="1"/>
          </p:cNvPicPr>
          <p:nvPr/>
        </p:nvPicPr>
        <p:blipFill>
          <a:blip r:embed="rId2"/>
          <a:stretch>
            <a:fillRect/>
          </a:stretch>
        </p:blipFill>
        <p:spPr>
          <a:xfrm>
            <a:off x="457017" y="765619"/>
            <a:ext cx="3784600" cy="5676900"/>
          </a:xfrm>
          <a:prstGeom prst="rect">
            <a:avLst/>
          </a:prstGeom>
          <a:ln>
            <a:noFill/>
          </a:ln>
          <a:effectLst>
            <a:softEdge rad="112500"/>
          </a:effectLst>
        </p:spPr>
      </p:pic>
    </p:spTree>
    <p:extLst>
      <p:ext uri="{BB962C8B-B14F-4D97-AF65-F5344CB8AC3E}">
        <p14:creationId xmlns:p14="http://schemas.microsoft.com/office/powerpoint/2010/main" val="409261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50" y="172448"/>
            <a:ext cx="4177569" cy="934255"/>
          </a:xfrm>
        </p:spPr>
        <p:txBody>
          <a:bodyPr/>
          <a:lstStyle/>
          <a:p>
            <a:pPr algn="l"/>
            <a:r>
              <a:rPr lang="en-US" u="sng" dirty="0" smtClean="0"/>
              <a:t>Answer:</a:t>
            </a:r>
            <a:endParaRPr lang="en-US" u="sng" dirty="0"/>
          </a:p>
        </p:txBody>
      </p:sp>
      <p:sp>
        <p:nvSpPr>
          <p:cNvPr id="3" name="Text Placeholder 2"/>
          <p:cNvSpPr>
            <a:spLocks noGrp="1"/>
          </p:cNvSpPr>
          <p:nvPr>
            <p:ph type="body" idx="1"/>
          </p:nvPr>
        </p:nvSpPr>
        <p:spPr>
          <a:xfrm>
            <a:off x="201950" y="1103629"/>
            <a:ext cx="7770813" cy="1153546"/>
          </a:xfrm>
        </p:spPr>
        <p:txBody>
          <a:bodyPr>
            <a:noAutofit/>
          </a:bodyPr>
          <a:lstStyle/>
          <a:p>
            <a:pPr algn="l"/>
            <a:r>
              <a:rPr lang="en-US" sz="3200" dirty="0" smtClean="0"/>
              <a:t>Priesthood </a:t>
            </a:r>
            <a:r>
              <a:rPr lang="en-US" sz="3200" dirty="0"/>
              <a:t>holders are called of God and ordained by one in authority</a:t>
            </a:r>
            <a:endParaRPr lang="en-US" sz="3200" dirty="0"/>
          </a:p>
        </p:txBody>
      </p:sp>
      <p:pic>
        <p:nvPicPr>
          <p:cNvPr id="4" name="Picture 3"/>
          <p:cNvPicPr>
            <a:picLocks noChangeAspect="1"/>
          </p:cNvPicPr>
          <p:nvPr/>
        </p:nvPicPr>
        <p:blipFill>
          <a:blip r:embed="rId2"/>
          <a:stretch>
            <a:fillRect/>
          </a:stretch>
        </p:blipFill>
        <p:spPr>
          <a:xfrm>
            <a:off x="5534028" y="2242057"/>
            <a:ext cx="3355971" cy="4412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9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2338" y="595812"/>
            <a:ext cx="7393826" cy="1989403"/>
          </a:xfrm>
        </p:spPr>
        <p:txBody>
          <a:bodyPr/>
          <a:lstStyle/>
          <a:p>
            <a:r>
              <a:rPr lang="en-US" sz="4000" dirty="0"/>
              <a:t>Through the priesthood, </a:t>
            </a:r>
            <a:r>
              <a:rPr lang="en-US" sz="4000" dirty="0" smtClean="0"/>
              <a:t/>
            </a:r>
            <a:br>
              <a:rPr lang="en-US" sz="4000" dirty="0" smtClean="0"/>
            </a:br>
            <a:r>
              <a:rPr lang="en-US" sz="4000" dirty="0" smtClean="0"/>
              <a:t>God </a:t>
            </a:r>
            <a:r>
              <a:rPr lang="en-US" sz="4000" dirty="0"/>
              <a:t>created </a:t>
            </a:r>
            <a:r>
              <a:rPr lang="en-US" sz="4000" dirty="0"/>
              <a:t>&amp;</a:t>
            </a:r>
            <a:r>
              <a:rPr lang="en-US" sz="4000" dirty="0" smtClean="0"/>
              <a:t> </a:t>
            </a:r>
            <a:r>
              <a:rPr lang="en-US" sz="4000" dirty="0"/>
              <a:t>governs the </a:t>
            </a:r>
            <a:r>
              <a:rPr lang="en-US" sz="4000" dirty="0" smtClean="0"/>
              <a:t/>
            </a:r>
            <a:br>
              <a:rPr lang="en-US" sz="4000" dirty="0" smtClean="0"/>
            </a:br>
            <a:r>
              <a:rPr lang="en-US" sz="4000" dirty="0" smtClean="0"/>
              <a:t>heavens </a:t>
            </a:r>
            <a:r>
              <a:rPr lang="en-US" sz="4000" dirty="0"/>
              <a:t>&amp;</a:t>
            </a:r>
            <a:r>
              <a:rPr lang="en-US" sz="4000" dirty="0" smtClean="0"/>
              <a:t> </a:t>
            </a:r>
            <a:r>
              <a:rPr lang="en-US" sz="4000" dirty="0"/>
              <a:t>earth. </a:t>
            </a:r>
            <a:r>
              <a:rPr lang="en-US" sz="4000" dirty="0" smtClean="0"/>
              <a:t/>
            </a:r>
            <a:br>
              <a:rPr lang="en-US" sz="4000" dirty="0" smtClean="0"/>
            </a:br>
            <a:endParaRPr lang="en-US" sz="4000" dirty="0"/>
          </a:p>
        </p:txBody>
      </p:sp>
      <p:sp>
        <p:nvSpPr>
          <p:cNvPr id="3" name="TextBox 2"/>
          <p:cNvSpPr txBox="1"/>
          <p:nvPr/>
        </p:nvSpPr>
        <p:spPr>
          <a:xfrm>
            <a:off x="3991758" y="3028821"/>
            <a:ext cx="4324405" cy="2862322"/>
          </a:xfrm>
          <a:prstGeom prst="rect">
            <a:avLst/>
          </a:prstGeom>
          <a:noFill/>
        </p:spPr>
        <p:txBody>
          <a:bodyPr wrap="square" rtlCol="0">
            <a:spAutoFit/>
          </a:bodyPr>
          <a:lstStyle/>
          <a:p>
            <a:pPr algn="ctr"/>
            <a:r>
              <a:rPr lang="en-US" sz="3600" b="1" u="sng" dirty="0" smtClean="0">
                <a:solidFill>
                  <a:srgbClr val="646B86"/>
                </a:solidFill>
              </a:rPr>
              <a:t>Question:</a:t>
            </a:r>
            <a:r>
              <a:rPr lang="en-US" sz="3600" dirty="0" smtClean="0">
                <a:solidFill>
                  <a:srgbClr val="646B86"/>
                </a:solidFill>
              </a:rPr>
              <a:t> </a:t>
            </a:r>
            <a:br>
              <a:rPr lang="en-US" sz="3600" dirty="0" smtClean="0">
                <a:solidFill>
                  <a:srgbClr val="646B86"/>
                </a:solidFill>
              </a:rPr>
            </a:br>
            <a:r>
              <a:rPr lang="en-US" sz="3600" dirty="0" smtClean="0">
                <a:solidFill>
                  <a:srgbClr val="646B86"/>
                </a:solidFill>
              </a:rPr>
              <a:t>If that is the power God has, what is the priesthood power like today?</a:t>
            </a:r>
            <a:endParaRPr lang="en-US" sz="3600" dirty="0">
              <a:solidFill>
                <a:srgbClr val="646B86"/>
              </a:solidFill>
            </a:endParaRPr>
          </a:p>
        </p:txBody>
      </p:sp>
      <p:pic>
        <p:nvPicPr>
          <p:cNvPr id="4" name="Picture 3"/>
          <p:cNvPicPr>
            <a:picLocks noChangeAspect="1"/>
          </p:cNvPicPr>
          <p:nvPr/>
        </p:nvPicPr>
        <p:blipFill>
          <a:blip r:embed="rId2"/>
          <a:stretch>
            <a:fillRect/>
          </a:stretch>
        </p:blipFill>
        <p:spPr>
          <a:xfrm>
            <a:off x="133350" y="2585215"/>
            <a:ext cx="3271550" cy="4162086"/>
          </a:xfrm>
          <a:prstGeom prst="rect">
            <a:avLst/>
          </a:prstGeom>
          <a:ln>
            <a:noFill/>
          </a:ln>
          <a:effectLst>
            <a:softEdge rad="112500"/>
          </a:effectLst>
        </p:spPr>
      </p:pic>
    </p:spTree>
    <p:extLst>
      <p:ext uri="{BB962C8B-B14F-4D97-AF65-F5344CB8AC3E}">
        <p14:creationId xmlns:p14="http://schemas.microsoft.com/office/powerpoint/2010/main" val="315990809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725</TotalTime>
  <Words>759</Words>
  <Application>Microsoft Macintosh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Folio</vt:lpstr>
      <vt:lpstr>What Is The Priesthood?</vt:lpstr>
      <vt:lpstr>What Do You Know About The Priesthood?  </vt:lpstr>
      <vt:lpstr>The priesthood is the eternal power and authority of our  Heavenly Father.</vt:lpstr>
      <vt:lpstr>Question: Who can hold the Priesthood?</vt:lpstr>
      <vt:lpstr>He gives worthy priesthood holders authority to administer ordinances of salvation. All of Heavenly Father’s children can qualify to receive these ordinances and access the power and blessings of the priesthood.</vt:lpstr>
      <vt:lpstr> Hebrews 5:4  And no man taketh this honour unto himself, but he that is called of God, as was Aaron.</vt:lpstr>
      <vt:lpstr>We believe that a man must be called of God, by prophecy, and by the laying on of hands by those who are in authority, to preach the Gospel and administer in the ordinances thereof.</vt:lpstr>
      <vt:lpstr>Answer:</vt:lpstr>
      <vt:lpstr>Through the priesthood,  God created &amp; governs the  heavens &amp; earth.  </vt:lpstr>
      <vt:lpstr>PowerPoint Presentation</vt:lpstr>
      <vt:lpstr>Question: After being ordained, how does the priesthood holder exercise this power? </vt:lpstr>
      <vt:lpstr>What is “real”power &amp;  how do we obtain it?</vt:lpstr>
      <vt:lpstr>Answer: Priesthood holders should exercise the power of the priesthood with humility and charity, never dominion or control.</vt:lpstr>
      <vt:lpstr>PowerPoint Presentation</vt:lpstr>
      <vt:lpstr>PowerPoint Presentation</vt:lpstr>
      <vt:lpstr>PowerPoint Presentation</vt:lpstr>
      <vt:lpstr>PowerPoint Presentation</vt:lpstr>
      <vt:lpstr>PowerPoint Presentation</vt:lpstr>
      <vt:lpstr>Answer:</vt:lpstr>
      <vt:lpstr> Question: Why Do I Need To Understand the Priesthood Principles?</vt:lpstr>
      <vt:lpstr>PowerPoint Presentation</vt:lpstr>
      <vt:lpstr>How Can We Better Know The Doctrine of the Priesthood For Ourselves?  Sister Burton </vt:lpstr>
      <vt:lpstr>Video</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Priesthood?</dc:title>
  <dc:creator>Jennifer Middleton</dc:creator>
  <cp:lastModifiedBy>Jennifer Middleton</cp:lastModifiedBy>
  <cp:revision>14</cp:revision>
  <dcterms:created xsi:type="dcterms:W3CDTF">2014-05-29T03:45:02Z</dcterms:created>
  <dcterms:modified xsi:type="dcterms:W3CDTF">2014-05-29T15:50:13Z</dcterms:modified>
</cp:coreProperties>
</file>