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0" r:id="rId1"/>
  </p:sldMasterIdLst>
  <p:sldIdLst>
    <p:sldId id="256" r:id="rId2"/>
    <p:sldId id="257" r:id="rId3"/>
    <p:sldId id="258" r:id="rId4"/>
    <p:sldId id="285" r:id="rId5"/>
    <p:sldId id="259" r:id="rId6"/>
    <p:sldId id="261" r:id="rId7"/>
    <p:sldId id="286" r:id="rId8"/>
    <p:sldId id="269" r:id="rId9"/>
    <p:sldId id="262" r:id="rId10"/>
    <p:sldId id="263" r:id="rId11"/>
    <p:sldId id="264" r:id="rId12"/>
    <p:sldId id="265" r:id="rId13"/>
    <p:sldId id="266" r:id="rId14"/>
    <p:sldId id="267" r:id="rId15"/>
    <p:sldId id="276" r:id="rId16"/>
    <p:sldId id="268" r:id="rId17"/>
    <p:sldId id="270" r:id="rId18"/>
    <p:sldId id="271" r:id="rId19"/>
    <p:sldId id="272" r:id="rId20"/>
    <p:sldId id="274" r:id="rId21"/>
    <p:sldId id="275" r:id="rId22"/>
    <p:sldId id="278" r:id="rId23"/>
    <p:sldId id="280" r:id="rId24"/>
    <p:sldId id="279" r:id="rId25"/>
    <p:sldId id="281" r:id="rId26"/>
    <p:sldId id="283" r:id="rId27"/>
    <p:sldId id="287" r:id="rId28"/>
    <p:sldId id="284" r:id="rId2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9" d="100"/>
          <a:sy n="89" d="100"/>
        </p:scale>
        <p:origin x="-1128"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4AF466F-BDA4-4F18-9C7B-FF0A9A1B0E80}" type="datetime1">
              <a:rPr lang="en-US" smtClean="0"/>
              <a:pPr/>
              <a:t>5/28/16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FB4290-6522-4139-852E-05BD9E7F0D2E}" type="datetime1">
              <a:rPr lang="en-US" smtClean="0"/>
              <a:pPr/>
              <a:t>5/28/16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B955F9-81EA-47C5-8059-9E5C2B437C70}" type="datetime1">
              <a:rPr lang="en-US" smtClean="0"/>
              <a:pPr/>
              <a:t>5/28/16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EF607B-A47E-422C-9BEF-122CCDB7C526}" type="datetime1">
              <a:rPr lang="en-US" smtClean="0"/>
              <a:pPr/>
              <a:t>5/28/16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A9A7CB-BEE6-4F99-898E-913F06E8E125}" type="datetime1">
              <a:rPr lang="en-US" smtClean="0"/>
              <a:pPr/>
              <a:t>5/28/16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EE300C-6FC5-4FC3-AF1A-075E4F50620D}" type="datetime1">
              <a:rPr lang="en-US" smtClean="0"/>
              <a:pPr/>
              <a:t>5/28/16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0D295D-4A77-4DEB-B04C-9F4282A8BC04}" type="datetime1">
              <a:rPr lang="en-US" smtClean="0"/>
              <a:pPr/>
              <a:t>5/28/16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B28685-4D0C-42D5-8013-B5904CD1FCBC}" type="datetime1">
              <a:rPr lang="en-US" smtClean="0"/>
              <a:pPr/>
              <a:t>5/28/16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F226C0-9885-4BA9-BBFA-A52CBFEBB775}" type="datetime1">
              <a:rPr lang="en-US" smtClean="0"/>
              <a:pPr/>
              <a:t>5/28/16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EE1B38-C5EB-4D66-9137-0AFE9CDEDE8F}" type="datetime1">
              <a:rPr lang="en-US" smtClean="0"/>
              <a:pPr/>
              <a:t>5/28/16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327B613C-1AD7-49D3-885D-F654C5CDBAA6}" type="datetime1">
              <a:rPr lang="en-US" smtClean="0"/>
              <a:pPr/>
              <a:t>5/28/16</a:t>
            </a:fld>
            <a:endParaRPr lang="en-US" dirty="0"/>
          </a:p>
        </p:txBody>
      </p:sp>
      <p:sp>
        <p:nvSpPr>
          <p:cNvPr id="9" name="Slide Number Placeholder 8"/>
          <p:cNvSpPr>
            <a:spLocks noGrp="1"/>
          </p:cNvSpPr>
          <p:nvPr>
            <p:ph type="sldNum" sz="quarter" idx="11"/>
          </p:nvPr>
        </p:nvSpPr>
        <p:spPr/>
        <p:txBody>
          <a:bodyPr/>
          <a:lstStyle/>
          <a:p>
            <a:fld id="{6E2D2B3B-882E-40F3-A32F-6DD516915044}" type="slidenum">
              <a:rPr lang="en-US" smtClean="0"/>
              <a:pPr/>
              <a:t>‹#›</a:t>
            </a:fld>
            <a:endParaRPr lang="en-US" dirty="0"/>
          </a:p>
        </p:txBody>
      </p:sp>
      <p:sp>
        <p:nvSpPr>
          <p:cNvPr id="10" name="Footer Placeholder 9"/>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6E2D2B3B-882E-40F3-A32F-6DD516915044}" type="slidenum">
              <a:rPr lang="en-US" smtClean="0"/>
              <a:pPr/>
              <a:t>‹#›</a:t>
            </a:fld>
            <a:endParaRPr lang="en-US"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327B613C-1AD7-49D3-885D-F654C5CDBAA6}" type="datetime1">
              <a:rPr lang="en-US" smtClean="0"/>
              <a:pPr/>
              <a:t>5/28/16</a:t>
            </a:fld>
            <a:endParaRPr lang="en-US" dirty="0"/>
          </a:p>
        </p:txBody>
      </p:sp>
    </p:spTree>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hf sldNum="0"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4538" y="1256554"/>
            <a:ext cx="4068926" cy="3949468"/>
          </a:xfrm>
        </p:spPr>
        <p:txBody>
          <a:bodyPr/>
          <a:lstStyle/>
          <a:p>
            <a:pPr algn="ctr"/>
            <a:r>
              <a:rPr lang="en-US" sz="4400" dirty="0"/>
              <a:t>How do I receive the power and blessings of the priesthood in </a:t>
            </a:r>
            <a:r>
              <a:rPr lang="en-US" sz="4400" dirty="0" smtClean="0"/>
              <a:t/>
            </a:r>
            <a:br>
              <a:rPr lang="en-US" sz="4400" dirty="0" smtClean="0"/>
            </a:br>
            <a:r>
              <a:rPr lang="en-US" sz="4400" dirty="0" smtClean="0"/>
              <a:t>my </a:t>
            </a:r>
            <a:r>
              <a:rPr lang="en-US" sz="4400" dirty="0"/>
              <a:t>life?</a:t>
            </a:r>
          </a:p>
        </p:txBody>
      </p:sp>
      <p:pic>
        <p:nvPicPr>
          <p:cNvPr id="4" name="Picture 3"/>
          <p:cNvPicPr>
            <a:picLocks noChangeAspect="1"/>
          </p:cNvPicPr>
          <p:nvPr/>
        </p:nvPicPr>
        <p:blipFill>
          <a:blip r:embed="rId2"/>
          <a:stretch>
            <a:fillRect/>
          </a:stretch>
        </p:blipFill>
        <p:spPr>
          <a:xfrm>
            <a:off x="4427817" y="584200"/>
            <a:ext cx="3784600" cy="5676900"/>
          </a:xfrm>
          <a:prstGeom prst="rect">
            <a:avLst/>
          </a:prstGeom>
          <a:ln>
            <a:noFill/>
          </a:ln>
          <a:effectLst>
            <a:softEdge rad="112500"/>
          </a:effectLst>
        </p:spPr>
      </p:pic>
    </p:spTree>
    <p:extLst>
      <p:ext uri="{BB962C8B-B14F-4D97-AF65-F5344CB8AC3E}">
        <p14:creationId xmlns:p14="http://schemas.microsoft.com/office/powerpoint/2010/main" val="3937226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Baptism</a:t>
            </a:r>
            <a:endParaRPr lang="en-US" dirty="0"/>
          </a:p>
        </p:txBody>
      </p:sp>
      <p:sp>
        <p:nvSpPr>
          <p:cNvPr id="3" name="Content Placeholder 2"/>
          <p:cNvSpPr>
            <a:spLocks noGrp="1"/>
          </p:cNvSpPr>
          <p:nvPr>
            <p:ph idx="1"/>
          </p:nvPr>
        </p:nvSpPr>
        <p:spPr>
          <a:xfrm>
            <a:off x="277906" y="1241612"/>
            <a:ext cx="3726329" cy="4914153"/>
          </a:xfrm>
        </p:spPr>
        <p:txBody>
          <a:bodyPr>
            <a:normAutofit/>
          </a:bodyPr>
          <a:lstStyle/>
          <a:p>
            <a:r>
              <a:rPr lang="en-US" dirty="0"/>
              <a:t>We need baptism. When we are immersed in the waters of baptism, we covenant to take Christ’s name upon us, always remember Him, keep His commandments, and serve Him to the end, that we may always have His Spirit to be with us</a:t>
            </a:r>
            <a:r>
              <a:rPr lang="en-US" dirty="0" smtClean="0"/>
              <a:t>.</a:t>
            </a:r>
            <a:endParaRPr lang="en-US" dirty="0"/>
          </a:p>
          <a:p>
            <a:endParaRPr lang="en-US" dirty="0"/>
          </a:p>
        </p:txBody>
      </p:sp>
      <p:pic>
        <p:nvPicPr>
          <p:cNvPr id="4" name="Picture 3"/>
          <p:cNvPicPr>
            <a:picLocks noChangeAspect="1"/>
          </p:cNvPicPr>
          <p:nvPr/>
        </p:nvPicPr>
        <p:blipFill>
          <a:blip r:embed="rId2"/>
          <a:stretch>
            <a:fillRect/>
          </a:stretch>
        </p:blipFill>
        <p:spPr>
          <a:xfrm>
            <a:off x="4305300" y="584200"/>
            <a:ext cx="3771900" cy="5676900"/>
          </a:xfrm>
          <a:prstGeom prst="rect">
            <a:avLst/>
          </a:prstGeom>
          <a:ln>
            <a:noFill/>
          </a:ln>
          <a:effectLst>
            <a:softEdge rad="112500"/>
          </a:effectLst>
        </p:spPr>
      </p:pic>
    </p:spTree>
    <p:extLst>
      <p:ext uri="{BB962C8B-B14F-4D97-AF65-F5344CB8AC3E}">
        <p14:creationId xmlns:p14="http://schemas.microsoft.com/office/powerpoint/2010/main" val="3546596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4965" y="274638"/>
            <a:ext cx="3248212" cy="845950"/>
          </a:xfrm>
        </p:spPr>
        <p:txBody>
          <a:bodyPr/>
          <a:lstStyle/>
          <a:p>
            <a:r>
              <a:rPr lang="en-US" sz="3600" dirty="0" smtClean="0"/>
              <a:t>The Holy Ghost</a:t>
            </a:r>
            <a:endParaRPr lang="en-US" sz="3600" dirty="0"/>
          </a:p>
        </p:txBody>
      </p:sp>
      <p:sp>
        <p:nvSpPr>
          <p:cNvPr id="3" name="Content Placeholder 2"/>
          <p:cNvSpPr>
            <a:spLocks noGrp="1"/>
          </p:cNvSpPr>
          <p:nvPr>
            <p:ph idx="1"/>
          </p:nvPr>
        </p:nvSpPr>
        <p:spPr>
          <a:xfrm>
            <a:off x="4437529" y="1301377"/>
            <a:ext cx="3496236" cy="5108388"/>
          </a:xfrm>
        </p:spPr>
        <p:txBody>
          <a:bodyPr>
            <a:normAutofit/>
          </a:bodyPr>
          <a:lstStyle/>
          <a:p>
            <a:r>
              <a:rPr lang="en-US" dirty="0"/>
              <a:t>We need the gift of the Holy Ghost. Through that ordinance, we can have access to the constant companionship of the Spirit. </a:t>
            </a:r>
          </a:p>
          <a:p>
            <a:r>
              <a:rPr lang="en-US" dirty="0" smtClean="0"/>
              <a:t>The </a:t>
            </a:r>
            <a:r>
              <a:rPr lang="en-US" dirty="0"/>
              <a:t>Holy Ghost is not restricted to men, nor to apostles or prophets; it belongs to every faithful man and woman, and to every child who is old enough to receive the gospel of Christ.</a:t>
            </a:r>
            <a:r>
              <a:rPr lang="en-US" dirty="0" smtClean="0"/>
              <a:t>”</a:t>
            </a:r>
            <a:endParaRPr lang="en-US" dirty="0"/>
          </a:p>
          <a:p>
            <a:endParaRPr lang="en-US" dirty="0"/>
          </a:p>
        </p:txBody>
      </p:sp>
      <p:pic>
        <p:nvPicPr>
          <p:cNvPr id="4" name="Picture 3"/>
          <p:cNvPicPr>
            <a:picLocks noChangeAspect="1"/>
          </p:cNvPicPr>
          <p:nvPr/>
        </p:nvPicPr>
        <p:blipFill>
          <a:blip r:embed="rId2"/>
          <a:stretch>
            <a:fillRect/>
          </a:stretch>
        </p:blipFill>
        <p:spPr>
          <a:xfrm>
            <a:off x="438523" y="425077"/>
            <a:ext cx="3784600" cy="5676900"/>
          </a:xfrm>
          <a:prstGeom prst="rect">
            <a:avLst/>
          </a:prstGeom>
        </p:spPr>
      </p:pic>
    </p:spTree>
    <p:extLst>
      <p:ext uri="{BB962C8B-B14F-4D97-AF65-F5344CB8AC3E}">
        <p14:creationId xmlns:p14="http://schemas.microsoft.com/office/powerpoint/2010/main" val="1251481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553" y="156602"/>
            <a:ext cx="5608918" cy="771244"/>
          </a:xfrm>
        </p:spPr>
        <p:txBody>
          <a:bodyPr/>
          <a:lstStyle/>
          <a:p>
            <a:r>
              <a:rPr lang="en-US" sz="4000" dirty="0" smtClean="0"/>
              <a:t>Temple Endowment</a:t>
            </a:r>
            <a:endParaRPr lang="en-US" sz="4000" dirty="0"/>
          </a:p>
        </p:txBody>
      </p:sp>
      <p:sp>
        <p:nvSpPr>
          <p:cNvPr id="3" name="Content Placeholder 2"/>
          <p:cNvSpPr>
            <a:spLocks noGrp="1"/>
          </p:cNvSpPr>
          <p:nvPr>
            <p:ph idx="1"/>
          </p:nvPr>
        </p:nvSpPr>
        <p:spPr>
          <a:xfrm>
            <a:off x="457200" y="927846"/>
            <a:ext cx="7620000" cy="1776506"/>
          </a:xfrm>
        </p:spPr>
        <p:txBody>
          <a:bodyPr/>
          <a:lstStyle/>
          <a:p>
            <a:r>
              <a:rPr lang="en-US" dirty="0"/>
              <a:t>We need to receive the temple endowment. Elder M. Russell Ballard said: “When men and women go to the temple, they are both endowed with the same power, which by definition is priesthood power. … The endowment is literally a gift of power.</a:t>
            </a:r>
            <a:r>
              <a:rPr lang="en-US" dirty="0" smtClean="0"/>
              <a:t>”</a:t>
            </a:r>
            <a:endParaRPr lang="en-US" dirty="0"/>
          </a:p>
        </p:txBody>
      </p:sp>
      <p:pic>
        <p:nvPicPr>
          <p:cNvPr id="4" name="Picture 3"/>
          <p:cNvPicPr>
            <a:picLocks noChangeAspect="1"/>
          </p:cNvPicPr>
          <p:nvPr/>
        </p:nvPicPr>
        <p:blipFill rotWithShape="1">
          <a:blip r:embed="rId2"/>
          <a:srcRect b="14999"/>
          <a:stretch/>
        </p:blipFill>
        <p:spPr>
          <a:xfrm>
            <a:off x="879729" y="2848831"/>
            <a:ext cx="6689472" cy="3785052"/>
          </a:xfrm>
          <a:prstGeom prst="rect">
            <a:avLst/>
          </a:prstGeom>
          <a:ln>
            <a:noFill/>
          </a:ln>
          <a:effectLst>
            <a:softEdge rad="112500"/>
          </a:effectLst>
        </p:spPr>
      </p:pic>
    </p:spTree>
    <p:extLst>
      <p:ext uri="{BB962C8B-B14F-4D97-AF65-F5344CB8AC3E}">
        <p14:creationId xmlns:p14="http://schemas.microsoft.com/office/powerpoint/2010/main" val="274321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082" y="50520"/>
            <a:ext cx="4099859" cy="1143000"/>
          </a:xfrm>
        </p:spPr>
        <p:txBody>
          <a:bodyPr/>
          <a:lstStyle/>
          <a:p>
            <a:r>
              <a:rPr lang="en-US" sz="4000" dirty="0" smtClean="0"/>
              <a:t>Sealing Ordinance</a:t>
            </a:r>
            <a:endParaRPr lang="en-US" sz="4000" dirty="0"/>
          </a:p>
        </p:txBody>
      </p:sp>
      <p:sp>
        <p:nvSpPr>
          <p:cNvPr id="3" name="Content Placeholder 2"/>
          <p:cNvSpPr>
            <a:spLocks noGrp="1"/>
          </p:cNvSpPr>
          <p:nvPr>
            <p:ph idx="1"/>
          </p:nvPr>
        </p:nvSpPr>
        <p:spPr>
          <a:xfrm>
            <a:off x="4297081" y="1165879"/>
            <a:ext cx="3875743" cy="5035456"/>
          </a:xfrm>
        </p:spPr>
        <p:txBody>
          <a:bodyPr>
            <a:normAutofit/>
          </a:bodyPr>
          <a:lstStyle/>
          <a:p>
            <a:r>
              <a:rPr lang="en-US" dirty="0"/>
              <a:t>We need the sealing ordinance, which leads to eternal life, “the greatest of all the gifts of God.</a:t>
            </a:r>
            <a:r>
              <a:rPr lang="en-US" dirty="0" smtClean="0"/>
              <a:t>” </a:t>
            </a:r>
            <a:r>
              <a:rPr lang="en-US" dirty="0"/>
              <a:t>This priesthood ordinance is received only by a man and a woman together. Elder Russell M. Nelson taught, “Priesthood authority has been restored so that families can be sealed eternally.</a:t>
            </a:r>
            <a:r>
              <a:rPr lang="en-US" dirty="0" smtClean="0"/>
              <a:t>”</a:t>
            </a:r>
            <a:endParaRPr lang="en-US" dirty="0"/>
          </a:p>
        </p:txBody>
      </p:sp>
      <p:pic>
        <p:nvPicPr>
          <p:cNvPr id="4" name="Picture 3"/>
          <p:cNvPicPr>
            <a:picLocks noChangeAspect="1"/>
          </p:cNvPicPr>
          <p:nvPr/>
        </p:nvPicPr>
        <p:blipFill>
          <a:blip r:embed="rId2"/>
          <a:stretch>
            <a:fillRect/>
          </a:stretch>
        </p:blipFill>
        <p:spPr>
          <a:xfrm>
            <a:off x="333936" y="524435"/>
            <a:ext cx="3784600" cy="5676900"/>
          </a:xfrm>
          <a:prstGeom prst="rect">
            <a:avLst/>
          </a:prstGeom>
          <a:ln>
            <a:noFill/>
          </a:ln>
          <a:effectLst>
            <a:softEdge rad="112500"/>
          </a:effectLst>
        </p:spPr>
      </p:pic>
    </p:spTree>
    <p:extLst>
      <p:ext uri="{BB962C8B-B14F-4D97-AF65-F5344CB8AC3E}">
        <p14:creationId xmlns:p14="http://schemas.microsoft.com/office/powerpoint/2010/main" val="1687941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84926" y="1194545"/>
            <a:ext cx="3835400" cy="4669982"/>
          </a:xfrm>
        </p:spPr>
        <p:txBody>
          <a:bodyPr>
            <a:normAutofit/>
          </a:bodyPr>
          <a:lstStyle/>
          <a:p>
            <a:r>
              <a:rPr lang="en-US" dirty="0"/>
              <a:t>We need the opportunity to renew our covenants each week as we partake of the sacrament. Latter-day prophets and apostles have taught that when we worthily partake of the sacrament, we can renew not only our baptismal covenant but “all covenants entered into with the Lord.</a:t>
            </a:r>
            <a:r>
              <a:rPr lang="en-US" dirty="0" smtClean="0"/>
              <a:t>”</a:t>
            </a:r>
            <a:endParaRPr lang="en-US" dirty="0"/>
          </a:p>
        </p:txBody>
      </p:sp>
      <p:pic>
        <p:nvPicPr>
          <p:cNvPr id="5" name="Picture 4"/>
          <p:cNvPicPr>
            <a:picLocks noChangeAspect="1"/>
          </p:cNvPicPr>
          <p:nvPr/>
        </p:nvPicPr>
        <p:blipFill rotWithShape="1">
          <a:blip r:embed="rId2"/>
          <a:srcRect t="11828" b="22456"/>
          <a:stretch/>
        </p:blipFill>
        <p:spPr>
          <a:xfrm>
            <a:off x="596168" y="270283"/>
            <a:ext cx="3199859" cy="3154258"/>
          </a:xfrm>
          <a:prstGeom prst="rect">
            <a:avLst/>
          </a:prstGeom>
          <a:ln>
            <a:noFill/>
          </a:ln>
          <a:effectLst>
            <a:softEdge rad="112500"/>
          </a:effectLst>
        </p:spPr>
      </p:pic>
      <p:pic>
        <p:nvPicPr>
          <p:cNvPr id="6" name="Picture 5"/>
          <p:cNvPicPr>
            <a:picLocks noChangeAspect="1"/>
          </p:cNvPicPr>
          <p:nvPr/>
        </p:nvPicPr>
        <p:blipFill rotWithShape="1">
          <a:blip r:embed="rId3"/>
          <a:srcRect t="24146" b="17617"/>
          <a:stretch/>
        </p:blipFill>
        <p:spPr>
          <a:xfrm>
            <a:off x="596168" y="3708609"/>
            <a:ext cx="3198056" cy="2793752"/>
          </a:xfrm>
          <a:prstGeom prst="rect">
            <a:avLst/>
          </a:prstGeom>
          <a:ln>
            <a:noFill/>
          </a:ln>
          <a:effectLst>
            <a:softEdge rad="112500"/>
          </a:effectLst>
        </p:spPr>
      </p:pic>
    </p:spTree>
    <p:extLst>
      <p:ext uri="{BB962C8B-B14F-4D97-AF65-F5344CB8AC3E}">
        <p14:creationId xmlns:p14="http://schemas.microsoft.com/office/powerpoint/2010/main" val="3912366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695649"/>
          </a:xfrm>
        </p:spPr>
        <p:txBody>
          <a:bodyPr/>
          <a:lstStyle/>
          <a:p>
            <a:r>
              <a:rPr lang="en-US" sz="3200" dirty="0" smtClean="0"/>
              <a:t>Neil A. Anderson</a:t>
            </a:r>
            <a:endParaRPr lang="en-US" sz="3200" dirty="0"/>
          </a:p>
        </p:txBody>
      </p:sp>
      <p:sp>
        <p:nvSpPr>
          <p:cNvPr id="3" name="Content Placeholder 2"/>
          <p:cNvSpPr>
            <a:spLocks noGrp="1"/>
          </p:cNvSpPr>
          <p:nvPr>
            <p:ph idx="1"/>
          </p:nvPr>
        </p:nvSpPr>
        <p:spPr>
          <a:xfrm>
            <a:off x="285951" y="970287"/>
            <a:ext cx="7620000" cy="3039280"/>
          </a:xfrm>
        </p:spPr>
        <p:txBody>
          <a:bodyPr/>
          <a:lstStyle/>
          <a:p>
            <a:r>
              <a:rPr lang="en-US" dirty="0"/>
              <a:t>There are special blessings from God for every worthy person who is baptized, receives the Holy Ghost, and regularly partakes of the sacrament. The temple brings added light and strength, along with the promise of eternal life</a:t>
            </a:r>
            <a:r>
              <a:rPr lang="en-US" dirty="0" smtClean="0"/>
              <a:t>.</a:t>
            </a:r>
            <a:endParaRPr lang="en-US" dirty="0"/>
          </a:p>
          <a:p>
            <a:r>
              <a:rPr lang="en-US" dirty="0"/>
              <a:t>All of the ordinances invite us to increase our faith in Jesus Christ and to make and keep covenants with God. As we keep these sacred covenants, we receive priesthood power and blessings.</a:t>
            </a:r>
          </a:p>
          <a:p>
            <a:endParaRPr lang="en-US" dirty="0"/>
          </a:p>
        </p:txBody>
      </p:sp>
      <p:pic>
        <p:nvPicPr>
          <p:cNvPr id="4" name="Picture 3"/>
          <p:cNvPicPr>
            <a:picLocks noChangeAspect="1"/>
          </p:cNvPicPr>
          <p:nvPr/>
        </p:nvPicPr>
        <p:blipFill>
          <a:blip r:embed="rId2"/>
          <a:stretch>
            <a:fillRect/>
          </a:stretch>
        </p:blipFill>
        <p:spPr>
          <a:xfrm>
            <a:off x="2253613" y="3579409"/>
            <a:ext cx="4624901" cy="3071658"/>
          </a:xfrm>
          <a:prstGeom prst="rect">
            <a:avLst/>
          </a:prstGeom>
          <a:ln>
            <a:noFill/>
          </a:ln>
          <a:effectLst>
            <a:softEdge rad="112500"/>
          </a:effectLst>
        </p:spPr>
      </p:pic>
    </p:spTree>
    <p:extLst>
      <p:ext uri="{BB962C8B-B14F-4D97-AF65-F5344CB8AC3E}">
        <p14:creationId xmlns:p14="http://schemas.microsoft.com/office/powerpoint/2010/main" val="2379992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492" y="171226"/>
            <a:ext cx="7620000" cy="2140338"/>
          </a:xfrm>
        </p:spPr>
        <p:txBody>
          <a:bodyPr>
            <a:normAutofit/>
          </a:bodyPr>
          <a:lstStyle/>
          <a:p>
            <a:r>
              <a:rPr lang="en-US" sz="2000" dirty="0"/>
              <a:t>These priesthood ordinances and covenants provide access to the </a:t>
            </a:r>
            <a:r>
              <a:rPr lang="en-US" sz="2000" dirty="0" smtClean="0"/>
              <a:t>fullness </a:t>
            </a:r>
            <a:r>
              <a:rPr lang="en-US" sz="2000" dirty="0"/>
              <a:t>of the blessings promised to us by God, which are made possible by the Savior’s Atonement. They arm sons and daughters of God with power, God’s power</a:t>
            </a:r>
            <a:r>
              <a:rPr lang="en-US" sz="2000" dirty="0" smtClean="0"/>
              <a:t>, </a:t>
            </a:r>
            <a:r>
              <a:rPr lang="en-US" sz="2000" dirty="0"/>
              <a:t>and provide us with the opportunity to receive eternal life—to return to God’s presence and live with Him in His eternal family.</a:t>
            </a:r>
          </a:p>
        </p:txBody>
      </p:sp>
      <p:pic>
        <p:nvPicPr>
          <p:cNvPr id="5" name="Picture 4"/>
          <p:cNvPicPr>
            <a:picLocks noChangeAspect="1"/>
          </p:cNvPicPr>
          <p:nvPr/>
        </p:nvPicPr>
        <p:blipFill rotWithShape="1">
          <a:blip r:embed="rId2"/>
          <a:srcRect t="24601"/>
          <a:stretch/>
        </p:blipFill>
        <p:spPr>
          <a:xfrm>
            <a:off x="2810110" y="3053549"/>
            <a:ext cx="3111500" cy="3552548"/>
          </a:xfrm>
          <a:prstGeom prst="rect">
            <a:avLst/>
          </a:prstGeom>
          <a:ln>
            <a:noFill/>
          </a:ln>
          <a:effectLst>
            <a:softEdge rad="112500"/>
          </a:effectLst>
        </p:spPr>
      </p:pic>
      <p:pic>
        <p:nvPicPr>
          <p:cNvPr id="6" name="Picture 5"/>
          <p:cNvPicPr>
            <a:picLocks noChangeAspect="1"/>
          </p:cNvPicPr>
          <p:nvPr/>
        </p:nvPicPr>
        <p:blipFill rotWithShape="1">
          <a:blip r:embed="rId3"/>
          <a:srcRect l="14695" r="7795"/>
          <a:stretch/>
        </p:blipFill>
        <p:spPr>
          <a:xfrm>
            <a:off x="5808206" y="2154607"/>
            <a:ext cx="2411761" cy="3937000"/>
          </a:xfrm>
          <a:prstGeom prst="rect">
            <a:avLst/>
          </a:prstGeom>
          <a:ln>
            <a:noFill/>
          </a:ln>
          <a:effectLst>
            <a:softEdge rad="112500"/>
          </a:effectLst>
        </p:spPr>
      </p:pic>
      <p:pic>
        <p:nvPicPr>
          <p:cNvPr id="4" name="Picture 3"/>
          <p:cNvPicPr>
            <a:picLocks noChangeAspect="1"/>
          </p:cNvPicPr>
          <p:nvPr/>
        </p:nvPicPr>
        <p:blipFill>
          <a:blip r:embed="rId4"/>
          <a:stretch>
            <a:fillRect/>
          </a:stretch>
        </p:blipFill>
        <p:spPr>
          <a:xfrm>
            <a:off x="314492" y="2154607"/>
            <a:ext cx="3104531" cy="3104531"/>
          </a:xfrm>
          <a:prstGeom prst="rect">
            <a:avLst/>
          </a:prstGeom>
          <a:ln>
            <a:noFill/>
          </a:ln>
          <a:effectLst>
            <a:softEdge rad="112500"/>
          </a:effectLst>
        </p:spPr>
      </p:pic>
    </p:spTree>
    <p:extLst>
      <p:ext uri="{BB962C8B-B14F-4D97-AF65-F5344CB8AC3E}">
        <p14:creationId xmlns:p14="http://schemas.microsoft.com/office/powerpoint/2010/main" val="1864762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3316" y="180789"/>
            <a:ext cx="7984565" cy="1821329"/>
          </a:xfrm>
        </p:spPr>
        <p:txBody>
          <a:bodyPr/>
          <a:lstStyle/>
          <a:p>
            <a:r>
              <a:rPr lang="en-US" dirty="0"/>
              <a:t>In the worldwide leadership training </a:t>
            </a:r>
            <a:r>
              <a:rPr lang="en-US" dirty="0" smtClean="0"/>
              <a:t>we </a:t>
            </a:r>
            <a:r>
              <a:rPr lang="en-US" dirty="0"/>
              <a:t>were taught that sisters who don’t have priesthood holders in their homes </a:t>
            </a:r>
            <a:r>
              <a:rPr lang="en-US" b="1" dirty="0"/>
              <a:t>need never feel alone. They are blessed and strengthened through the ordinances they have received and the covenants they keep. </a:t>
            </a:r>
          </a:p>
        </p:txBody>
      </p:sp>
      <p:pic>
        <p:nvPicPr>
          <p:cNvPr id="4" name="Picture 3"/>
          <p:cNvPicPr>
            <a:picLocks noChangeAspect="1"/>
          </p:cNvPicPr>
          <p:nvPr/>
        </p:nvPicPr>
        <p:blipFill rotWithShape="1">
          <a:blip r:embed="rId2"/>
          <a:srcRect l="13324"/>
          <a:stretch/>
        </p:blipFill>
        <p:spPr>
          <a:xfrm>
            <a:off x="790525" y="1703294"/>
            <a:ext cx="4513593" cy="3458545"/>
          </a:xfrm>
          <a:prstGeom prst="rect">
            <a:avLst/>
          </a:prstGeom>
          <a:ln>
            <a:noFill/>
          </a:ln>
          <a:effectLst>
            <a:softEdge rad="112500"/>
          </a:effectLst>
        </p:spPr>
      </p:pic>
      <p:sp>
        <p:nvSpPr>
          <p:cNvPr id="5" name="Rectangle 4"/>
          <p:cNvSpPr/>
          <p:nvPr/>
        </p:nvSpPr>
        <p:spPr>
          <a:xfrm>
            <a:off x="5304118" y="2300942"/>
            <a:ext cx="2988235" cy="1815882"/>
          </a:xfrm>
          <a:prstGeom prst="rect">
            <a:avLst/>
          </a:prstGeom>
        </p:spPr>
        <p:txBody>
          <a:bodyPr wrap="square">
            <a:spAutoFit/>
          </a:bodyPr>
          <a:lstStyle/>
          <a:p>
            <a:pPr algn="ctr"/>
            <a:r>
              <a:rPr lang="en-US" sz="2400" dirty="0"/>
              <a:t>They should not hesitate to reach out when help is needed. </a:t>
            </a:r>
            <a:r>
              <a:rPr lang="en-US" sz="2400" dirty="0" smtClean="0"/>
              <a:t/>
            </a:r>
            <a:br>
              <a:rPr lang="en-US" sz="2400" dirty="0" smtClean="0"/>
            </a:br>
            <a:r>
              <a:rPr lang="en-US" sz="2000" dirty="0" smtClean="0"/>
              <a:t/>
            </a:r>
            <a:br>
              <a:rPr lang="en-US" sz="2000" dirty="0" smtClean="0"/>
            </a:br>
            <a:endParaRPr lang="en-US" sz="2000" dirty="0"/>
          </a:p>
        </p:txBody>
      </p:sp>
      <p:sp>
        <p:nvSpPr>
          <p:cNvPr id="6" name="Rectangle 5"/>
          <p:cNvSpPr/>
          <p:nvPr/>
        </p:nvSpPr>
        <p:spPr>
          <a:xfrm>
            <a:off x="508000" y="5218500"/>
            <a:ext cx="7649881" cy="1323439"/>
          </a:xfrm>
          <a:prstGeom prst="rect">
            <a:avLst/>
          </a:prstGeom>
        </p:spPr>
        <p:txBody>
          <a:bodyPr wrap="square">
            <a:spAutoFit/>
          </a:bodyPr>
          <a:lstStyle/>
          <a:p>
            <a:pPr algn="ctr"/>
            <a:r>
              <a:rPr lang="en-US" sz="2000" dirty="0"/>
              <a:t>Elder M. Russell Ballard taught that every woman in the Church needs to know that she has a bishop, an elders quorum president, a home teacher, and other worthy priesthood holders whom she can rely on to come into her home and assist her and give a blessing.</a:t>
            </a:r>
          </a:p>
        </p:txBody>
      </p:sp>
    </p:spTree>
    <p:extLst>
      <p:ext uri="{BB962C8B-B14F-4D97-AF65-F5344CB8AC3E}">
        <p14:creationId xmlns:p14="http://schemas.microsoft.com/office/powerpoint/2010/main" val="4042514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Personal Revelation</a:t>
            </a:r>
            <a:r>
              <a:rPr lang="en-US" sz="2800" dirty="0"/>
              <a:t>, </a:t>
            </a:r>
            <a:r>
              <a:rPr lang="en-US" sz="2800" dirty="0" smtClean="0"/>
              <a:t>blessed </a:t>
            </a:r>
            <a:r>
              <a:rPr lang="en-US" sz="2800" dirty="0"/>
              <a:t>by the ministering of angels, </a:t>
            </a:r>
            <a:r>
              <a:rPr lang="en-US" sz="2800" dirty="0" smtClean="0"/>
              <a:t>&amp; to </a:t>
            </a:r>
            <a:r>
              <a:rPr lang="en-US" sz="2800" dirty="0"/>
              <a:t>commune with God.”</a:t>
            </a:r>
            <a:br>
              <a:rPr lang="en-US" sz="2800" dirty="0"/>
            </a:br>
            <a:endParaRPr lang="en-US" sz="2800" dirty="0"/>
          </a:p>
        </p:txBody>
      </p:sp>
      <p:sp>
        <p:nvSpPr>
          <p:cNvPr id="3" name="Content Placeholder 2"/>
          <p:cNvSpPr>
            <a:spLocks noGrp="1"/>
          </p:cNvSpPr>
          <p:nvPr>
            <p:ph idx="1"/>
          </p:nvPr>
        </p:nvSpPr>
        <p:spPr>
          <a:xfrm>
            <a:off x="322730" y="1181847"/>
            <a:ext cx="4959972" cy="5257800"/>
          </a:xfrm>
        </p:spPr>
        <p:txBody>
          <a:bodyPr>
            <a:normAutofit/>
          </a:bodyPr>
          <a:lstStyle/>
          <a:p>
            <a:r>
              <a:rPr lang="en-US" dirty="0"/>
              <a:t>Elder Ballard also taught: “Our Father in Heaven is generous with His power. All men and all women have access to this power for help in our own lives. All who have made sacred covenants with the Lord and who honor those covenants are eligible to receive personal revelation, to be blessed by the ministering of angels, [and] to commune with God.</a:t>
            </a:r>
            <a:r>
              <a:rPr lang="en-US" dirty="0" smtClean="0"/>
              <a:t>”</a:t>
            </a:r>
            <a:endParaRPr lang="en-US" dirty="0"/>
          </a:p>
          <a:p>
            <a:endParaRPr lang="en-US" dirty="0"/>
          </a:p>
          <a:p>
            <a:r>
              <a:rPr lang="en-US" dirty="0"/>
              <a:t>We all need each other. Sons of God need daughters of God, and daughters of God need sons of God.</a:t>
            </a:r>
          </a:p>
        </p:txBody>
      </p:sp>
      <p:pic>
        <p:nvPicPr>
          <p:cNvPr id="4" name="Picture 3"/>
          <p:cNvPicPr>
            <a:picLocks noChangeAspect="1"/>
          </p:cNvPicPr>
          <p:nvPr/>
        </p:nvPicPr>
        <p:blipFill>
          <a:blip r:embed="rId2"/>
          <a:stretch>
            <a:fillRect/>
          </a:stretch>
        </p:blipFill>
        <p:spPr>
          <a:xfrm>
            <a:off x="5396567" y="1596933"/>
            <a:ext cx="2680633" cy="4020950"/>
          </a:xfrm>
          <a:prstGeom prst="rect">
            <a:avLst/>
          </a:prstGeom>
          <a:ln>
            <a:noFill/>
          </a:ln>
          <a:effectLst>
            <a:softEdge rad="112500"/>
          </a:effectLst>
        </p:spPr>
      </p:pic>
    </p:spTree>
    <p:extLst>
      <p:ext uri="{BB962C8B-B14F-4D97-AF65-F5344CB8AC3E}">
        <p14:creationId xmlns:p14="http://schemas.microsoft.com/office/powerpoint/2010/main" val="669653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208"/>
            <a:ext cx="7620000" cy="581497"/>
          </a:xfrm>
        </p:spPr>
        <p:txBody>
          <a:bodyPr/>
          <a:lstStyle/>
          <a:p>
            <a:r>
              <a:rPr lang="en-US" sz="3200" dirty="0" smtClean="0"/>
              <a:t>Do We Know Who We Are?</a:t>
            </a:r>
            <a:endParaRPr lang="en-US" sz="3200" dirty="0"/>
          </a:p>
        </p:txBody>
      </p:sp>
      <p:sp>
        <p:nvSpPr>
          <p:cNvPr id="3" name="Content Placeholder 2"/>
          <p:cNvSpPr>
            <a:spLocks noGrp="1"/>
          </p:cNvSpPr>
          <p:nvPr>
            <p:ph idx="1"/>
          </p:nvPr>
        </p:nvSpPr>
        <p:spPr>
          <a:xfrm>
            <a:off x="214597" y="684908"/>
            <a:ext cx="7420268" cy="2566325"/>
          </a:xfrm>
        </p:spPr>
        <p:txBody>
          <a:bodyPr>
            <a:normAutofit/>
          </a:bodyPr>
          <a:lstStyle/>
          <a:p>
            <a:r>
              <a:rPr lang="en-US" sz="2000" dirty="0"/>
              <a:t>Daughters of God, do we know who we are? Do we know what we have? Are we worthy to receive the power and blessings of the priesthood? Do we receive the gifts given to us with gratitude, grace, and dignity? Do we embrace our roles and responsibilities to strengthen homes as mothers, grandmothers, daughters, sisters, and aunts? Do we show respect for men, manhood, and fatherhood?</a:t>
            </a:r>
          </a:p>
        </p:txBody>
      </p:sp>
      <p:pic>
        <p:nvPicPr>
          <p:cNvPr id="4" name="Picture 3"/>
          <p:cNvPicPr>
            <a:picLocks noChangeAspect="1"/>
          </p:cNvPicPr>
          <p:nvPr/>
        </p:nvPicPr>
        <p:blipFill rotWithShape="1">
          <a:blip r:embed="rId2"/>
          <a:srcRect l="4752" t="14201" r="8433" b="11495"/>
          <a:stretch/>
        </p:blipFill>
        <p:spPr>
          <a:xfrm>
            <a:off x="1170203" y="3006080"/>
            <a:ext cx="6107893" cy="3472009"/>
          </a:xfrm>
          <a:prstGeom prst="rect">
            <a:avLst/>
          </a:prstGeom>
          <a:ln>
            <a:noFill/>
          </a:ln>
          <a:effectLst>
            <a:softEdge rad="112500"/>
          </a:effectLst>
        </p:spPr>
      </p:pic>
    </p:spTree>
    <p:extLst>
      <p:ext uri="{BB962C8B-B14F-4D97-AF65-F5344CB8AC3E}">
        <p14:creationId xmlns:p14="http://schemas.microsoft.com/office/powerpoint/2010/main" val="3091291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66669"/>
            <a:ext cx="7620000" cy="3150272"/>
          </a:xfrm>
        </p:spPr>
        <p:txBody>
          <a:bodyPr>
            <a:normAutofit lnSpcReduction="10000"/>
          </a:bodyPr>
          <a:lstStyle/>
          <a:p>
            <a:r>
              <a:rPr lang="en-US" dirty="0"/>
              <a:t>All Heavenly Father’s sons and daughters are equally blessed as they draw upon the power of the priesthood</a:t>
            </a:r>
            <a:r>
              <a:rPr lang="en-US" dirty="0" smtClean="0"/>
              <a:t>.</a:t>
            </a:r>
          </a:p>
          <a:p>
            <a:pPr marL="114300" indent="0">
              <a:buNone/>
            </a:pPr>
            <a:endParaRPr lang="en-US" dirty="0"/>
          </a:p>
          <a:p>
            <a:r>
              <a:rPr lang="en-US" dirty="0"/>
              <a:t>Elder </a:t>
            </a:r>
            <a:r>
              <a:rPr lang="en-US" dirty="0" err="1"/>
              <a:t>Dallin</a:t>
            </a:r>
            <a:r>
              <a:rPr lang="en-US" dirty="0"/>
              <a:t> H. Oaks of the Quorum of the Twelve Apostles taught: “While we sometimes refer to priesthood holders as ‘the priesthood,’ we must never forget that the priesthood is not owned by or embodied in those who hold it. </a:t>
            </a:r>
            <a:r>
              <a:rPr lang="en-US" u="sng" dirty="0"/>
              <a:t>It is held in a sacred trust to be used for the benefit of men, women, and children alike.”</a:t>
            </a:r>
          </a:p>
        </p:txBody>
      </p:sp>
      <p:pic>
        <p:nvPicPr>
          <p:cNvPr id="6" name="Picture 5"/>
          <p:cNvPicPr>
            <a:picLocks noChangeAspect="1"/>
          </p:cNvPicPr>
          <p:nvPr/>
        </p:nvPicPr>
        <p:blipFill rotWithShape="1">
          <a:blip r:embed="rId2"/>
          <a:srcRect l="10488" t="7013" r="4111" b="14732"/>
          <a:stretch/>
        </p:blipFill>
        <p:spPr>
          <a:xfrm>
            <a:off x="1627472" y="3182471"/>
            <a:ext cx="5633939" cy="3436470"/>
          </a:xfrm>
          <a:prstGeom prst="rect">
            <a:avLst/>
          </a:prstGeom>
          <a:ln>
            <a:noFill/>
          </a:ln>
          <a:effectLst>
            <a:softEdge rad="112500"/>
          </a:effectLst>
        </p:spPr>
      </p:pic>
    </p:spTree>
    <p:extLst>
      <p:ext uri="{BB962C8B-B14F-4D97-AF65-F5344CB8AC3E}">
        <p14:creationId xmlns:p14="http://schemas.microsoft.com/office/powerpoint/2010/main" val="3708969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0326" y="144770"/>
            <a:ext cx="8105266" cy="3251234"/>
          </a:xfrm>
        </p:spPr>
        <p:txBody>
          <a:bodyPr>
            <a:normAutofit/>
          </a:bodyPr>
          <a:lstStyle/>
          <a:p>
            <a:r>
              <a:rPr lang="en-US" sz="2000" dirty="0"/>
              <a:t>We are beloved spirit sons and daughters of heavenly parents, with a divine nature and destiny. Our Savior, Jesus Christ, loved us enough to give His life for us. His Atonement provides the way for us to progress on the path to our heavenly home, through sacred priesthood ordinances and covenants.</a:t>
            </a:r>
          </a:p>
          <a:p>
            <a:r>
              <a:rPr lang="en-US" sz="2000" dirty="0"/>
              <a:t>These priesthood ordinances and covenants were restored to the earth through the Prophet Joseph Smith, and today President Thomas S. Monson holds all the keys of the priesthood on the earth</a:t>
            </a:r>
            <a:r>
              <a:rPr lang="en-US" sz="2000" dirty="0" smtClean="0"/>
              <a:t>. </a:t>
            </a:r>
            <a:r>
              <a:rPr lang="en-US" sz="1600" dirty="0" smtClean="0"/>
              <a:t>Carole Stephens</a:t>
            </a:r>
            <a:endParaRPr lang="en-US" sz="1600" dirty="0"/>
          </a:p>
        </p:txBody>
      </p:sp>
      <p:pic>
        <p:nvPicPr>
          <p:cNvPr id="4" name="Picture 3"/>
          <p:cNvPicPr>
            <a:picLocks noChangeAspect="1"/>
          </p:cNvPicPr>
          <p:nvPr/>
        </p:nvPicPr>
        <p:blipFill>
          <a:blip r:embed="rId2"/>
          <a:stretch>
            <a:fillRect/>
          </a:stretch>
        </p:blipFill>
        <p:spPr>
          <a:xfrm>
            <a:off x="983513" y="2939398"/>
            <a:ext cx="6678309" cy="3691174"/>
          </a:xfrm>
          <a:prstGeom prst="rect">
            <a:avLst/>
          </a:prstGeom>
          <a:ln>
            <a:noFill/>
          </a:ln>
          <a:effectLst>
            <a:softEdge rad="112500"/>
          </a:effectLst>
        </p:spPr>
      </p:pic>
    </p:spTree>
    <p:extLst>
      <p:ext uri="{BB962C8B-B14F-4D97-AF65-F5344CB8AC3E}">
        <p14:creationId xmlns:p14="http://schemas.microsoft.com/office/powerpoint/2010/main" val="1902431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267581"/>
          </a:xfrm>
        </p:spPr>
        <p:txBody>
          <a:bodyPr/>
          <a:lstStyle/>
          <a:p>
            <a:r>
              <a:rPr lang="en-US" sz="3600" dirty="0" smtClean="0"/>
              <a:t>The Priesthood</a:t>
            </a:r>
            <a:endParaRPr lang="en-US" sz="3600" dirty="0"/>
          </a:p>
        </p:txBody>
      </p:sp>
      <p:sp>
        <p:nvSpPr>
          <p:cNvPr id="3" name="Content Placeholder 2"/>
          <p:cNvSpPr>
            <a:spLocks noGrp="1"/>
          </p:cNvSpPr>
          <p:nvPr>
            <p:ph idx="1"/>
          </p:nvPr>
        </p:nvSpPr>
        <p:spPr>
          <a:xfrm>
            <a:off x="457200" y="684908"/>
            <a:ext cx="7620000" cy="3766995"/>
          </a:xfrm>
        </p:spPr>
        <p:txBody>
          <a:bodyPr>
            <a:normAutofit/>
          </a:bodyPr>
          <a:lstStyle/>
          <a:p>
            <a:r>
              <a:rPr lang="en-US" sz="2000" dirty="0"/>
              <a:t>The priesthood is the power and authority of God given for the salvation and blessing of all—men, women, and children</a:t>
            </a:r>
            <a:r>
              <a:rPr lang="en-US" sz="2000" dirty="0" smtClean="0"/>
              <a:t>. Neil A. </a:t>
            </a:r>
            <a:r>
              <a:rPr lang="en-US" sz="2000" dirty="0" smtClean="0"/>
              <a:t>Anderson</a:t>
            </a:r>
            <a:endParaRPr lang="en-US" sz="2000" dirty="0" smtClean="0"/>
          </a:p>
          <a:p>
            <a:r>
              <a:rPr lang="en-US" sz="2000" dirty="0"/>
              <a:t>A man may open the drapes so the warm sunlight comes into the room, but the man does not own the sun or the light or the warmth it brings. The blessings of the priesthood are infinitely greater than the one who is asked to administer the gift.</a:t>
            </a:r>
          </a:p>
        </p:txBody>
      </p:sp>
      <p:pic>
        <p:nvPicPr>
          <p:cNvPr id="5" name="Picture 4"/>
          <p:cNvPicPr>
            <a:picLocks noChangeAspect="1"/>
          </p:cNvPicPr>
          <p:nvPr/>
        </p:nvPicPr>
        <p:blipFill rotWithShape="1">
          <a:blip r:embed="rId2"/>
          <a:srcRect l="7675" r="7457"/>
          <a:stretch/>
        </p:blipFill>
        <p:spPr>
          <a:xfrm>
            <a:off x="1598327" y="3075930"/>
            <a:ext cx="5522792" cy="3660454"/>
          </a:xfrm>
          <a:prstGeom prst="rect">
            <a:avLst/>
          </a:prstGeom>
          <a:ln>
            <a:noFill/>
          </a:ln>
          <a:effectLst>
            <a:softEdge rad="112500"/>
          </a:effectLst>
        </p:spPr>
      </p:pic>
    </p:spTree>
    <p:extLst>
      <p:ext uri="{BB962C8B-B14F-4D97-AF65-F5344CB8AC3E}">
        <p14:creationId xmlns:p14="http://schemas.microsoft.com/office/powerpoint/2010/main" val="20609037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What We Know about the Priesthood</a:t>
            </a:r>
            <a:br>
              <a:rPr lang="en-US" sz="2800" dirty="0"/>
            </a:br>
            <a:endParaRPr lang="en-US" sz="2800" dirty="0"/>
          </a:p>
        </p:txBody>
      </p:sp>
      <p:sp>
        <p:nvSpPr>
          <p:cNvPr id="3" name="Content Placeholder 2"/>
          <p:cNvSpPr>
            <a:spLocks noGrp="1"/>
          </p:cNvSpPr>
          <p:nvPr>
            <p:ph idx="1"/>
          </p:nvPr>
        </p:nvSpPr>
        <p:spPr>
          <a:xfrm>
            <a:off x="4241800" y="1241395"/>
            <a:ext cx="3835400" cy="5250963"/>
          </a:xfrm>
        </p:spPr>
        <p:txBody>
          <a:bodyPr>
            <a:normAutofit/>
          </a:bodyPr>
          <a:lstStyle/>
          <a:p>
            <a:r>
              <a:rPr lang="en-US" sz="2000" dirty="0" smtClean="0"/>
              <a:t>Some </a:t>
            </a:r>
            <a:r>
              <a:rPr lang="en-US" sz="2000" dirty="0"/>
              <a:t>may sincerely ask the question, “If the power and blessings of the priesthood are available to all, why are the ordinances of the priesthood administered by men?”</a:t>
            </a:r>
          </a:p>
          <a:p>
            <a:r>
              <a:rPr lang="en-US" sz="2000" dirty="0"/>
              <a:t>When an angel asked Nephi, “</a:t>
            </a:r>
            <a:r>
              <a:rPr lang="en-US" sz="2000" dirty="0" err="1"/>
              <a:t>Knowest</a:t>
            </a:r>
            <a:r>
              <a:rPr lang="en-US" sz="2000" dirty="0"/>
              <a:t> thou the condescension of God?” Nephi answered honestly, </a:t>
            </a:r>
            <a:r>
              <a:rPr lang="en-US" sz="2000" b="1" dirty="0"/>
              <a:t>“I know that he </a:t>
            </a:r>
            <a:r>
              <a:rPr lang="en-US" sz="2000" b="1" dirty="0" err="1"/>
              <a:t>loveth</a:t>
            </a:r>
            <a:r>
              <a:rPr lang="en-US" sz="2000" b="1" dirty="0"/>
              <a:t> his children; nevertheless, I do not know the meaning of all things.</a:t>
            </a:r>
            <a:r>
              <a:rPr lang="en-US" sz="2000" b="1" dirty="0" smtClean="0"/>
              <a:t>”</a:t>
            </a:r>
            <a:endParaRPr lang="en-US" sz="2000" b="1" dirty="0"/>
          </a:p>
          <a:p>
            <a:r>
              <a:rPr lang="en-US" sz="2000" dirty="0"/>
              <a:t>When we speak of the priesthood, there are many things we do know</a:t>
            </a:r>
            <a:r>
              <a:rPr lang="en-US" sz="2000" dirty="0" smtClean="0"/>
              <a:t>.</a:t>
            </a:r>
          </a:p>
          <a:p>
            <a:endParaRPr lang="en-US" dirty="0"/>
          </a:p>
        </p:txBody>
      </p:sp>
      <p:pic>
        <p:nvPicPr>
          <p:cNvPr id="4" name="Picture 3"/>
          <p:cNvPicPr>
            <a:picLocks noChangeAspect="1"/>
          </p:cNvPicPr>
          <p:nvPr/>
        </p:nvPicPr>
        <p:blipFill rotWithShape="1">
          <a:blip r:embed="rId2"/>
          <a:srcRect t="10123" b="19587"/>
          <a:stretch/>
        </p:blipFill>
        <p:spPr>
          <a:xfrm>
            <a:off x="457200" y="1645940"/>
            <a:ext cx="3784600" cy="3990283"/>
          </a:xfrm>
          <a:prstGeom prst="rect">
            <a:avLst/>
          </a:prstGeom>
          <a:ln>
            <a:noFill/>
          </a:ln>
          <a:effectLst>
            <a:softEdge rad="112500"/>
          </a:effectLst>
        </p:spPr>
      </p:pic>
    </p:spTree>
    <p:extLst>
      <p:ext uri="{BB962C8B-B14F-4D97-AF65-F5344CB8AC3E}">
        <p14:creationId xmlns:p14="http://schemas.microsoft.com/office/powerpoint/2010/main" val="1464552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781262"/>
          </a:xfrm>
        </p:spPr>
        <p:txBody>
          <a:bodyPr/>
          <a:lstStyle/>
          <a:p>
            <a:r>
              <a:rPr lang="en-US" sz="2800" dirty="0" smtClean="0"/>
              <a:t>From The Beginning</a:t>
            </a:r>
            <a:endParaRPr lang="en-US" sz="2800" dirty="0"/>
          </a:p>
        </p:txBody>
      </p:sp>
      <p:sp>
        <p:nvSpPr>
          <p:cNvPr id="3" name="Content Placeholder 2"/>
          <p:cNvSpPr>
            <a:spLocks noGrp="1"/>
          </p:cNvSpPr>
          <p:nvPr>
            <p:ph idx="1"/>
          </p:nvPr>
        </p:nvSpPr>
        <p:spPr>
          <a:xfrm>
            <a:off x="342499" y="898942"/>
            <a:ext cx="7734701" cy="2853784"/>
          </a:xfrm>
        </p:spPr>
        <p:txBody>
          <a:bodyPr>
            <a:normAutofit/>
          </a:bodyPr>
          <a:lstStyle/>
          <a:p>
            <a:r>
              <a:rPr lang="en-US" sz="2000" dirty="0"/>
              <a:t>We know that from the beginning the Lord established how His priesthood would be administered. “The Priesthood was first given to Adam.</a:t>
            </a:r>
            <a:r>
              <a:rPr lang="en-US" sz="2000" dirty="0" smtClean="0"/>
              <a:t>” </a:t>
            </a:r>
            <a:r>
              <a:rPr lang="en-US" sz="2000" dirty="0"/>
              <a:t>Noah, Abraham, and Moses all administered priesthood ordinances. Jesus Christ was and is the Great High Priest. He called Apostles. “Ye have not chosen me,” He said, “but I have chosen you, and ordained you.</a:t>
            </a:r>
            <a:r>
              <a:rPr lang="en-US" sz="2000" dirty="0" smtClean="0"/>
              <a:t>” </a:t>
            </a:r>
            <a:r>
              <a:rPr lang="en-US" sz="2000" dirty="0"/>
              <a:t>In our day heavenly messengers were sent from God. John the Baptist, Peter, James, and John restored the priesthood to the earth through the Prophet Joseph Smith</a:t>
            </a:r>
            <a:r>
              <a:rPr lang="en-US" sz="2000" dirty="0" smtClean="0"/>
              <a:t>. </a:t>
            </a:r>
            <a:r>
              <a:rPr lang="en-US" sz="2000" dirty="0"/>
              <a:t>This is the way our Father in Heaven has administered His priesthood.</a:t>
            </a:r>
          </a:p>
        </p:txBody>
      </p:sp>
      <p:pic>
        <p:nvPicPr>
          <p:cNvPr id="4" name="Picture 3"/>
          <p:cNvPicPr>
            <a:picLocks noChangeAspect="1"/>
          </p:cNvPicPr>
          <p:nvPr/>
        </p:nvPicPr>
        <p:blipFill rotWithShape="1">
          <a:blip r:embed="rId2"/>
          <a:srcRect t="4482"/>
          <a:stretch/>
        </p:blipFill>
        <p:spPr>
          <a:xfrm>
            <a:off x="1025099" y="3747667"/>
            <a:ext cx="6067477" cy="2915208"/>
          </a:xfrm>
          <a:prstGeom prst="rect">
            <a:avLst/>
          </a:prstGeom>
          <a:ln>
            <a:noFill/>
          </a:ln>
          <a:effectLst>
            <a:softEdge rad="112500"/>
          </a:effectLst>
        </p:spPr>
      </p:pic>
    </p:spTree>
    <p:extLst>
      <p:ext uri="{BB962C8B-B14F-4D97-AF65-F5344CB8AC3E}">
        <p14:creationId xmlns:p14="http://schemas.microsoft.com/office/powerpoint/2010/main" val="21972535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752724"/>
          </a:xfrm>
        </p:spPr>
        <p:txBody>
          <a:bodyPr/>
          <a:lstStyle/>
          <a:p>
            <a:r>
              <a:rPr lang="en-US" sz="3600" dirty="0" smtClean="0"/>
              <a:t>All Are Alike</a:t>
            </a:r>
            <a:endParaRPr lang="en-US" sz="3600" dirty="0"/>
          </a:p>
        </p:txBody>
      </p:sp>
      <p:sp>
        <p:nvSpPr>
          <p:cNvPr id="3" name="Content Placeholder 2"/>
          <p:cNvSpPr>
            <a:spLocks noGrp="1"/>
          </p:cNvSpPr>
          <p:nvPr>
            <p:ph idx="1"/>
          </p:nvPr>
        </p:nvSpPr>
        <p:spPr>
          <a:xfrm>
            <a:off x="457200" y="898942"/>
            <a:ext cx="7620000" cy="2839515"/>
          </a:xfrm>
        </p:spPr>
        <p:txBody>
          <a:bodyPr>
            <a:normAutofit lnSpcReduction="10000"/>
          </a:bodyPr>
          <a:lstStyle/>
          <a:p>
            <a:r>
              <a:rPr lang="en-US" dirty="0"/>
              <a:t>We know that God loves all His children and is no respecter of persons. “He </a:t>
            </a:r>
            <a:r>
              <a:rPr lang="en-US" dirty="0" err="1"/>
              <a:t>denieth</a:t>
            </a:r>
            <a:r>
              <a:rPr lang="en-US" dirty="0"/>
              <a:t> none that come unto him, … male [or] female; … and all are alike unto God.</a:t>
            </a:r>
            <a:r>
              <a:rPr lang="en-US" dirty="0" smtClean="0"/>
              <a:t>”</a:t>
            </a:r>
            <a:endParaRPr lang="en-US" dirty="0"/>
          </a:p>
          <a:p>
            <a:r>
              <a:rPr lang="en-US" dirty="0"/>
              <a:t>As surely as we know that God’s love is “alike” for His sons and His daughters, we also know that He did not create men and women exactly the same. We know that gender is an essential characteristic of both our mortal and eternal identity and purpose. Sacred responsibilities are given to each gender.</a:t>
            </a:r>
          </a:p>
        </p:txBody>
      </p:sp>
      <p:pic>
        <p:nvPicPr>
          <p:cNvPr id="4" name="Picture 3"/>
          <p:cNvPicPr>
            <a:picLocks noChangeAspect="1"/>
          </p:cNvPicPr>
          <p:nvPr/>
        </p:nvPicPr>
        <p:blipFill rotWithShape="1">
          <a:blip r:embed="rId2"/>
          <a:srcRect t="7534" b="30858"/>
          <a:stretch/>
        </p:blipFill>
        <p:spPr>
          <a:xfrm>
            <a:off x="555331" y="3567230"/>
            <a:ext cx="7521869" cy="3077718"/>
          </a:xfrm>
          <a:prstGeom prst="rect">
            <a:avLst/>
          </a:prstGeom>
          <a:ln>
            <a:noFill/>
          </a:ln>
          <a:effectLst>
            <a:softEdge rad="112500"/>
          </a:effectLst>
        </p:spPr>
      </p:pic>
    </p:spTree>
    <p:extLst>
      <p:ext uri="{BB962C8B-B14F-4D97-AF65-F5344CB8AC3E}">
        <p14:creationId xmlns:p14="http://schemas.microsoft.com/office/powerpoint/2010/main" val="27645272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524422"/>
          </a:xfrm>
        </p:spPr>
        <p:txBody>
          <a:bodyPr/>
          <a:lstStyle/>
          <a:p>
            <a:r>
              <a:rPr lang="en-US" sz="3600" dirty="0" smtClean="0"/>
              <a:t>Worthiness</a:t>
            </a:r>
            <a:endParaRPr lang="en-US" sz="3600" dirty="0"/>
          </a:p>
        </p:txBody>
      </p:sp>
      <p:sp>
        <p:nvSpPr>
          <p:cNvPr id="3" name="Content Placeholder 2"/>
          <p:cNvSpPr>
            <a:spLocks noGrp="1"/>
          </p:cNvSpPr>
          <p:nvPr>
            <p:ph idx="1"/>
          </p:nvPr>
        </p:nvSpPr>
        <p:spPr>
          <a:xfrm>
            <a:off x="4409670" y="913212"/>
            <a:ext cx="3667530" cy="5079736"/>
          </a:xfrm>
        </p:spPr>
        <p:txBody>
          <a:bodyPr>
            <a:normAutofit lnSpcReduction="10000"/>
          </a:bodyPr>
          <a:lstStyle/>
          <a:p>
            <a:r>
              <a:rPr lang="en-US" dirty="0"/>
              <a:t>Unworthily administering or passing the sacrament, blessing the sick, or participating in other priesthood ordinances is, as Elder David A. </a:t>
            </a:r>
            <a:r>
              <a:rPr lang="en-US" dirty="0" err="1"/>
              <a:t>Bednar</a:t>
            </a:r>
            <a:r>
              <a:rPr lang="en-US" dirty="0"/>
              <a:t> has said, taking the name of God in vain</a:t>
            </a:r>
            <a:r>
              <a:rPr lang="en-US" dirty="0" smtClean="0"/>
              <a:t>. </a:t>
            </a:r>
            <a:r>
              <a:rPr lang="en-US" dirty="0"/>
              <a:t>If one is unworthy, he should withdraw from officiating in priesthood ordinances and prayerfully approach his bishop as a first step in repenting and returning to the commandments.</a:t>
            </a:r>
          </a:p>
        </p:txBody>
      </p:sp>
      <p:pic>
        <p:nvPicPr>
          <p:cNvPr id="4" name="Picture 3"/>
          <p:cNvPicPr>
            <a:picLocks noChangeAspect="1"/>
          </p:cNvPicPr>
          <p:nvPr/>
        </p:nvPicPr>
        <p:blipFill rotWithShape="1">
          <a:blip r:embed="rId2"/>
          <a:srcRect t="5796" b="8242"/>
          <a:stretch/>
        </p:blipFill>
        <p:spPr>
          <a:xfrm>
            <a:off x="457200" y="913211"/>
            <a:ext cx="3784600" cy="4879971"/>
          </a:xfrm>
          <a:prstGeom prst="rect">
            <a:avLst/>
          </a:prstGeom>
          <a:ln>
            <a:noFill/>
          </a:ln>
          <a:effectLst>
            <a:softEdge rad="112500"/>
          </a:effectLst>
        </p:spPr>
      </p:pic>
      <p:sp>
        <p:nvSpPr>
          <p:cNvPr id="5" name="TextBox 4"/>
          <p:cNvSpPr txBox="1"/>
          <p:nvPr/>
        </p:nvSpPr>
        <p:spPr>
          <a:xfrm>
            <a:off x="510021" y="5850259"/>
            <a:ext cx="7463557" cy="707886"/>
          </a:xfrm>
          <a:prstGeom prst="rect">
            <a:avLst/>
          </a:prstGeom>
          <a:noFill/>
        </p:spPr>
        <p:txBody>
          <a:bodyPr wrap="square" rtlCol="0">
            <a:spAutoFit/>
          </a:bodyPr>
          <a:lstStyle/>
          <a:p>
            <a:r>
              <a:rPr lang="en-US" sz="2000" dirty="0" smtClean="0"/>
              <a:t>We can be good examples to the Priesthood holders we know.  We can encourage them to always maintain their worthiness.</a:t>
            </a:r>
            <a:endParaRPr lang="en-US" sz="2000" dirty="0"/>
          </a:p>
        </p:txBody>
      </p:sp>
    </p:spTree>
    <p:extLst>
      <p:ext uri="{BB962C8B-B14F-4D97-AF65-F5344CB8AC3E}">
        <p14:creationId xmlns:p14="http://schemas.microsoft.com/office/powerpoint/2010/main" val="21003836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620000" cy="1143000"/>
          </a:xfrm>
        </p:spPr>
        <p:txBody>
          <a:bodyPr/>
          <a:lstStyle/>
          <a:p>
            <a:r>
              <a:rPr lang="en-US" dirty="0" smtClean="0"/>
              <a:t>Testimony &amp; Promise</a:t>
            </a:r>
            <a:endParaRPr lang="en-US" dirty="0"/>
          </a:p>
        </p:txBody>
      </p:sp>
      <p:sp>
        <p:nvSpPr>
          <p:cNvPr id="3" name="Content Placeholder 2"/>
          <p:cNvSpPr>
            <a:spLocks noGrp="1"/>
          </p:cNvSpPr>
          <p:nvPr>
            <p:ph idx="1"/>
          </p:nvPr>
        </p:nvSpPr>
        <p:spPr>
          <a:xfrm>
            <a:off x="457200" y="956018"/>
            <a:ext cx="7620000" cy="4751550"/>
          </a:xfrm>
        </p:spPr>
        <p:txBody>
          <a:bodyPr/>
          <a:lstStyle/>
          <a:p>
            <a:r>
              <a:rPr lang="en-US" dirty="0"/>
              <a:t>The power of God’s holy priesthood is found in The Church of Jesus Christ of Latter-day Saints. I testify that as you worthily participate in the ordinances of the priesthood, the Lord will give you </a:t>
            </a:r>
            <a:r>
              <a:rPr lang="en-US" b="1" dirty="0"/>
              <a:t>greater strength, peace, and eternal perspective. </a:t>
            </a:r>
            <a:r>
              <a:rPr lang="en-US" dirty="0"/>
              <a:t>Whatever your situation, </a:t>
            </a:r>
            <a:r>
              <a:rPr lang="en-US" b="1" dirty="0"/>
              <a:t>your home will be “blessed by the strength of priesthood power” and those close to you will more fully desire these blessings for themselves</a:t>
            </a:r>
            <a:r>
              <a:rPr lang="en-US" b="1" dirty="0" smtClean="0"/>
              <a:t>.</a:t>
            </a:r>
            <a:br>
              <a:rPr lang="en-US" b="1" dirty="0" smtClean="0"/>
            </a:br>
            <a:endParaRPr lang="en-US" b="1" dirty="0"/>
          </a:p>
          <a:p>
            <a:r>
              <a:rPr lang="en-US" dirty="0"/>
              <a:t>As men and women, sisters and brothers, sons and daughters of God, we move forward together. This is our opportunity, our responsibility, and our blessing. This is our destiny—to prepare the kingdom of God for the return of the Savior. In the name of Jesus Christ, amen.</a:t>
            </a:r>
          </a:p>
        </p:txBody>
      </p:sp>
    </p:spTree>
    <p:extLst>
      <p:ext uri="{BB962C8B-B14F-4D97-AF65-F5344CB8AC3E}">
        <p14:creationId xmlns:p14="http://schemas.microsoft.com/office/powerpoint/2010/main" val="37619090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923951"/>
          </a:xfrm>
        </p:spPr>
        <p:txBody>
          <a:bodyPr/>
          <a:lstStyle/>
          <a:p>
            <a:r>
              <a:rPr lang="en-US" sz="3200" dirty="0"/>
              <a:t>How do I receive the power and blessings of the priesthood in my life?</a:t>
            </a:r>
            <a:br>
              <a:rPr lang="en-US" sz="3200" dirty="0"/>
            </a:br>
            <a:endParaRPr lang="en-US" sz="3200" dirty="0"/>
          </a:p>
        </p:txBody>
      </p:sp>
      <p:sp>
        <p:nvSpPr>
          <p:cNvPr id="3" name="Content Placeholder 2"/>
          <p:cNvSpPr>
            <a:spLocks noGrp="1"/>
          </p:cNvSpPr>
          <p:nvPr>
            <p:ph idx="1"/>
          </p:nvPr>
        </p:nvSpPr>
        <p:spPr>
          <a:xfrm>
            <a:off x="457200" y="1198589"/>
            <a:ext cx="7620000" cy="5202211"/>
          </a:xfrm>
        </p:spPr>
        <p:txBody>
          <a:bodyPr>
            <a:normAutofit/>
          </a:bodyPr>
          <a:lstStyle/>
          <a:p>
            <a:r>
              <a:rPr lang="en-US" dirty="0" smtClean="0"/>
              <a:t>Through </a:t>
            </a:r>
            <a:r>
              <a:rPr lang="en-US" dirty="0"/>
              <a:t>the priesthood, we can receive the ordinances of salvation, including baptism and confirmation and temple ordinances that seal our families eternally. </a:t>
            </a:r>
            <a:endParaRPr lang="en-US" dirty="0" smtClean="0"/>
          </a:p>
          <a:p>
            <a:r>
              <a:rPr lang="en-US" dirty="0" smtClean="0"/>
              <a:t>Keeping </a:t>
            </a:r>
            <a:r>
              <a:rPr lang="en-US" dirty="0"/>
              <a:t>the covenants associated with these ordinances brings priesthood power—the power of God—into our lives. We can recognize this power operating in our lives as we sincerely repent and receive forgiveness, become more sensitive to the promptings and guidance of the Holy Ghost, and draw strength from the ordinances of the gospel. </a:t>
            </a:r>
            <a:endParaRPr lang="en-US" dirty="0" smtClean="0"/>
          </a:p>
          <a:p>
            <a:r>
              <a:rPr lang="en-US" dirty="0" smtClean="0"/>
              <a:t>Through </a:t>
            </a:r>
            <a:r>
              <a:rPr lang="en-US" dirty="0"/>
              <a:t>the priesthood we can also receive special blessings of comfort and healing, including father’s blessings and patriarchal blessings. The promises in these blessings are realized through our </a:t>
            </a:r>
            <a:r>
              <a:rPr lang="en-US" dirty="0" smtClean="0"/>
              <a:t>faith and are available to all God’s children.</a:t>
            </a:r>
            <a:endParaRPr lang="en-US" dirty="0"/>
          </a:p>
        </p:txBody>
      </p:sp>
    </p:spTree>
    <p:extLst>
      <p:ext uri="{BB962C8B-B14F-4D97-AF65-F5344CB8AC3E}">
        <p14:creationId xmlns:p14="http://schemas.microsoft.com/office/powerpoint/2010/main" val="40566400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IESTHOOD.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463" y="199765"/>
            <a:ext cx="7792167" cy="3324658"/>
          </a:xfrm>
          <a:prstGeom prst="rect">
            <a:avLst/>
          </a:prstGeom>
        </p:spPr>
      </p:pic>
      <p:sp>
        <p:nvSpPr>
          <p:cNvPr id="3" name="TextBox 2"/>
          <p:cNvSpPr txBox="1"/>
          <p:nvPr/>
        </p:nvSpPr>
        <p:spPr>
          <a:xfrm>
            <a:off x="403463" y="3809802"/>
            <a:ext cx="7792167" cy="2677656"/>
          </a:xfrm>
          <a:prstGeom prst="rect">
            <a:avLst/>
          </a:prstGeom>
          <a:noFill/>
        </p:spPr>
        <p:txBody>
          <a:bodyPr wrap="square" rtlCol="0">
            <a:spAutoFit/>
          </a:bodyPr>
          <a:lstStyle/>
          <a:p>
            <a:pPr algn="ctr"/>
            <a:r>
              <a:rPr lang="en-US" sz="2400" dirty="0" smtClean="0"/>
              <a:t>Our journey through this mortal life will be blessed immensely if we take advantage of the </a:t>
            </a:r>
            <a:br>
              <a:rPr lang="en-US" sz="2400" dirty="0" smtClean="0"/>
            </a:br>
            <a:r>
              <a:rPr lang="en-US" sz="2400" b="1" dirty="0" smtClean="0"/>
              <a:t>P</a:t>
            </a:r>
            <a:r>
              <a:rPr lang="en-US" sz="2400" dirty="0" smtClean="0"/>
              <a:t>ower </a:t>
            </a:r>
            <a:r>
              <a:rPr lang="en-US" sz="2400" b="1" dirty="0" smtClean="0"/>
              <a:t>O</a:t>
            </a:r>
            <a:r>
              <a:rPr lang="en-US" sz="2400" dirty="0" smtClean="0"/>
              <a:t>f the </a:t>
            </a:r>
            <a:r>
              <a:rPr lang="en-US" sz="2400" b="1" dirty="0" smtClean="0"/>
              <a:t>P</a:t>
            </a:r>
            <a:r>
              <a:rPr lang="en-US" sz="2400" dirty="0" smtClean="0"/>
              <a:t>riesthood!</a:t>
            </a:r>
          </a:p>
          <a:p>
            <a:pPr algn="ctr"/>
            <a:endParaRPr lang="en-US" sz="2400" dirty="0"/>
          </a:p>
          <a:p>
            <a:pPr algn="ctr"/>
            <a:r>
              <a:rPr lang="en-US" sz="2400" dirty="0" smtClean="0"/>
              <a:t>We all have Priority Tickets and VIP Seats!  Hop aboard “POP” (Power Of the Priesthood) </a:t>
            </a:r>
            <a:r>
              <a:rPr lang="en-US" sz="2400" smtClean="0"/>
              <a:t>Airlines </a:t>
            </a:r>
            <a:br>
              <a:rPr lang="en-US" sz="2400" smtClean="0"/>
            </a:br>
            <a:r>
              <a:rPr lang="en-US" sz="2400" smtClean="0"/>
              <a:t>and </a:t>
            </a:r>
            <a:r>
              <a:rPr lang="en-US" sz="2400" dirty="0" smtClean="0"/>
              <a:t>enjoy the journey!</a:t>
            </a:r>
            <a:endParaRPr lang="en-US" sz="2400" dirty="0"/>
          </a:p>
        </p:txBody>
      </p:sp>
    </p:spTree>
    <p:extLst>
      <p:ext uri="{BB962C8B-B14F-4D97-AF65-F5344CB8AC3E}">
        <p14:creationId xmlns:p14="http://schemas.microsoft.com/office/powerpoint/2010/main" val="2524050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176" y="160806"/>
            <a:ext cx="7620000" cy="666656"/>
          </a:xfrm>
        </p:spPr>
        <p:txBody>
          <a:bodyPr/>
          <a:lstStyle/>
          <a:p>
            <a:r>
              <a:rPr lang="en-US" sz="3600" dirty="0"/>
              <a:t>Sister Sheri L. Dew, </a:t>
            </a:r>
          </a:p>
        </p:txBody>
      </p:sp>
      <p:sp>
        <p:nvSpPr>
          <p:cNvPr id="3" name="Content Placeholder 2"/>
          <p:cNvSpPr>
            <a:spLocks noGrp="1"/>
          </p:cNvSpPr>
          <p:nvPr>
            <p:ph idx="1"/>
          </p:nvPr>
        </p:nvSpPr>
        <p:spPr>
          <a:xfrm>
            <a:off x="209177" y="836705"/>
            <a:ext cx="4362824" cy="5782235"/>
          </a:xfrm>
        </p:spPr>
        <p:txBody>
          <a:bodyPr>
            <a:normAutofit/>
          </a:bodyPr>
          <a:lstStyle/>
          <a:p>
            <a:r>
              <a:rPr lang="en-US" dirty="0" smtClean="0"/>
              <a:t>“</a:t>
            </a:r>
            <a:r>
              <a:rPr lang="en-US" dirty="0"/>
              <a:t>Sisters, some will try to persuade you that because you are not ordained to the priesthood, you have been shortchanged. They are simply wrong, and they do not understand the gospel of Jesus Christ. </a:t>
            </a:r>
            <a:endParaRPr lang="en-US" dirty="0" smtClean="0"/>
          </a:p>
          <a:p>
            <a:r>
              <a:rPr lang="en-US" dirty="0" smtClean="0"/>
              <a:t>The </a:t>
            </a:r>
            <a:r>
              <a:rPr lang="en-US" dirty="0"/>
              <a:t>blessings of the priesthood are available to every righteous man and woman. We may all receive the Holy Ghost, obtain personal revelation, and be endowed in the temple, from which we emerge ‘armed’ with power. </a:t>
            </a:r>
            <a:endParaRPr lang="en-US" dirty="0" smtClean="0"/>
          </a:p>
          <a:p>
            <a:endParaRPr lang="en-US" dirty="0"/>
          </a:p>
        </p:txBody>
      </p:sp>
      <p:pic>
        <p:nvPicPr>
          <p:cNvPr id="4" name="Picture 3"/>
          <p:cNvPicPr>
            <a:picLocks noChangeAspect="1"/>
          </p:cNvPicPr>
          <p:nvPr/>
        </p:nvPicPr>
        <p:blipFill rotWithShape="1">
          <a:blip r:embed="rId2"/>
          <a:srcRect l="12100"/>
          <a:stretch/>
        </p:blipFill>
        <p:spPr>
          <a:xfrm>
            <a:off x="4572001" y="509494"/>
            <a:ext cx="3326653" cy="5676900"/>
          </a:xfrm>
          <a:prstGeom prst="rect">
            <a:avLst/>
          </a:prstGeom>
          <a:ln>
            <a:noFill/>
          </a:ln>
          <a:effectLst>
            <a:softEdge rad="112500"/>
          </a:effectLst>
        </p:spPr>
      </p:pic>
    </p:spTree>
    <p:extLst>
      <p:ext uri="{BB962C8B-B14F-4D97-AF65-F5344CB8AC3E}">
        <p14:creationId xmlns:p14="http://schemas.microsoft.com/office/powerpoint/2010/main" val="514245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Sheri Dew Cont...</a:t>
            </a:r>
            <a:endParaRPr lang="en-US" sz="3600" dirty="0"/>
          </a:p>
        </p:txBody>
      </p:sp>
      <p:sp>
        <p:nvSpPr>
          <p:cNvPr id="3" name="Content Placeholder 2"/>
          <p:cNvSpPr>
            <a:spLocks noGrp="1"/>
          </p:cNvSpPr>
          <p:nvPr>
            <p:ph idx="1"/>
          </p:nvPr>
        </p:nvSpPr>
        <p:spPr>
          <a:xfrm>
            <a:off x="164354" y="1600199"/>
            <a:ext cx="4407646" cy="4481605"/>
          </a:xfrm>
        </p:spPr>
        <p:txBody>
          <a:bodyPr>
            <a:normAutofit/>
          </a:bodyPr>
          <a:lstStyle/>
          <a:p>
            <a:r>
              <a:rPr lang="en-US" sz="2400" dirty="0"/>
              <a:t>The power of the priesthood heals, protects, and inoculates all of the righteous against the powers of darkness. </a:t>
            </a:r>
          </a:p>
          <a:p>
            <a:r>
              <a:rPr lang="en-US" sz="2400" dirty="0"/>
              <a:t>Most significantly, the fullness of the priesthood contained in the highest ordinances of the house of the Lord can be received only by a man and woman together.”</a:t>
            </a:r>
          </a:p>
          <a:p>
            <a:endParaRPr lang="en-US" dirty="0"/>
          </a:p>
        </p:txBody>
      </p:sp>
      <p:pic>
        <p:nvPicPr>
          <p:cNvPr id="4" name="Picture 3"/>
          <p:cNvPicPr>
            <a:picLocks noChangeAspect="1"/>
          </p:cNvPicPr>
          <p:nvPr/>
        </p:nvPicPr>
        <p:blipFill>
          <a:blip r:embed="rId2"/>
          <a:stretch>
            <a:fillRect/>
          </a:stretch>
        </p:blipFill>
        <p:spPr>
          <a:xfrm>
            <a:off x="4766235" y="1001057"/>
            <a:ext cx="3387165" cy="5080747"/>
          </a:xfrm>
          <a:prstGeom prst="rect">
            <a:avLst/>
          </a:prstGeom>
          <a:ln>
            <a:noFill/>
          </a:ln>
          <a:effectLst>
            <a:softEdge rad="112500"/>
          </a:effectLst>
        </p:spPr>
      </p:pic>
    </p:spTree>
    <p:extLst>
      <p:ext uri="{BB962C8B-B14F-4D97-AF65-F5344CB8AC3E}">
        <p14:creationId xmlns:p14="http://schemas.microsoft.com/office/powerpoint/2010/main" val="2851401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 Have Access</a:t>
            </a:r>
            <a:endParaRPr lang="en-US" dirty="0"/>
          </a:p>
        </p:txBody>
      </p:sp>
      <p:sp>
        <p:nvSpPr>
          <p:cNvPr id="3" name="Content Placeholder 2"/>
          <p:cNvSpPr>
            <a:spLocks noGrp="1"/>
          </p:cNvSpPr>
          <p:nvPr>
            <p:ph idx="1"/>
          </p:nvPr>
        </p:nvSpPr>
        <p:spPr>
          <a:xfrm>
            <a:off x="457200" y="1243477"/>
            <a:ext cx="7620000" cy="1178859"/>
          </a:xfrm>
        </p:spPr>
        <p:txBody>
          <a:bodyPr/>
          <a:lstStyle/>
          <a:p>
            <a:r>
              <a:rPr lang="en-US" dirty="0" smtClean="0"/>
              <a:t>All have </a:t>
            </a:r>
            <a:r>
              <a:rPr lang="en-US" dirty="0"/>
              <a:t>access to priesthood blessings regardless of their circumstances. These blessings can come through family members, priesthood leaders, and home teachers.</a:t>
            </a:r>
          </a:p>
        </p:txBody>
      </p:sp>
      <p:pic>
        <p:nvPicPr>
          <p:cNvPr id="5" name="Picture 4"/>
          <p:cNvPicPr>
            <a:picLocks noChangeAspect="1"/>
          </p:cNvPicPr>
          <p:nvPr/>
        </p:nvPicPr>
        <p:blipFill rotWithShape="1">
          <a:blip r:embed="rId2"/>
          <a:srcRect l="14060" t="17421"/>
          <a:stretch/>
        </p:blipFill>
        <p:spPr>
          <a:xfrm>
            <a:off x="1170739" y="2664907"/>
            <a:ext cx="5693505" cy="3641738"/>
          </a:xfrm>
          <a:prstGeom prst="rect">
            <a:avLst/>
          </a:prstGeom>
          <a:ln>
            <a:noFill/>
          </a:ln>
          <a:effectLst>
            <a:softEdge rad="112500"/>
          </a:effectLst>
        </p:spPr>
      </p:pic>
    </p:spTree>
    <p:extLst>
      <p:ext uri="{BB962C8B-B14F-4D97-AF65-F5344CB8AC3E}">
        <p14:creationId xmlns:p14="http://schemas.microsoft.com/office/powerpoint/2010/main" val="4138574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8219"/>
            <a:ext cx="7620000" cy="681380"/>
          </a:xfrm>
        </p:spPr>
        <p:txBody>
          <a:bodyPr/>
          <a:lstStyle/>
          <a:p>
            <a:r>
              <a:rPr lang="en-US" sz="3200" dirty="0" smtClean="0"/>
              <a:t>President Spencer W. Kimball</a:t>
            </a:r>
            <a:endParaRPr lang="en-US" sz="3200" dirty="0"/>
          </a:p>
        </p:txBody>
      </p:sp>
      <p:sp>
        <p:nvSpPr>
          <p:cNvPr id="3" name="Content Placeholder 2"/>
          <p:cNvSpPr>
            <a:spLocks noGrp="1"/>
          </p:cNvSpPr>
          <p:nvPr>
            <p:ph idx="1"/>
          </p:nvPr>
        </p:nvSpPr>
        <p:spPr>
          <a:xfrm>
            <a:off x="257409" y="787533"/>
            <a:ext cx="7620000" cy="2123327"/>
          </a:xfrm>
        </p:spPr>
        <p:txBody>
          <a:bodyPr>
            <a:normAutofit/>
          </a:bodyPr>
          <a:lstStyle/>
          <a:p>
            <a:r>
              <a:rPr lang="en-US" dirty="0"/>
              <a:t>President Spencer W. Kimball said this: “When we speak of marriage as a partnership, let us speak of marriage as a full partnership. We do not want our LDS women to be silent partners or limited partners in that eternal assignment! Please be a contributing and full partner</a:t>
            </a:r>
            <a:r>
              <a:rPr lang="en-US" sz="1200" dirty="0"/>
              <a:t>” </a:t>
            </a:r>
            <a:r>
              <a:rPr lang="en-US" sz="1200" dirty="0" smtClean="0"/>
              <a:t/>
            </a:r>
            <a:br>
              <a:rPr lang="en-US" sz="1200" dirty="0" smtClean="0"/>
            </a:br>
            <a:r>
              <a:rPr lang="en-US" sz="1200" dirty="0" smtClean="0"/>
              <a:t>(</a:t>
            </a:r>
            <a:r>
              <a:rPr lang="en-US" sz="1200" dirty="0"/>
              <a:t>The Teachings of Spencer W. Kimball, ed. Edward L. Kimball [1982], 315)</a:t>
            </a:r>
            <a:r>
              <a:rPr lang="en-US" dirty="0" smtClean="0"/>
              <a:t>.</a:t>
            </a:r>
          </a:p>
        </p:txBody>
      </p:sp>
      <p:pic>
        <p:nvPicPr>
          <p:cNvPr id="4" name="Picture 3"/>
          <p:cNvPicPr>
            <a:picLocks noChangeAspect="1"/>
          </p:cNvPicPr>
          <p:nvPr/>
        </p:nvPicPr>
        <p:blipFill>
          <a:blip r:embed="rId2"/>
          <a:stretch>
            <a:fillRect/>
          </a:stretch>
        </p:blipFill>
        <p:spPr>
          <a:xfrm>
            <a:off x="1040096" y="3025672"/>
            <a:ext cx="6565900" cy="3403600"/>
          </a:xfrm>
          <a:prstGeom prst="rect">
            <a:avLst/>
          </a:prstGeom>
          <a:ln>
            <a:noFill/>
          </a:ln>
          <a:effectLst>
            <a:softEdge rad="112500"/>
          </a:effectLst>
        </p:spPr>
      </p:pic>
    </p:spTree>
    <p:extLst>
      <p:ext uri="{BB962C8B-B14F-4D97-AF65-F5344CB8AC3E}">
        <p14:creationId xmlns:p14="http://schemas.microsoft.com/office/powerpoint/2010/main" val="3754507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524422"/>
          </a:xfrm>
        </p:spPr>
        <p:txBody>
          <a:bodyPr/>
          <a:lstStyle/>
          <a:p>
            <a:r>
              <a:rPr lang="en-US" sz="2400" dirty="0" smtClean="0"/>
              <a:t>President Kimball </a:t>
            </a:r>
            <a:r>
              <a:rPr lang="en-US" sz="1600" dirty="0" smtClean="0"/>
              <a:t>(</a:t>
            </a:r>
            <a:r>
              <a:rPr lang="en-US" sz="1600" dirty="0" err="1" smtClean="0"/>
              <a:t>cont</a:t>
            </a:r>
            <a:r>
              <a:rPr lang="en-US" sz="1600" dirty="0" smtClean="0"/>
              <a:t>)</a:t>
            </a:r>
            <a:endParaRPr lang="en-US" sz="1600" dirty="0"/>
          </a:p>
        </p:txBody>
      </p:sp>
      <p:sp>
        <p:nvSpPr>
          <p:cNvPr id="3" name="Content Placeholder 2"/>
          <p:cNvSpPr>
            <a:spLocks noGrp="1"/>
          </p:cNvSpPr>
          <p:nvPr>
            <p:ph idx="1"/>
          </p:nvPr>
        </p:nvSpPr>
        <p:spPr>
          <a:xfrm>
            <a:off x="185520" y="799060"/>
            <a:ext cx="7891680" cy="2810977"/>
          </a:xfrm>
        </p:spPr>
        <p:txBody>
          <a:bodyPr>
            <a:normAutofit/>
          </a:bodyPr>
          <a:lstStyle/>
          <a:p>
            <a:r>
              <a:rPr lang="en-US" sz="2000" dirty="0"/>
              <a:t>President Kimball also declared, “We have heard of men who have said to their wives, ‘I hold the priesthood and you’ve got to do what I say.’” He decisively rejected that abuse of priesthood authority in a marriage, declaring that such a man “should not be honored in his priesthood” </a:t>
            </a:r>
            <a:r>
              <a:rPr lang="en-US" sz="1400" dirty="0"/>
              <a:t>(The Teachings of Spencer W. Kimball, 316)</a:t>
            </a:r>
            <a:r>
              <a:rPr lang="en-US" sz="2000" dirty="0"/>
              <a:t>. </a:t>
            </a:r>
            <a:r>
              <a:rPr lang="en-US" sz="2000" dirty="0" smtClean="0"/>
              <a:t/>
            </a:r>
            <a:br>
              <a:rPr lang="en-US" sz="2000" dirty="0" smtClean="0"/>
            </a:br>
            <a:r>
              <a:rPr lang="en-US" sz="2000" dirty="0" smtClean="0"/>
              <a:t>If </a:t>
            </a:r>
            <a:r>
              <a:rPr lang="en-US" sz="2000" dirty="0"/>
              <a:t>men desire the Lord’s blessings in their family leadership, they must exercise their priesthood authority according to the Lord’s principles for its use</a:t>
            </a:r>
          </a:p>
          <a:p>
            <a:endParaRPr lang="en-US" sz="2000" dirty="0"/>
          </a:p>
        </p:txBody>
      </p:sp>
      <p:pic>
        <p:nvPicPr>
          <p:cNvPr id="4" name="Picture 3"/>
          <p:cNvPicPr>
            <a:picLocks noChangeAspect="1"/>
          </p:cNvPicPr>
          <p:nvPr/>
        </p:nvPicPr>
        <p:blipFill>
          <a:blip r:embed="rId2"/>
          <a:stretch>
            <a:fillRect/>
          </a:stretch>
        </p:blipFill>
        <p:spPr>
          <a:xfrm>
            <a:off x="1586063" y="3171499"/>
            <a:ext cx="5715000" cy="3441700"/>
          </a:xfrm>
          <a:prstGeom prst="rect">
            <a:avLst/>
          </a:prstGeom>
          <a:ln>
            <a:noFill/>
          </a:ln>
          <a:effectLst>
            <a:softEdge rad="112500"/>
          </a:effectLst>
        </p:spPr>
      </p:pic>
    </p:spTree>
    <p:extLst>
      <p:ext uri="{BB962C8B-B14F-4D97-AF65-F5344CB8AC3E}">
        <p14:creationId xmlns:p14="http://schemas.microsoft.com/office/powerpoint/2010/main" val="3119589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0168"/>
            <a:ext cx="7620000" cy="742856"/>
          </a:xfrm>
        </p:spPr>
        <p:txBody>
          <a:bodyPr/>
          <a:lstStyle/>
          <a:p>
            <a:r>
              <a:rPr lang="en-US" dirty="0" smtClean="0"/>
              <a:t>Respect</a:t>
            </a:r>
            <a:endParaRPr lang="en-US" dirty="0"/>
          </a:p>
        </p:txBody>
      </p:sp>
      <p:sp>
        <p:nvSpPr>
          <p:cNvPr id="3" name="Content Placeholder 2"/>
          <p:cNvSpPr>
            <a:spLocks noGrp="1"/>
          </p:cNvSpPr>
          <p:nvPr>
            <p:ph idx="1"/>
          </p:nvPr>
        </p:nvSpPr>
        <p:spPr>
          <a:xfrm>
            <a:off x="119529" y="883024"/>
            <a:ext cx="7957671" cy="2672976"/>
          </a:xfrm>
        </p:spPr>
        <p:txBody>
          <a:bodyPr/>
          <a:lstStyle/>
          <a:p>
            <a:r>
              <a:rPr lang="en-US" dirty="0"/>
              <a:t>There exists today a great need for men and women to cultivate respect for each other as sons and daughters of God and reverence for our Father in Heaven and His priesthood—His power and authority.</a:t>
            </a:r>
          </a:p>
          <a:p>
            <a:r>
              <a:rPr lang="en-US" dirty="0"/>
              <a:t>He has a plan for us, and when we exercise our faith and trust in His plan, our reverence for Him and for His priesthood power and authority will be strengthened</a:t>
            </a:r>
            <a:r>
              <a:rPr lang="en-US" dirty="0" smtClean="0"/>
              <a:t>. Carole Stephens</a:t>
            </a:r>
            <a:endParaRPr lang="en-US" dirty="0"/>
          </a:p>
        </p:txBody>
      </p:sp>
      <p:pic>
        <p:nvPicPr>
          <p:cNvPr id="4" name="Picture 3"/>
          <p:cNvPicPr>
            <a:picLocks noChangeAspect="1"/>
          </p:cNvPicPr>
          <p:nvPr/>
        </p:nvPicPr>
        <p:blipFill rotWithShape="1">
          <a:blip r:embed="rId2"/>
          <a:srcRect l="17783" t="11054" r="5725"/>
          <a:stretch/>
        </p:blipFill>
        <p:spPr>
          <a:xfrm>
            <a:off x="457200" y="3698689"/>
            <a:ext cx="3453345" cy="2667000"/>
          </a:xfrm>
          <a:prstGeom prst="rect">
            <a:avLst/>
          </a:prstGeom>
          <a:ln>
            <a:noFill/>
          </a:ln>
          <a:effectLst>
            <a:softEdge rad="112500"/>
          </a:effectLst>
        </p:spPr>
      </p:pic>
      <p:pic>
        <p:nvPicPr>
          <p:cNvPr id="5" name="Picture 4"/>
          <p:cNvPicPr>
            <a:picLocks noChangeAspect="1"/>
          </p:cNvPicPr>
          <p:nvPr/>
        </p:nvPicPr>
        <p:blipFill rotWithShape="1">
          <a:blip r:embed="rId3"/>
          <a:srcRect l="13674" t="10748" r="8597" b="7422"/>
          <a:stretch/>
        </p:blipFill>
        <p:spPr>
          <a:xfrm>
            <a:off x="4252632" y="3691548"/>
            <a:ext cx="3824568" cy="2674141"/>
          </a:xfrm>
          <a:prstGeom prst="rect">
            <a:avLst/>
          </a:prstGeom>
          <a:ln>
            <a:noFill/>
          </a:ln>
          <a:effectLst>
            <a:softEdge rad="112500"/>
          </a:effectLst>
        </p:spPr>
      </p:pic>
    </p:spTree>
    <p:extLst>
      <p:ext uri="{BB962C8B-B14F-4D97-AF65-F5344CB8AC3E}">
        <p14:creationId xmlns:p14="http://schemas.microsoft.com/office/powerpoint/2010/main" val="2547139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Carole M. Stephens </a:t>
            </a:r>
            <a:r>
              <a:rPr lang="en-US" sz="1400" dirty="0" smtClean="0"/>
              <a:t>1</a:t>
            </a:r>
            <a:r>
              <a:rPr lang="en-US" sz="1400" baseline="30000" dirty="0" smtClean="0"/>
              <a:t>st</a:t>
            </a:r>
            <a:r>
              <a:rPr lang="en-US" sz="1400" dirty="0" smtClean="0"/>
              <a:t> Counselor in the General RS Presidency</a:t>
            </a:r>
            <a:endParaRPr lang="en-US" dirty="0"/>
          </a:p>
        </p:txBody>
      </p:sp>
      <p:sp>
        <p:nvSpPr>
          <p:cNvPr id="3" name="Content Placeholder 2"/>
          <p:cNvSpPr>
            <a:spLocks noGrp="1"/>
          </p:cNvSpPr>
          <p:nvPr>
            <p:ph idx="1"/>
          </p:nvPr>
        </p:nvSpPr>
        <p:spPr>
          <a:xfrm>
            <a:off x="342499" y="1200670"/>
            <a:ext cx="7734701" cy="2480712"/>
          </a:xfrm>
        </p:spPr>
        <p:txBody>
          <a:bodyPr/>
          <a:lstStyle/>
          <a:p>
            <a:r>
              <a:rPr lang="en-US" dirty="0"/>
              <a:t>In “The Family: A Proclamation to the World,” the First Presidency and the Quorum of the Twelve Apostles state: “All human beings—male and female—are created in the image of God. Each is a beloved spirit son or daughter of heavenly parents, and, as such, each has a divine nature and destiny.”1 To achieve this divine destiny, each son and daughter of God needs priesthood ordinances and covenants.</a:t>
            </a:r>
          </a:p>
          <a:p>
            <a:endParaRPr lang="en-US" dirty="0"/>
          </a:p>
        </p:txBody>
      </p:sp>
      <p:pic>
        <p:nvPicPr>
          <p:cNvPr id="4" name="Picture 3"/>
          <p:cNvPicPr>
            <a:picLocks noChangeAspect="1"/>
          </p:cNvPicPr>
          <p:nvPr/>
        </p:nvPicPr>
        <p:blipFill rotWithShape="1">
          <a:blip r:embed="rId2"/>
          <a:srcRect t="10506" r="8434"/>
          <a:stretch/>
        </p:blipFill>
        <p:spPr>
          <a:xfrm>
            <a:off x="2113847" y="3612118"/>
            <a:ext cx="4636171" cy="3023112"/>
          </a:xfrm>
          <a:prstGeom prst="rect">
            <a:avLst/>
          </a:prstGeom>
          <a:ln>
            <a:noFill/>
          </a:ln>
          <a:effectLst>
            <a:softEdge rad="112500"/>
          </a:effectLst>
        </p:spPr>
      </p:pic>
    </p:spTree>
    <p:extLst>
      <p:ext uri="{BB962C8B-B14F-4D97-AF65-F5344CB8AC3E}">
        <p14:creationId xmlns:p14="http://schemas.microsoft.com/office/powerpoint/2010/main" val="170285617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Adjacency.thmx</Template>
  <TotalTime>157</TotalTime>
  <Words>1905</Words>
  <Application>Microsoft Macintosh PowerPoint</Application>
  <PresentationFormat>On-screen Show (4:3)</PresentationFormat>
  <Paragraphs>71</Paragraphs>
  <Slides>28</Slides>
  <Notes>0</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Adjacency</vt:lpstr>
      <vt:lpstr>How do I receive the power and blessings of the priesthood in  my life?</vt:lpstr>
      <vt:lpstr>PowerPoint Presentation</vt:lpstr>
      <vt:lpstr>Sister Sheri L. Dew, </vt:lpstr>
      <vt:lpstr>Sheri Dew Cont...</vt:lpstr>
      <vt:lpstr>All Have Access</vt:lpstr>
      <vt:lpstr>President Spencer W. Kimball</vt:lpstr>
      <vt:lpstr>President Kimball (cont)</vt:lpstr>
      <vt:lpstr>Respect</vt:lpstr>
      <vt:lpstr>Carole M. Stephens 1st Counselor in the General RS Presidency</vt:lpstr>
      <vt:lpstr>Baptism</vt:lpstr>
      <vt:lpstr>The Holy Ghost</vt:lpstr>
      <vt:lpstr>Temple Endowment</vt:lpstr>
      <vt:lpstr>Sealing Ordinance</vt:lpstr>
      <vt:lpstr>PowerPoint Presentation</vt:lpstr>
      <vt:lpstr>Neil A. Anderson</vt:lpstr>
      <vt:lpstr>PowerPoint Presentation</vt:lpstr>
      <vt:lpstr>PowerPoint Presentation</vt:lpstr>
      <vt:lpstr>Personal Revelation, blessed by the ministering of angels, &amp; to commune with God.” </vt:lpstr>
      <vt:lpstr>Do We Know Who We Are?</vt:lpstr>
      <vt:lpstr>PowerPoint Presentation</vt:lpstr>
      <vt:lpstr>The Priesthood</vt:lpstr>
      <vt:lpstr>What We Know about the Priesthood </vt:lpstr>
      <vt:lpstr>From The Beginning</vt:lpstr>
      <vt:lpstr>All Are Alike</vt:lpstr>
      <vt:lpstr>Worthiness</vt:lpstr>
      <vt:lpstr>Testimony &amp; Promise</vt:lpstr>
      <vt:lpstr>How do I receive the power and blessings of the priesthood in my life? </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do I receive the power and blessings of the priesthood in my life?</dc:title>
  <dc:creator>Jennifer Middleton</dc:creator>
  <cp:lastModifiedBy>Jennifer Middleton</cp:lastModifiedBy>
  <cp:revision>24</cp:revision>
  <dcterms:created xsi:type="dcterms:W3CDTF">2016-05-20T13:18:33Z</dcterms:created>
  <dcterms:modified xsi:type="dcterms:W3CDTF">2016-05-28T15:52:07Z</dcterms:modified>
</cp:coreProperties>
</file>