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60" r:id="rId5"/>
    <p:sldId id="282" r:id="rId6"/>
    <p:sldId id="281" r:id="rId7"/>
    <p:sldId id="274" r:id="rId8"/>
    <p:sldId id="258" r:id="rId9"/>
    <p:sldId id="269" r:id="rId10"/>
    <p:sldId id="277" r:id="rId11"/>
    <p:sldId id="278" r:id="rId12"/>
    <p:sldId id="283" r:id="rId13"/>
    <p:sldId id="279" r:id="rId14"/>
    <p:sldId id="280" r:id="rId15"/>
    <p:sldId id="272" r:id="rId16"/>
    <p:sldId id="273" r:id="rId17"/>
    <p:sldId id="275" r:id="rId18"/>
    <p:sldId id="284" r:id="rId19"/>
    <p:sldId id="261" r:id="rId20"/>
    <p:sldId id="266" r:id="rId21"/>
    <p:sldId id="263" r:id="rId22"/>
    <p:sldId id="262" r:id="rId23"/>
    <p:sldId id="265"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7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628EAFA9-7502-42D3-9B79-C38E938C236F}" type="datetimeFigureOut">
              <a:rPr lang="en-US" smtClean="0"/>
              <a:t>3/20/14</a:t>
            </a:fld>
            <a:endParaRPr lang="en-US"/>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en-US" smtClean="0"/>
              <a:t>Click to edit Master title style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628EAFA9-7502-42D3-9B79-C38E938C236F}" type="datetimeFigureOut">
              <a:rPr lang="en-US" smtClean="0"/>
              <a:t>3/20/14</a:t>
            </a:fld>
            <a:endParaRPr lang="en-US"/>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8EAFA9-7502-42D3-9B79-C38E938C236F}" type="datetimeFigureOut">
              <a:rPr lang="en-US" smtClean="0"/>
              <a:t>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2"/>
            <a:ext cx="7315200" cy="3563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8EAFA9-7502-42D3-9B79-C38E938C236F}" type="datetimeFigureOut">
              <a:rPr lang="en-US" smtClean="0"/>
              <a:t>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8EAFA9-7502-42D3-9B79-C38E938C236F}" type="datetimeFigureOut">
              <a:rPr lang="en-US" smtClean="0"/>
              <a:t>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7B0AA-AC8E-4463-ADAC-E87D09B82E4F}" type="slidenum">
              <a:rPr lang="en-US" smtClean="0"/>
              <a:t>‹#›</a:t>
            </a:fld>
            <a:endParaRPr lang="en-US"/>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8EAFA9-7502-42D3-9B79-C38E938C236F}" type="datetimeFigureOut">
              <a:rPr lang="en-US" smtClean="0"/>
              <a:t>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EAFA9-7502-42D3-9B79-C38E938C236F}" type="datetimeFigureOut">
              <a:rPr lang="en-US" smtClean="0"/>
              <a:t>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en-US" smtClean="0"/>
              <a:t>Click to edit Master title style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628EAFA9-7502-42D3-9B79-C38E938C236F}" type="datetimeFigureOut">
              <a:rPr lang="en-US" smtClean="0"/>
              <a:t>3/20/14</a:t>
            </a:fld>
            <a:endParaRPr lang="en-US"/>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2D57B0AA-AC8E-4463-ADAC-E87D09B82E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lds.org/scriptures/nt/1-cor/15.20-22?lang=eng%231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9.png"/><Relationship Id="rId5" Type="http://schemas.microsoft.com/office/2007/relationships/hdphoto" Target="../media/hdphoto2.wdp"/><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Resurrection</a:t>
            </a:r>
            <a:endParaRPr lang="en-US" dirty="0"/>
          </a:p>
        </p:txBody>
      </p:sp>
    </p:spTree>
    <p:extLst>
      <p:ext uri="{BB962C8B-B14F-4D97-AF65-F5344CB8AC3E}">
        <p14:creationId xmlns:p14="http://schemas.microsoft.com/office/powerpoint/2010/main" val="3881245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Death Is A Necessary Step</a:t>
            </a:r>
            <a:endParaRPr lang="en-US" dirty="0"/>
          </a:p>
        </p:txBody>
      </p:sp>
      <p:sp>
        <p:nvSpPr>
          <p:cNvPr id="3" name="Content Placeholder 2"/>
          <p:cNvSpPr>
            <a:spLocks noGrp="1"/>
          </p:cNvSpPr>
          <p:nvPr>
            <p:ph idx="1"/>
          </p:nvPr>
        </p:nvSpPr>
        <p:spPr>
          <a:xfrm>
            <a:off x="118534" y="2050426"/>
            <a:ext cx="4047066" cy="4621307"/>
          </a:xfrm>
        </p:spPr>
        <p:txBody>
          <a:bodyPr>
            <a:normAutofit/>
          </a:bodyPr>
          <a:lstStyle/>
          <a:p>
            <a:pPr marL="0" indent="0" algn="ctr">
              <a:buNone/>
            </a:pPr>
            <a:r>
              <a:rPr lang="en-US" sz="2500" dirty="0" smtClean="0"/>
              <a:t>Death </a:t>
            </a:r>
            <a:r>
              <a:rPr lang="en-US" sz="2500" dirty="0"/>
              <a:t>is a necessary step in your progression, just as your birth was. Sometime after your death, your spirit and your body will be reunited—never to be separated again. This is called resurrection, and it was made possible by the death and Resurrection of Jesus Christ </a:t>
            </a:r>
            <a:r>
              <a:rPr lang="en-US" sz="2500" dirty="0" smtClean="0"/>
              <a:t/>
            </a:r>
            <a:br>
              <a:rPr lang="en-US" sz="2500" dirty="0" smtClean="0"/>
            </a:br>
            <a:r>
              <a:rPr lang="en-US" sz="1400" dirty="0" smtClean="0"/>
              <a:t>(</a:t>
            </a:r>
            <a:r>
              <a:rPr lang="en-US" sz="1400" dirty="0"/>
              <a:t>see 1 Corinthians 15:20-22).</a:t>
            </a:r>
          </a:p>
        </p:txBody>
      </p:sp>
      <p:pic>
        <p:nvPicPr>
          <p:cNvPr id="4" name="Picture 3" descr="Pallbearers_Monson_funeral.jpg"/>
          <p:cNvPicPr>
            <a:picLocks noChangeAspect="1"/>
          </p:cNvPicPr>
          <p:nvPr/>
        </p:nvPicPr>
        <p:blipFill rotWithShape="1">
          <a:blip r:embed="rId2">
            <a:extLst>
              <a:ext uri="{28A0092B-C50C-407E-A947-70E740481C1C}">
                <a14:useLocalDpi xmlns:a14="http://schemas.microsoft.com/office/drawing/2010/main" val="0"/>
              </a:ext>
            </a:extLst>
          </a:blip>
          <a:srcRect l="15489" r="23181"/>
          <a:stretch/>
        </p:blipFill>
        <p:spPr>
          <a:xfrm>
            <a:off x="4284133" y="2050426"/>
            <a:ext cx="4555068" cy="43349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332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9066" y="177800"/>
            <a:ext cx="7543800" cy="990600"/>
          </a:xfrm>
        </p:spPr>
        <p:txBody>
          <a:bodyPr>
            <a:normAutofit fontScale="90000"/>
          </a:bodyPr>
          <a:lstStyle/>
          <a:p>
            <a:r>
              <a:rPr lang="en-US" dirty="0" smtClean="0"/>
              <a:t>We Mourn Our Loved Ones</a:t>
            </a:r>
            <a:endParaRPr lang="en-US" dirty="0"/>
          </a:p>
        </p:txBody>
      </p:sp>
      <p:sp>
        <p:nvSpPr>
          <p:cNvPr id="3" name="Content Placeholder 2"/>
          <p:cNvSpPr>
            <a:spLocks noGrp="1"/>
          </p:cNvSpPr>
          <p:nvPr>
            <p:ph idx="4294967295"/>
          </p:nvPr>
        </p:nvSpPr>
        <p:spPr>
          <a:xfrm>
            <a:off x="423334" y="1016000"/>
            <a:ext cx="8348663" cy="3638550"/>
          </a:xfrm>
        </p:spPr>
        <p:txBody>
          <a:bodyPr/>
          <a:lstStyle/>
          <a:p>
            <a:r>
              <a:rPr lang="en-US" sz="2650" dirty="0"/>
              <a:t>Irrespective of age, we mourn for those loved and lost. Mourning is one of the deepest expressions of pure love. It is a natural response in complete accord with divine commandment: “Thou shalt live together in love, insomuch that thou shalt weep for the loss of them that die.” (D&amp;C 42:45.) Eternal perspective provides peace “which </a:t>
            </a:r>
            <a:r>
              <a:rPr lang="en-US" sz="2650" dirty="0" err="1"/>
              <a:t>passeth</a:t>
            </a:r>
            <a:r>
              <a:rPr lang="en-US" sz="2650" dirty="0"/>
              <a:t> all understanding.” </a:t>
            </a:r>
            <a:r>
              <a:rPr lang="en-US" dirty="0"/>
              <a:t>(</a:t>
            </a:r>
            <a:r>
              <a:rPr lang="en-US" sz="1800" dirty="0"/>
              <a:t>Philip. 4:7.) </a:t>
            </a:r>
            <a:r>
              <a:rPr lang="en-US" sz="1800" dirty="0" smtClean="0"/>
              <a:t>Russell M Nelson.</a:t>
            </a:r>
            <a:endParaRPr lang="en-US" sz="1800" dirty="0"/>
          </a:p>
          <a:p>
            <a:endParaRPr lang="en-US" dirty="0"/>
          </a:p>
        </p:txBody>
      </p:sp>
      <p:pic>
        <p:nvPicPr>
          <p:cNvPr id="5" name="Picture 4" descr="homepage_cask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267" y="4143021"/>
            <a:ext cx="4025899" cy="2236611"/>
          </a:xfrm>
          <a:prstGeom prst="rect">
            <a:avLst/>
          </a:prstGeom>
        </p:spPr>
      </p:pic>
    </p:spTree>
    <p:extLst>
      <p:ext uri="{BB962C8B-B14F-4D97-AF65-F5344CB8AC3E}">
        <p14:creationId xmlns:p14="http://schemas.microsoft.com/office/powerpoint/2010/main" val="237067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81000"/>
            <a:ext cx="7543800" cy="1058333"/>
          </a:xfrm>
        </p:spPr>
        <p:txBody>
          <a:bodyPr/>
          <a:lstStyle/>
          <a:p>
            <a:r>
              <a:rPr lang="en-US" dirty="0" smtClean="0"/>
              <a:t>Death </a:t>
            </a:r>
            <a:r>
              <a:rPr lang="en-US" dirty="0"/>
              <a:t>I</a:t>
            </a:r>
            <a:r>
              <a:rPr lang="en-US" dirty="0" smtClean="0"/>
              <a:t>s </a:t>
            </a:r>
            <a:r>
              <a:rPr lang="en-US" dirty="0"/>
              <a:t>N</a:t>
            </a:r>
            <a:r>
              <a:rPr lang="en-US" dirty="0" smtClean="0"/>
              <a:t>ot </a:t>
            </a:r>
            <a:r>
              <a:rPr lang="en-US" dirty="0"/>
              <a:t>T</a:t>
            </a:r>
            <a:r>
              <a:rPr lang="en-US" dirty="0" smtClean="0"/>
              <a:t>he End</a:t>
            </a:r>
            <a:endParaRPr lang="en-US" dirty="0"/>
          </a:p>
        </p:txBody>
      </p:sp>
      <p:sp>
        <p:nvSpPr>
          <p:cNvPr id="3" name="Content Placeholder 2"/>
          <p:cNvSpPr>
            <a:spLocks noGrp="1"/>
          </p:cNvSpPr>
          <p:nvPr>
            <p:ph idx="1"/>
          </p:nvPr>
        </p:nvSpPr>
        <p:spPr>
          <a:xfrm>
            <a:off x="457199" y="1830293"/>
            <a:ext cx="8263467" cy="4451973"/>
          </a:xfrm>
        </p:spPr>
        <p:txBody>
          <a:bodyPr/>
          <a:lstStyle/>
          <a:p>
            <a:r>
              <a:rPr lang="en-US" sz="2500" dirty="0"/>
              <a:t>Death is not the end. Death is really a beginning—another step forward in Heavenly Father’s plan for His children. Someday, like everyone else, your physical body will die. </a:t>
            </a:r>
            <a:endParaRPr lang="en-US" sz="2500" dirty="0" smtClean="0"/>
          </a:p>
          <a:p>
            <a:r>
              <a:rPr lang="en-US" sz="2500" dirty="0" smtClean="0"/>
              <a:t>But </a:t>
            </a:r>
            <a:r>
              <a:rPr lang="en-US" sz="2500" dirty="0"/>
              <a:t>your spirit does not </a:t>
            </a:r>
            <a:r>
              <a:rPr lang="en-US" sz="2500" dirty="0" smtClean="0"/>
              <a:t/>
            </a:r>
            <a:br>
              <a:rPr lang="en-US" sz="2500" dirty="0" smtClean="0"/>
            </a:br>
            <a:r>
              <a:rPr lang="en-US" sz="2500" dirty="0" smtClean="0"/>
              <a:t>die,</a:t>
            </a:r>
            <a:r>
              <a:rPr lang="en-US" sz="2500" dirty="0"/>
              <a:t> </a:t>
            </a:r>
            <a:r>
              <a:rPr lang="en-US" sz="2500" dirty="0" smtClean="0"/>
              <a:t>it </a:t>
            </a:r>
            <a:r>
              <a:rPr lang="en-US" sz="2500" dirty="0"/>
              <a:t>goes to the spirit </a:t>
            </a:r>
            <a:r>
              <a:rPr lang="en-US" sz="2500" dirty="0" smtClean="0"/>
              <a:t/>
            </a:r>
            <a:br>
              <a:rPr lang="en-US" sz="2500" dirty="0" smtClean="0"/>
            </a:br>
            <a:r>
              <a:rPr lang="en-US" sz="2500" dirty="0" smtClean="0"/>
              <a:t>world</a:t>
            </a:r>
            <a:r>
              <a:rPr lang="en-US" sz="2500" dirty="0"/>
              <a:t>, </a:t>
            </a:r>
            <a:r>
              <a:rPr lang="en-US" sz="2500" dirty="0" smtClean="0"/>
              <a:t>where </a:t>
            </a:r>
            <a:r>
              <a:rPr lang="en-US" sz="2500" dirty="0"/>
              <a:t>you will </a:t>
            </a:r>
            <a:r>
              <a:rPr lang="en-US" sz="2500" dirty="0" smtClean="0"/>
              <a:t/>
            </a:r>
            <a:br>
              <a:rPr lang="en-US" sz="2500" dirty="0" smtClean="0"/>
            </a:br>
            <a:r>
              <a:rPr lang="en-US" sz="2500" dirty="0" smtClean="0"/>
              <a:t>continue to </a:t>
            </a:r>
            <a:r>
              <a:rPr lang="en-US" sz="2500" dirty="0"/>
              <a:t>learn and </a:t>
            </a:r>
            <a:r>
              <a:rPr lang="en-US" sz="2500" dirty="0" smtClean="0"/>
              <a:t/>
            </a:r>
            <a:br>
              <a:rPr lang="en-US" sz="2500" dirty="0" smtClean="0"/>
            </a:br>
            <a:r>
              <a:rPr lang="en-US" sz="2500" dirty="0" smtClean="0"/>
              <a:t>progress </a:t>
            </a:r>
            <a:r>
              <a:rPr lang="en-US" sz="2500" dirty="0"/>
              <a:t>and </a:t>
            </a:r>
            <a:r>
              <a:rPr lang="en-US" sz="2500" dirty="0" smtClean="0"/>
              <a:t>may </a:t>
            </a:r>
            <a:r>
              <a:rPr lang="en-US" sz="2500" dirty="0"/>
              <a:t>be </a:t>
            </a:r>
            <a:r>
              <a:rPr lang="en-US" sz="2500" dirty="0" smtClean="0"/>
              <a:t/>
            </a:r>
            <a:br>
              <a:rPr lang="en-US" sz="2500" dirty="0" smtClean="0"/>
            </a:br>
            <a:r>
              <a:rPr lang="en-US" sz="2500" dirty="0" smtClean="0"/>
              <a:t>with </a:t>
            </a:r>
            <a:r>
              <a:rPr lang="en-US" sz="2500" dirty="0"/>
              <a:t>loved ones </a:t>
            </a:r>
            <a:r>
              <a:rPr lang="en-US" sz="2500" dirty="0" smtClean="0"/>
              <a:t>who </a:t>
            </a:r>
            <a:br>
              <a:rPr lang="en-US" sz="2500" dirty="0" smtClean="0"/>
            </a:br>
            <a:r>
              <a:rPr lang="en-US" sz="2500" dirty="0" smtClean="0"/>
              <a:t>have </a:t>
            </a:r>
            <a:r>
              <a:rPr lang="en-US" sz="2500" dirty="0"/>
              <a:t>passed on.</a:t>
            </a:r>
          </a:p>
          <a:p>
            <a:endParaRPr lang="en-US" sz="2500" dirty="0"/>
          </a:p>
        </p:txBody>
      </p:sp>
      <p:pic>
        <p:nvPicPr>
          <p:cNvPr id="6" name="Picture 5" descr="sunrise.jpg"/>
          <p:cNvPicPr>
            <a:picLocks noChangeAspect="1"/>
          </p:cNvPicPr>
          <p:nvPr/>
        </p:nvPicPr>
        <p:blipFill rotWithShape="1">
          <a:blip r:embed="rId2">
            <a:extLst>
              <a:ext uri="{28A0092B-C50C-407E-A947-70E740481C1C}">
                <a14:useLocalDpi xmlns:a14="http://schemas.microsoft.com/office/drawing/2010/main" val="0"/>
              </a:ext>
            </a:extLst>
          </a:blip>
          <a:srcRect l="8751" t="11430" r="8749" b="9084"/>
          <a:stretch/>
        </p:blipFill>
        <p:spPr>
          <a:xfrm>
            <a:off x="4302155" y="3285066"/>
            <a:ext cx="4418511" cy="27770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2155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Death is Temporary</a:t>
            </a:r>
            <a:endParaRPr lang="en-US" dirty="0"/>
          </a:p>
        </p:txBody>
      </p:sp>
      <p:sp>
        <p:nvSpPr>
          <p:cNvPr id="3" name="Content Placeholder 2"/>
          <p:cNvSpPr>
            <a:spLocks noGrp="1"/>
          </p:cNvSpPr>
          <p:nvPr>
            <p:ph idx="1"/>
          </p:nvPr>
        </p:nvSpPr>
        <p:spPr>
          <a:xfrm>
            <a:off x="186266" y="2084294"/>
            <a:ext cx="3691465" cy="4773706"/>
          </a:xfrm>
        </p:spPr>
        <p:txBody>
          <a:bodyPr>
            <a:normAutofit/>
          </a:bodyPr>
          <a:lstStyle/>
          <a:p>
            <a:pPr marL="0" indent="0" algn="ctr">
              <a:buNone/>
            </a:pPr>
            <a:r>
              <a:rPr lang="en-US" sz="2700" dirty="0"/>
              <a:t>The grip of physical death is temporary. It began with the fall of Adam; it ended with the atonement of Jesus the Christ. The waiting period in paradise is temporary, too. It ends with the resurrection</a:t>
            </a:r>
            <a:r>
              <a:rPr lang="en-US" sz="2700" dirty="0" smtClean="0"/>
              <a:t>. </a:t>
            </a:r>
            <a:br>
              <a:rPr lang="en-US" sz="2700" dirty="0" smtClean="0"/>
            </a:br>
            <a:r>
              <a:rPr lang="en-US" sz="1600" dirty="0" smtClean="0"/>
              <a:t>Russell M. Nelson</a:t>
            </a:r>
            <a:endParaRPr lang="en-US" sz="1600" dirty="0"/>
          </a:p>
        </p:txBody>
      </p:sp>
      <p:pic>
        <p:nvPicPr>
          <p:cNvPr id="4" name="Picture 3" descr="jesus-appears-to-mary-1104071-gallery.jpg"/>
          <p:cNvPicPr>
            <a:picLocks noChangeAspect="1"/>
          </p:cNvPicPr>
          <p:nvPr/>
        </p:nvPicPr>
        <p:blipFill rotWithShape="1">
          <a:blip r:embed="rId2">
            <a:extLst>
              <a:ext uri="{28A0092B-C50C-407E-A947-70E740481C1C}">
                <a14:useLocalDpi xmlns:a14="http://schemas.microsoft.com/office/drawing/2010/main" val="0"/>
              </a:ext>
            </a:extLst>
          </a:blip>
          <a:srcRect l="18876" r="17068" b="16591"/>
          <a:stretch/>
        </p:blipFill>
        <p:spPr>
          <a:xfrm>
            <a:off x="3877732" y="2084294"/>
            <a:ext cx="4944535" cy="4350373"/>
          </a:xfrm>
          <a:prstGeom prst="rect">
            <a:avLst/>
          </a:prstGeom>
        </p:spPr>
      </p:pic>
    </p:spTree>
    <p:extLst>
      <p:ext uri="{BB962C8B-B14F-4D97-AF65-F5344CB8AC3E}">
        <p14:creationId xmlns:p14="http://schemas.microsoft.com/office/powerpoint/2010/main" val="2943275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16012" y="2531532"/>
            <a:ext cx="6938963" cy="1582271"/>
          </a:xfrm>
        </p:spPr>
        <p:txBody>
          <a:bodyPr>
            <a:normAutofit fontScale="90000"/>
          </a:bodyPr>
          <a:lstStyle/>
          <a:p>
            <a:r>
              <a:rPr lang="en-US" dirty="0" smtClean="0"/>
              <a:t>A Testimony of the Resurrection</a:t>
            </a:r>
            <a:endParaRPr lang="en-US" dirty="0"/>
          </a:p>
        </p:txBody>
      </p:sp>
    </p:spTree>
    <p:extLst>
      <p:ext uri="{BB962C8B-B14F-4D97-AF65-F5344CB8AC3E}">
        <p14:creationId xmlns:p14="http://schemas.microsoft.com/office/powerpoint/2010/main" val="2040995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3201" y="67734"/>
            <a:ext cx="8822266" cy="6494084"/>
          </a:xfrm>
          <a:prstGeom prst="rect">
            <a:avLst/>
          </a:prstGeom>
          <a:noFill/>
        </p:spPr>
        <p:txBody>
          <a:bodyPr wrap="square" rtlCol="0">
            <a:spAutoFit/>
          </a:bodyPr>
          <a:lstStyle/>
          <a:p>
            <a:r>
              <a:rPr lang="en-US" sz="2000" u="sng" dirty="0"/>
              <a:t>Testimony: Jesus Is the </a:t>
            </a:r>
            <a:r>
              <a:rPr lang="en-US" sz="2000" u="sng" dirty="0" smtClean="0"/>
              <a:t>Christ  Ezra Taft Benson</a:t>
            </a:r>
            <a:endParaRPr lang="en-US" sz="2000" u="sng" dirty="0"/>
          </a:p>
          <a:p>
            <a:r>
              <a:rPr lang="en-US" sz="2200" dirty="0"/>
              <a:t>I bear witness to you that Jesus is the Christ, the Savior and Redeemer of the world—the very Son of God.</a:t>
            </a:r>
          </a:p>
          <a:p>
            <a:r>
              <a:rPr lang="en-US" sz="2200" dirty="0"/>
              <a:t>He was born the babe of Bethlehem.</a:t>
            </a:r>
          </a:p>
          <a:p>
            <a:r>
              <a:rPr lang="en-US" sz="2200" dirty="0"/>
              <a:t>He lived and ministered among men.</a:t>
            </a:r>
          </a:p>
          <a:p>
            <a:r>
              <a:rPr lang="en-US" sz="2200" dirty="0" smtClean="0"/>
              <a:t>His </a:t>
            </a:r>
            <a:r>
              <a:rPr lang="en-US" sz="2200" dirty="0"/>
              <a:t>friends deserted Him.</a:t>
            </a:r>
          </a:p>
          <a:p>
            <a:r>
              <a:rPr lang="en-US" sz="2200" dirty="0"/>
              <a:t>His closest associates did not fully understand His mission, and they doubted. One of the most trusted denied knowing Him</a:t>
            </a:r>
            <a:r>
              <a:rPr lang="en-US" sz="2200" dirty="0" smtClean="0"/>
              <a:t>.</a:t>
            </a:r>
          </a:p>
          <a:p>
            <a:r>
              <a:rPr lang="en-US" sz="2200" dirty="0"/>
              <a:t>He was crucified on Calvary</a:t>
            </a:r>
            <a:r>
              <a:rPr lang="en-US" sz="2200" dirty="0" smtClean="0"/>
              <a:t>.</a:t>
            </a:r>
            <a:endParaRPr lang="en-US" sz="2200" dirty="0"/>
          </a:p>
          <a:p>
            <a:r>
              <a:rPr lang="en-US" sz="2200" dirty="0" smtClean="0"/>
              <a:t>He </a:t>
            </a:r>
            <a:r>
              <a:rPr lang="en-US" sz="2200" dirty="0"/>
              <a:t>asked forgiveness for His tormentors and then willingly gave up His life.</a:t>
            </a:r>
          </a:p>
          <a:p>
            <a:r>
              <a:rPr lang="en-US" sz="2200" dirty="0"/>
              <a:t>His body was laid in a borrowed tomb.</a:t>
            </a:r>
          </a:p>
          <a:p>
            <a:r>
              <a:rPr lang="en-US" sz="2200" dirty="0"/>
              <a:t>An immense stone was placed over the opening.</a:t>
            </a:r>
          </a:p>
          <a:p>
            <a:r>
              <a:rPr lang="en-US" sz="2200" dirty="0" smtClean="0"/>
              <a:t>On </a:t>
            </a:r>
            <a:r>
              <a:rPr lang="en-US" sz="2200" dirty="0"/>
              <a:t>the third day there was a great earthquake. The stone was rolled back from the door of the tomb. Some of the </a:t>
            </a:r>
            <a:r>
              <a:rPr lang="en-US" sz="2200" dirty="0" smtClean="0"/>
              <a:t>women, His devoted followers</a:t>
            </a:r>
            <a:r>
              <a:rPr lang="en-US" sz="2200" dirty="0"/>
              <a:t>, came to the place with spices “and found not the body of the Lord Jesus” (Luke 24:3).</a:t>
            </a:r>
          </a:p>
          <a:p>
            <a:r>
              <a:rPr lang="en-US" sz="2200" dirty="0"/>
              <a:t>Angels appeared and said simply, “Why seek ye the living among the dead?</a:t>
            </a:r>
          </a:p>
          <a:p>
            <a:r>
              <a:rPr lang="en-US" sz="2200" dirty="0"/>
              <a:t>“He is not here, but is risen” (Luke 24:5–6).</a:t>
            </a:r>
          </a:p>
          <a:p>
            <a:r>
              <a:rPr lang="en-US" sz="2200" dirty="0"/>
              <a:t>There is nothing in history to equal that dramatic announcement: </a:t>
            </a:r>
            <a:r>
              <a:rPr lang="en-US" sz="2200" dirty="0" smtClean="0"/>
              <a:t/>
            </a:r>
            <a:br>
              <a:rPr lang="en-US" sz="2200" dirty="0" smtClean="0"/>
            </a:br>
            <a:r>
              <a:rPr lang="en-US" sz="2200" b="1" u="sng" dirty="0" smtClean="0"/>
              <a:t>“</a:t>
            </a:r>
            <a:r>
              <a:rPr lang="en-US" sz="2200" b="1" u="sng" dirty="0"/>
              <a:t>He is not here, but is risen.”</a:t>
            </a:r>
          </a:p>
        </p:txBody>
      </p:sp>
    </p:spTree>
    <p:extLst>
      <p:ext uri="{BB962C8B-B14F-4D97-AF65-F5344CB8AC3E}">
        <p14:creationId xmlns:p14="http://schemas.microsoft.com/office/powerpoint/2010/main" val="3531006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95866" y="228600"/>
            <a:ext cx="7543800" cy="719138"/>
          </a:xfrm>
        </p:spPr>
        <p:txBody>
          <a:bodyPr>
            <a:normAutofit fontScale="90000"/>
          </a:bodyPr>
          <a:lstStyle/>
          <a:p>
            <a:r>
              <a:rPr lang="en-US" dirty="0" smtClean="0"/>
              <a:t>He Is Risen</a:t>
            </a:r>
            <a:endParaRPr lang="en-US" dirty="0"/>
          </a:p>
        </p:txBody>
      </p:sp>
      <p:sp>
        <p:nvSpPr>
          <p:cNvPr id="3" name="Content Placeholder 2"/>
          <p:cNvSpPr>
            <a:spLocks noGrp="1"/>
          </p:cNvSpPr>
          <p:nvPr>
            <p:ph idx="4294967295"/>
          </p:nvPr>
        </p:nvSpPr>
        <p:spPr>
          <a:xfrm>
            <a:off x="118533" y="947738"/>
            <a:ext cx="8551333" cy="5723995"/>
          </a:xfrm>
        </p:spPr>
        <p:txBody>
          <a:bodyPr>
            <a:normAutofit fontScale="92500" lnSpcReduction="20000"/>
          </a:bodyPr>
          <a:lstStyle/>
          <a:p>
            <a:pPr marL="0" indent="0">
              <a:buNone/>
            </a:pPr>
            <a:r>
              <a:rPr lang="en-US" sz="3200" dirty="0"/>
              <a:t>The greatest events of history are those which affect the greatest number for the longest periods. By this standard, no event could be more important to individuals or nations than the Resurrection of the </a:t>
            </a:r>
            <a:r>
              <a:rPr lang="en-US" sz="3200" dirty="0" smtClean="0"/>
              <a:t>Master.</a:t>
            </a:r>
            <a:r>
              <a:rPr lang="en-US" sz="3200" dirty="0"/>
              <a:t> </a:t>
            </a:r>
            <a:r>
              <a:rPr lang="en-US" sz="3200" dirty="0" smtClean="0"/>
              <a:t> </a:t>
            </a:r>
            <a:r>
              <a:rPr lang="en-US" sz="3200" dirty="0" smtClean="0"/>
              <a:t>The </a:t>
            </a:r>
            <a:r>
              <a:rPr lang="en-US" sz="3200" dirty="0"/>
              <a:t>eventual resurrection of every soul who has lived and died on earth is a scriptural certainty, and surely there is no event </a:t>
            </a:r>
            <a:r>
              <a:rPr lang="en-US" sz="3200" dirty="0" smtClean="0"/>
              <a:t>for which </a:t>
            </a:r>
            <a:r>
              <a:rPr lang="en-US" sz="3200" dirty="0"/>
              <a:t>one should make </a:t>
            </a:r>
            <a:r>
              <a:rPr lang="en-US" sz="3200" dirty="0" smtClean="0"/>
              <a:t>more</a:t>
            </a:r>
            <a:r>
              <a:rPr lang="en-US" sz="3200" dirty="0"/>
              <a:t> </a:t>
            </a:r>
            <a:r>
              <a:rPr lang="en-US" sz="3200" dirty="0" smtClean="0"/>
              <a:t>careful </a:t>
            </a:r>
            <a:r>
              <a:rPr lang="en-US" sz="3200" dirty="0"/>
              <a:t>preparation. </a:t>
            </a:r>
            <a:r>
              <a:rPr lang="en-US" sz="3200" dirty="0" smtClean="0"/>
              <a:t/>
            </a:r>
            <a:br>
              <a:rPr lang="en-US" sz="3200" dirty="0" smtClean="0"/>
            </a:br>
            <a:r>
              <a:rPr lang="en-US" sz="3200" dirty="0" smtClean="0"/>
              <a:t>Nothing </a:t>
            </a:r>
            <a:r>
              <a:rPr lang="en-US" sz="3200" dirty="0"/>
              <a:t>is more absolutely </a:t>
            </a:r>
            <a:r>
              <a:rPr lang="en-US" sz="3200" dirty="0" smtClean="0"/>
              <a:t/>
            </a:r>
            <a:br>
              <a:rPr lang="en-US" sz="3200" dirty="0" smtClean="0"/>
            </a:br>
            <a:r>
              <a:rPr lang="en-US" sz="3200" dirty="0" smtClean="0"/>
              <a:t>universal </a:t>
            </a:r>
            <a:r>
              <a:rPr lang="en-US" sz="3200" dirty="0"/>
              <a:t>than the resurrection. </a:t>
            </a:r>
            <a:r>
              <a:rPr lang="en-US" sz="3200" dirty="0" smtClean="0"/>
              <a:t/>
            </a:r>
            <a:br>
              <a:rPr lang="en-US" sz="3200" dirty="0" smtClean="0"/>
            </a:br>
            <a:r>
              <a:rPr lang="en-US" sz="3200" dirty="0" smtClean="0"/>
              <a:t>Every </a:t>
            </a:r>
            <a:r>
              <a:rPr lang="en-US" sz="3200" dirty="0"/>
              <a:t>living being will be </a:t>
            </a:r>
            <a:r>
              <a:rPr lang="en-US" sz="3200" dirty="0" smtClean="0"/>
              <a:t/>
            </a:r>
            <a:br>
              <a:rPr lang="en-US" sz="3200" dirty="0" smtClean="0"/>
            </a:br>
            <a:r>
              <a:rPr lang="en-US" sz="3200" dirty="0" smtClean="0"/>
              <a:t>resurrected</a:t>
            </a:r>
            <a:r>
              <a:rPr lang="en-US" sz="3200" dirty="0"/>
              <a:t>. </a:t>
            </a:r>
            <a:r>
              <a:rPr lang="en-US" sz="3200" dirty="0"/>
              <a:t> </a:t>
            </a:r>
            <a:r>
              <a:rPr lang="en-US" sz="3200" dirty="0" smtClean="0"/>
              <a:t>“</a:t>
            </a:r>
            <a:r>
              <a:rPr lang="en-US" sz="3200" dirty="0"/>
              <a:t>For as in </a:t>
            </a:r>
            <a:r>
              <a:rPr lang="en-US" sz="3200" dirty="0" smtClean="0"/>
              <a:t>Adam</a:t>
            </a:r>
            <a:br>
              <a:rPr lang="en-US" sz="3200" dirty="0" smtClean="0"/>
            </a:br>
            <a:r>
              <a:rPr lang="en-US" sz="3200" dirty="0" smtClean="0"/>
              <a:t>all </a:t>
            </a:r>
            <a:r>
              <a:rPr lang="en-US" sz="3200" dirty="0"/>
              <a:t>die, </a:t>
            </a:r>
            <a:r>
              <a:rPr lang="en-US" sz="3200" dirty="0" smtClean="0"/>
              <a:t>even </a:t>
            </a:r>
            <a:r>
              <a:rPr lang="en-US" sz="3200" dirty="0"/>
              <a:t>so in Christ shall </a:t>
            </a:r>
            <a:r>
              <a:rPr lang="en-US" sz="3200" dirty="0" smtClean="0"/>
              <a:t/>
            </a:r>
            <a:br>
              <a:rPr lang="en-US" sz="3200" dirty="0" smtClean="0"/>
            </a:br>
            <a:r>
              <a:rPr lang="en-US" sz="3200" dirty="0" smtClean="0"/>
              <a:t>all be </a:t>
            </a:r>
            <a:r>
              <a:rPr lang="en-US" sz="3200" dirty="0"/>
              <a:t>made alive” </a:t>
            </a:r>
            <a:r>
              <a:rPr lang="en-US" sz="3200" dirty="0" smtClean="0"/>
              <a:t/>
            </a:r>
            <a:br>
              <a:rPr lang="en-US" sz="3200" dirty="0" smtClean="0"/>
            </a:br>
            <a:r>
              <a:rPr lang="en-US" sz="1700" dirty="0" smtClean="0"/>
              <a:t>(</a:t>
            </a:r>
            <a:r>
              <a:rPr lang="en-US" sz="1700" dirty="0"/>
              <a:t>1 Cor. 15:22). </a:t>
            </a:r>
            <a:r>
              <a:rPr lang="en-US" sz="1700" dirty="0" smtClean="0"/>
              <a:t>… (Ezra Taft Benson)</a:t>
            </a:r>
            <a:endParaRPr lang="en-US" sz="1700" dirty="0"/>
          </a:p>
          <a:p>
            <a:pPr marL="0" indent="0">
              <a:buNone/>
            </a:pPr>
            <a:endParaRPr lang="en-US" sz="1700" dirty="0"/>
          </a:p>
        </p:txBody>
      </p:sp>
      <p:pic>
        <p:nvPicPr>
          <p:cNvPr id="4" name="Picture 3" descr="jesus-christ-1138494-gallery.jpg"/>
          <p:cNvPicPr>
            <a:picLocks noChangeAspect="1"/>
          </p:cNvPicPr>
          <p:nvPr/>
        </p:nvPicPr>
        <p:blipFill rotWithShape="1">
          <a:blip r:embed="rId2">
            <a:extLst>
              <a:ext uri="{28A0092B-C50C-407E-A947-70E740481C1C}">
                <a14:useLocalDpi xmlns:a14="http://schemas.microsoft.com/office/drawing/2010/main" val="0"/>
              </a:ext>
            </a:extLst>
          </a:blip>
          <a:srcRect r="24297" b="19005"/>
          <a:stretch/>
        </p:blipFill>
        <p:spPr>
          <a:xfrm>
            <a:off x="4707466" y="3674535"/>
            <a:ext cx="4301067" cy="2844800"/>
          </a:xfrm>
          <a:prstGeom prst="rect">
            <a:avLst/>
          </a:prstGeom>
          <a:ln>
            <a:noFill/>
          </a:ln>
          <a:effectLst>
            <a:softEdge rad="112500"/>
          </a:effectLst>
        </p:spPr>
      </p:pic>
    </p:spTree>
    <p:extLst>
      <p:ext uri="{BB962C8B-B14F-4D97-AF65-F5344CB8AC3E}">
        <p14:creationId xmlns:p14="http://schemas.microsoft.com/office/powerpoint/2010/main" val="3017713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7466" y="169332"/>
            <a:ext cx="7543800" cy="897467"/>
          </a:xfrm>
        </p:spPr>
        <p:txBody>
          <a:bodyPr>
            <a:normAutofit fontScale="90000"/>
          </a:bodyPr>
          <a:lstStyle/>
          <a:p>
            <a:r>
              <a:rPr lang="en-US" dirty="0" smtClean="0"/>
              <a:t>Joseph B. </a:t>
            </a:r>
            <a:r>
              <a:rPr lang="en-US" dirty="0" err="1" smtClean="0"/>
              <a:t>Wirthlin</a:t>
            </a:r>
            <a:endParaRPr lang="en-US" dirty="0"/>
          </a:p>
        </p:txBody>
      </p:sp>
      <p:sp>
        <p:nvSpPr>
          <p:cNvPr id="3" name="Content Placeholder 2"/>
          <p:cNvSpPr>
            <a:spLocks noGrp="1"/>
          </p:cNvSpPr>
          <p:nvPr>
            <p:ph idx="4294967295"/>
          </p:nvPr>
        </p:nvSpPr>
        <p:spPr>
          <a:xfrm>
            <a:off x="474133" y="1066799"/>
            <a:ext cx="8313738" cy="2032002"/>
          </a:xfrm>
        </p:spPr>
        <p:txBody>
          <a:bodyPr>
            <a:noAutofit/>
          </a:bodyPr>
          <a:lstStyle/>
          <a:p>
            <a:r>
              <a:rPr lang="en-US" sz="2400" dirty="0"/>
              <a:t>The Resurrection transformed the lives of those who witnessed it. Should it not transform ours? We will all rise from the grave. On that day we will know the love of our Heavenly Father and will rejoice that the Messiah overcame all that we could live forever.</a:t>
            </a:r>
          </a:p>
        </p:txBody>
      </p:sp>
      <p:pic>
        <p:nvPicPr>
          <p:cNvPr id="5" name="Picture 4" descr="mary-magdalene-tells-peter-john-1103978-gallery.jpg"/>
          <p:cNvPicPr>
            <a:picLocks noChangeAspect="1"/>
          </p:cNvPicPr>
          <p:nvPr/>
        </p:nvPicPr>
        <p:blipFill rotWithShape="1">
          <a:blip r:embed="rId2">
            <a:extLst>
              <a:ext uri="{28A0092B-C50C-407E-A947-70E740481C1C}">
                <a14:useLocalDpi xmlns:a14="http://schemas.microsoft.com/office/drawing/2010/main" val="0"/>
              </a:ext>
            </a:extLst>
          </a:blip>
          <a:srcRect t="4600" b="16969"/>
          <a:stretch/>
        </p:blipFill>
        <p:spPr>
          <a:xfrm>
            <a:off x="1134534" y="2895600"/>
            <a:ext cx="6891866" cy="3877734"/>
          </a:xfrm>
          <a:prstGeom prst="rect">
            <a:avLst/>
          </a:prstGeom>
          <a:ln>
            <a:noFill/>
          </a:ln>
          <a:effectLst>
            <a:softEdge rad="112500"/>
          </a:effectLst>
        </p:spPr>
      </p:pic>
    </p:spTree>
    <p:extLst>
      <p:ext uri="{BB962C8B-B14F-4D97-AF65-F5344CB8AC3E}">
        <p14:creationId xmlns:p14="http://schemas.microsoft.com/office/powerpoint/2010/main" val="4274423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“Sunday Will Come” Video</a:t>
            </a:r>
            <a:endParaRPr lang="en-US" dirty="0"/>
          </a:p>
        </p:txBody>
      </p:sp>
    </p:spTree>
    <p:extLst>
      <p:ext uri="{BB962C8B-B14F-4D97-AF65-F5344CB8AC3E}">
        <p14:creationId xmlns:p14="http://schemas.microsoft.com/office/powerpoint/2010/main" val="1876060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009" y="2216273"/>
            <a:ext cx="6938963" cy="1582271"/>
          </a:xfrm>
        </p:spPr>
        <p:txBody>
          <a:bodyPr>
            <a:normAutofit fontScale="90000"/>
          </a:bodyPr>
          <a:lstStyle/>
          <a:p>
            <a:r>
              <a:rPr lang="en-US" dirty="0" smtClean="0"/>
              <a:t>Easter &amp; The Resurrection</a:t>
            </a:r>
            <a:endParaRPr lang="en-US" dirty="0"/>
          </a:p>
        </p:txBody>
      </p:sp>
      <p:sp>
        <p:nvSpPr>
          <p:cNvPr id="3" name="Content Placeholder 2"/>
          <p:cNvSpPr>
            <a:spLocks noGrp="1"/>
          </p:cNvSpPr>
          <p:nvPr>
            <p:ph type="subTitle" idx="1"/>
          </p:nvPr>
        </p:nvSpPr>
        <p:spPr>
          <a:xfrm>
            <a:off x="1116011" y="3790078"/>
            <a:ext cx="6938961" cy="1143000"/>
          </a:xfrm>
        </p:spPr>
        <p:txBody>
          <a:bodyPr>
            <a:normAutofit/>
          </a:bodyPr>
          <a:lstStyle/>
          <a:p>
            <a:r>
              <a:rPr lang="en-US" sz="2800" dirty="0" smtClean="0"/>
              <a:t>What do we celebrate at Easter?</a:t>
            </a:r>
          </a:p>
          <a:p>
            <a:endParaRPr lang="en-US" sz="2800" dirty="0"/>
          </a:p>
        </p:txBody>
      </p:sp>
    </p:spTree>
    <p:extLst>
      <p:ext uri="{BB962C8B-B14F-4D97-AF65-F5344CB8AC3E}">
        <p14:creationId xmlns:p14="http://schemas.microsoft.com/office/powerpoint/2010/main" val="68395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Resurrection?</a:t>
            </a:r>
            <a:endParaRPr lang="en-US" dirty="0"/>
          </a:p>
        </p:txBody>
      </p:sp>
      <p:sp>
        <p:nvSpPr>
          <p:cNvPr id="3" name="Content Placeholder 2"/>
          <p:cNvSpPr>
            <a:spLocks noGrp="1"/>
          </p:cNvSpPr>
          <p:nvPr>
            <p:ph idx="1"/>
          </p:nvPr>
        </p:nvSpPr>
        <p:spPr>
          <a:xfrm>
            <a:off x="524933" y="2084293"/>
            <a:ext cx="8178800" cy="4197973"/>
          </a:xfrm>
        </p:spPr>
        <p:txBody>
          <a:bodyPr>
            <a:normAutofit/>
          </a:bodyPr>
          <a:lstStyle/>
          <a:p>
            <a:r>
              <a:rPr lang="en-US" sz="2800" dirty="0"/>
              <a:t>Resurrection is the reuniting of the spirit with the body in an immortal state, no longer subject to disease or death</a:t>
            </a:r>
            <a:r>
              <a:rPr lang="en-US" sz="2800" dirty="0" smtClean="0"/>
              <a:t>.</a:t>
            </a:r>
          </a:p>
          <a:p>
            <a:r>
              <a:rPr lang="en-US" sz="2800" dirty="0"/>
              <a:t>After resurrection, the spirit and body will never again be separated, and the person will become immortal. Every person born on earth will be resurrected because Jesus Christ overcame </a:t>
            </a:r>
            <a:r>
              <a:rPr lang="en-US" sz="2800" dirty="0" smtClean="0"/>
              <a:t>death. </a:t>
            </a:r>
            <a:r>
              <a:rPr lang="en-US" sz="2000" u="sng" dirty="0" smtClean="0">
                <a:solidFill>
                  <a:srgbClr val="534239"/>
                </a:solidFill>
                <a:hlinkClick r:id="rId2"/>
              </a:rPr>
              <a:t>1</a:t>
            </a:r>
            <a:r>
              <a:rPr lang="en-US" sz="2000" u="sng" dirty="0">
                <a:solidFill>
                  <a:srgbClr val="534239"/>
                </a:solidFill>
                <a:hlinkClick r:id="rId2"/>
              </a:rPr>
              <a:t> Cor. 15:20–</a:t>
            </a:r>
            <a:r>
              <a:rPr lang="en-US" sz="2000" u="sng" dirty="0" smtClean="0">
                <a:solidFill>
                  <a:srgbClr val="534239"/>
                </a:solidFill>
                <a:hlinkClick r:id="rId2"/>
              </a:rPr>
              <a:t>22.</a:t>
            </a:r>
            <a:endParaRPr lang="en-US" sz="2000" u="sng" dirty="0" smtClean="0">
              <a:solidFill>
                <a:srgbClr val="534239"/>
              </a:solidFill>
            </a:endParaRPr>
          </a:p>
        </p:txBody>
      </p:sp>
    </p:spTree>
    <p:extLst>
      <p:ext uri="{BB962C8B-B14F-4D97-AF65-F5344CB8AC3E}">
        <p14:creationId xmlns:p14="http://schemas.microsoft.com/office/powerpoint/2010/main" val="780614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134" y="381000"/>
            <a:ext cx="4381500" cy="1371600"/>
          </a:xfrm>
        </p:spPr>
        <p:txBody>
          <a:bodyPr>
            <a:noAutofit/>
          </a:bodyPr>
          <a:lstStyle/>
          <a:p>
            <a:r>
              <a:rPr lang="en-US" sz="4600" dirty="0" smtClean="0"/>
              <a:t>Why We </a:t>
            </a:r>
            <a:br>
              <a:rPr lang="en-US" sz="4600" dirty="0" smtClean="0"/>
            </a:br>
            <a:r>
              <a:rPr lang="en-US" sz="4600" dirty="0" smtClean="0"/>
              <a:t>Celebrate Easter</a:t>
            </a:r>
            <a:endParaRPr lang="en-US" sz="4600" dirty="0"/>
          </a:p>
        </p:txBody>
      </p:sp>
      <p:sp>
        <p:nvSpPr>
          <p:cNvPr id="3" name="Content Placeholder 2"/>
          <p:cNvSpPr>
            <a:spLocks noGrp="1"/>
          </p:cNvSpPr>
          <p:nvPr>
            <p:ph idx="1"/>
          </p:nvPr>
        </p:nvSpPr>
        <p:spPr>
          <a:xfrm>
            <a:off x="4432299" y="2042457"/>
            <a:ext cx="4284135" cy="4570009"/>
          </a:xfrm>
        </p:spPr>
        <p:txBody>
          <a:bodyPr>
            <a:normAutofit/>
          </a:bodyPr>
          <a:lstStyle/>
          <a:p>
            <a:pPr algn="ctr"/>
            <a:r>
              <a:rPr lang="en-US" sz="3400" dirty="0"/>
              <a:t>T</a:t>
            </a:r>
            <a:r>
              <a:rPr lang="en-US" sz="3400" dirty="0" smtClean="0"/>
              <a:t>he </a:t>
            </a:r>
            <a:r>
              <a:rPr lang="en-US" sz="3400" dirty="0"/>
              <a:t>day Jesus was resurrected was the first Easter. </a:t>
            </a:r>
            <a:endParaRPr lang="en-US" sz="3400" dirty="0" smtClean="0"/>
          </a:p>
          <a:p>
            <a:pPr algn="ctr"/>
            <a:r>
              <a:rPr lang="en-US" sz="3400" dirty="0" smtClean="0"/>
              <a:t>We </a:t>
            </a:r>
            <a:r>
              <a:rPr lang="en-US" sz="3400" dirty="0"/>
              <a:t>celebrate Easter each year to help us remember that Jesus was resurrected.</a:t>
            </a:r>
          </a:p>
        </p:txBody>
      </p:sp>
      <p:pic>
        <p:nvPicPr>
          <p:cNvPr id="7" name="Picture 6" descr="delparson.jpg"/>
          <p:cNvPicPr>
            <a:picLocks noChangeAspect="1"/>
          </p:cNvPicPr>
          <p:nvPr/>
        </p:nvPicPr>
        <p:blipFill rotWithShape="1">
          <a:blip r:embed="rId2">
            <a:extLst>
              <a:ext uri="{28A0092B-C50C-407E-A947-70E740481C1C}">
                <a14:useLocalDpi xmlns:a14="http://schemas.microsoft.com/office/drawing/2010/main" val="0"/>
              </a:ext>
            </a:extLst>
          </a:blip>
          <a:srcRect l="6755" t="2221" r="8622" b="1778"/>
          <a:stretch/>
        </p:blipFill>
        <p:spPr>
          <a:xfrm>
            <a:off x="253999" y="237066"/>
            <a:ext cx="4030135" cy="6400800"/>
          </a:xfrm>
          <a:prstGeom prst="rect">
            <a:avLst/>
          </a:prstGeom>
          <a:ln>
            <a:noFill/>
          </a:ln>
          <a:effectLst>
            <a:softEdge rad="112500"/>
          </a:effectLst>
        </p:spPr>
      </p:pic>
    </p:spTree>
    <p:extLst>
      <p:ext uri="{BB962C8B-B14F-4D97-AF65-F5344CB8AC3E}">
        <p14:creationId xmlns:p14="http://schemas.microsoft.com/office/powerpoint/2010/main" val="2736488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asterchick.jpg"/>
          <p:cNvPicPr>
            <a:picLocks noChangeAspect="1"/>
          </p:cNvPicPr>
          <p:nvPr/>
        </p:nvPicPr>
        <p:blipFill rotWithShape="1">
          <a:blip r:embed="rId2">
            <a:extLst>
              <a:ext uri="{BEBA8EAE-BF5A-486C-A8C5-ECC9F3942E4B}">
                <a14:imgProps xmlns:a14="http://schemas.microsoft.com/office/drawing/2010/main">
                  <a14:imgLayer r:embed="rId3">
                    <a14:imgEffect>
                      <a14:backgroundRemoval t="7143" b="90351" l="3667" r="65917"/>
                    </a14:imgEffect>
                  </a14:imgLayer>
                </a14:imgProps>
              </a:ext>
              <a:ext uri="{28A0092B-C50C-407E-A947-70E740481C1C}">
                <a14:useLocalDpi xmlns:a14="http://schemas.microsoft.com/office/drawing/2010/main" val="0"/>
              </a:ext>
            </a:extLst>
          </a:blip>
          <a:srcRect t="4389" r="30367"/>
          <a:stretch/>
        </p:blipFill>
        <p:spPr>
          <a:xfrm>
            <a:off x="179889" y="2346274"/>
            <a:ext cx="3242221" cy="3186637"/>
          </a:xfrm>
          <a:prstGeom prst="rect">
            <a:avLst/>
          </a:prstGeom>
        </p:spPr>
      </p:pic>
      <p:sp>
        <p:nvSpPr>
          <p:cNvPr id="3" name="Content Placeholder 2"/>
          <p:cNvSpPr>
            <a:spLocks noGrp="1"/>
          </p:cNvSpPr>
          <p:nvPr>
            <p:ph idx="4294967295"/>
          </p:nvPr>
        </p:nvSpPr>
        <p:spPr>
          <a:xfrm>
            <a:off x="406400" y="282259"/>
            <a:ext cx="8450263" cy="4223596"/>
          </a:xfrm>
        </p:spPr>
        <p:txBody>
          <a:bodyPr>
            <a:noAutofit/>
          </a:bodyPr>
          <a:lstStyle/>
          <a:p>
            <a:r>
              <a:rPr lang="en-US" sz="2400" dirty="0"/>
              <a:t>Easter can be fun with chicks and bunnies, but it’s really about the Resurrection of Jesus Christ. And He did it all for us. It is sad when people just forget about it. Jesus went through a lot of pain and suffering for me and all the world. It’s just wonderful! My family has the Easter bunny come a night early. Then our family can think about the true meaning of Easter on Sunday</a:t>
            </a:r>
            <a:r>
              <a:rPr lang="en-US" sz="1400" dirty="0" smtClean="0"/>
              <a:t>. (Alexis Age 9)</a:t>
            </a:r>
          </a:p>
          <a:p>
            <a:endParaRPr lang="en-US" sz="2400" dirty="0"/>
          </a:p>
          <a:p>
            <a:endParaRPr lang="en-US" sz="2400" dirty="0" smtClean="0"/>
          </a:p>
          <a:p>
            <a:endParaRPr lang="en-US" sz="2400" dirty="0" smtClean="0"/>
          </a:p>
          <a:p>
            <a:pPr lvl="6"/>
            <a:endParaRPr lang="en-US" sz="2000" dirty="0" smtClean="0"/>
          </a:p>
        </p:txBody>
      </p:sp>
      <p:pic>
        <p:nvPicPr>
          <p:cNvPr id="4" name="Picture 3" descr="easter-egg-hunt.jpg"/>
          <p:cNvPicPr>
            <a:picLocks noChangeAspect="1"/>
          </p:cNvPicPr>
          <p:nvPr/>
        </p:nvPicPr>
        <p:blipFill rotWithShape="1">
          <a:blip r:embed="rId4">
            <a:extLst>
              <a:ext uri="{BEBA8EAE-BF5A-486C-A8C5-ECC9F3942E4B}">
                <a14:imgProps xmlns:a14="http://schemas.microsoft.com/office/drawing/2010/main">
                  <a14:imgLayer r:embed="rId5">
                    <a14:imgEffect>
                      <a14:backgroundRemoval t="36195" b="99292" l="118" r="99824"/>
                    </a14:imgEffect>
                  </a14:imgLayer>
                </a14:imgProps>
              </a:ext>
              <a:ext uri="{28A0092B-C50C-407E-A947-70E740481C1C}">
                <a14:useLocalDpi xmlns:a14="http://schemas.microsoft.com/office/drawing/2010/main" val="0"/>
              </a:ext>
            </a:extLst>
          </a:blip>
          <a:srcRect t="29105"/>
          <a:stretch/>
        </p:blipFill>
        <p:spPr>
          <a:xfrm>
            <a:off x="2512380" y="1270164"/>
            <a:ext cx="6562279" cy="3526500"/>
          </a:xfrm>
          <a:prstGeom prst="rect">
            <a:avLst/>
          </a:prstGeom>
        </p:spPr>
      </p:pic>
      <p:sp>
        <p:nvSpPr>
          <p:cNvPr id="6" name="TextBox 5"/>
          <p:cNvSpPr txBox="1"/>
          <p:nvPr/>
        </p:nvSpPr>
        <p:spPr>
          <a:xfrm>
            <a:off x="406400" y="5063012"/>
            <a:ext cx="8450263" cy="1631216"/>
          </a:xfrm>
          <a:prstGeom prst="rect">
            <a:avLst/>
          </a:prstGeom>
          <a:noFill/>
        </p:spPr>
        <p:txBody>
          <a:bodyPr wrap="square" rtlCol="0">
            <a:spAutoFit/>
          </a:bodyPr>
          <a:lstStyle/>
          <a:p>
            <a:pPr algn="ctr"/>
            <a:r>
              <a:rPr lang="en-US" sz="2500" dirty="0"/>
              <a:t>At this sacred time of the year, gospel-centered family activities should take precedence over the Easter Bunny, colored eggs, baskets, baby chicks, candy, special meals, and new clothes.</a:t>
            </a:r>
          </a:p>
          <a:p>
            <a:pPr algn="ctr"/>
            <a:endParaRPr lang="en-US" sz="2500" dirty="0"/>
          </a:p>
        </p:txBody>
      </p:sp>
    </p:spTree>
    <p:extLst>
      <p:ext uri="{BB962C8B-B14F-4D97-AF65-F5344CB8AC3E}">
        <p14:creationId xmlns:p14="http://schemas.microsoft.com/office/powerpoint/2010/main" val="1231508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67765" y="381000"/>
            <a:ext cx="4440767" cy="1041400"/>
          </a:xfrm>
        </p:spPr>
        <p:txBody>
          <a:bodyPr>
            <a:noAutofit/>
          </a:bodyPr>
          <a:lstStyle/>
          <a:p>
            <a:r>
              <a:rPr lang="en-US" sz="4500" dirty="0" smtClean="0"/>
              <a:t>Focus on </a:t>
            </a:r>
            <a:br>
              <a:rPr lang="en-US" sz="4500" dirty="0" smtClean="0"/>
            </a:br>
            <a:r>
              <a:rPr lang="en-US" sz="4500" dirty="0" smtClean="0"/>
              <a:t>the Savior</a:t>
            </a:r>
            <a:endParaRPr lang="en-US" sz="4500" dirty="0"/>
          </a:p>
        </p:txBody>
      </p:sp>
      <p:sp>
        <p:nvSpPr>
          <p:cNvPr id="3" name="Content Placeholder 2"/>
          <p:cNvSpPr>
            <a:spLocks noGrp="1"/>
          </p:cNvSpPr>
          <p:nvPr>
            <p:ph idx="4294967295"/>
          </p:nvPr>
        </p:nvSpPr>
        <p:spPr>
          <a:xfrm>
            <a:off x="4567765" y="1727201"/>
            <a:ext cx="4576234" cy="4914899"/>
          </a:xfrm>
        </p:spPr>
        <p:txBody>
          <a:bodyPr>
            <a:normAutofit/>
          </a:bodyPr>
          <a:lstStyle/>
          <a:p>
            <a:r>
              <a:rPr lang="en-US" sz="2400" dirty="0"/>
              <a:t>Colored eggs, baby chicks, tasty food, </a:t>
            </a:r>
            <a:r>
              <a:rPr lang="en-US" sz="2400" dirty="0" smtClean="0"/>
              <a:t>&amp; </a:t>
            </a:r>
            <a:r>
              <a:rPr lang="en-US" sz="2400" dirty="0"/>
              <a:t>new clothes may be symbolic of new life. But focusing our attention on our Savior </a:t>
            </a:r>
            <a:r>
              <a:rPr lang="en-US" sz="2400" dirty="0" smtClean="0"/>
              <a:t>&amp; </a:t>
            </a:r>
            <a:r>
              <a:rPr lang="en-US" sz="2400" dirty="0"/>
              <a:t>his gifts of </a:t>
            </a:r>
            <a:r>
              <a:rPr lang="en-US" sz="2400" dirty="0" smtClean="0"/>
              <a:t>life</a:t>
            </a:r>
            <a:br>
              <a:rPr lang="en-US" sz="2400" dirty="0" smtClean="0"/>
            </a:br>
            <a:r>
              <a:rPr lang="en-US" sz="2400" dirty="0" smtClean="0"/>
              <a:t> </a:t>
            </a:r>
            <a:r>
              <a:rPr lang="en-US" sz="2400" dirty="0"/>
              <a:t>through the Resurrection </a:t>
            </a:r>
            <a:r>
              <a:rPr lang="en-US" sz="2400" dirty="0" smtClean="0"/>
              <a:t>&amp; </a:t>
            </a:r>
            <a:br>
              <a:rPr lang="en-US" sz="2400" dirty="0" smtClean="0"/>
            </a:br>
            <a:r>
              <a:rPr lang="en-US" sz="2400" dirty="0" smtClean="0"/>
              <a:t>the </a:t>
            </a:r>
            <a:r>
              <a:rPr lang="en-US" sz="2400" dirty="0"/>
              <a:t>possibility for eternal life through his Atonement is the best way to make Easter a day </a:t>
            </a:r>
            <a:r>
              <a:rPr lang="en-US" sz="2400" dirty="0" smtClean="0"/>
              <a:t/>
            </a:r>
            <a:br>
              <a:rPr lang="en-US" sz="2400" dirty="0" smtClean="0"/>
            </a:br>
            <a:r>
              <a:rPr lang="en-US" sz="2400" dirty="0" smtClean="0"/>
              <a:t>of </a:t>
            </a:r>
            <a:r>
              <a:rPr lang="en-US" sz="2400" dirty="0"/>
              <a:t>“divine worship” </a:t>
            </a:r>
            <a:r>
              <a:rPr lang="en-US" sz="2400" dirty="0" smtClean="0"/>
              <a:t>&amp; </a:t>
            </a:r>
            <a:r>
              <a:rPr lang="en-US" sz="2400" dirty="0"/>
              <a:t>to establish gospel-centered family activities worthy of this sacred day</a:t>
            </a:r>
            <a:r>
              <a:rPr lang="en-US" sz="2400" dirty="0" smtClean="0"/>
              <a:t>.</a:t>
            </a:r>
            <a:endParaRPr lang="en-US" sz="2400" dirty="0" smtClean="0"/>
          </a:p>
        </p:txBody>
      </p:sp>
      <p:pic>
        <p:nvPicPr>
          <p:cNvPr id="4" name="Picture 3" descr="jesuspaint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766" y="795867"/>
            <a:ext cx="4191000" cy="5676900"/>
          </a:xfrm>
          <a:prstGeom prst="rect">
            <a:avLst/>
          </a:prstGeom>
        </p:spPr>
      </p:pic>
    </p:spTree>
    <p:extLst>
      <p:ext uri="{BB962C8B-B14F-4D97-AF65-F5344CB8AC3E}">
        <p14:creationId xmlns:p14="http://schemas.microsoft.com/office/powerpoint/2010/main" val="959926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christ-1138511-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300" y="787400"/>
            <a:ext cx="3771900" cy="5676900"/>
          </a:xfrm>
          <a:prstGeom prst="rect">
            <a:avLst/>
          </a:prstGeom>
        </p:spPr>
      </p:pic>
      <p:sp>
        <p:nvSpPr>
          <p:cNvPr id="2" name="Title 1"/>
          <p:cNvSpPr>
            <a:spLocks noGrp="1"/>
          </p:cNvSpPr>
          <p:nvPr>
            <p:ph type="title"/>
          </p:nvPr>
        </p:nvSpPr>
        <p:spPr/>
        <p:txBody>
          <a:bodyPr/>
          <a:lstStyle/>
          <a:p>
            <a:r>
              <a:rPr lang="en-US" dirty="0" smtClean="0"/>
              <a:t>Miracle of Easter</a:t>
            </a:r>
            <a:endParaRPr lang="en-US" dirty="0"/>
          </a:p>
        </p:txBody>
      </p:sp>
      <p:sp>
        <p:nvSpPr>
          <p:cNvPr id="3" name="Content Placeholder 2"/>
          <p:cNvSpPr>
            <a:spLocks noGrp="1"/>
          </p:cNvSpPr>
          <p:nvPr>
            <p:ph idx="1"/>
          </p:nvPr>
        </p:nvSpPr>
        <p:spPr>
          <a:xfrm>
            <a:off x="152400" y="1752600"/>
            <a:ext cx="4914900" cy="3683000"/>
          </a:xfrm>
        </p:spPr>
        <p:txBody>
          <a:bodyPr>
            <a:normAutofit fontScale="92500" lnSpcReduction="10000"/>
          </a:bodyPr>
          <a:lstStyle/>
          <a:p>
            <a:r>
              <a:rPr lang="en-US" sz="2800" dirty="0"/>
              <a:t>Although the events of the </a:t>
            </a:r>
            <a:r>
              <a:rPr lang="en-US" sz="2800" dirty="0" smtClean="0"/>
              <a:t/>
            </a:r>
            <a:br>
              <a:rPr lang="en-US" sz="2800" dirty="0" smtClean="0"/>
            </a:br>
            <a:r>
              <a:rPr lang="en-US" sz="2800" dirty="0" smtClean="0"/>
              <a:t>first </a:t>
            </a:r>
            <a:r>
              <a:rPr lang="en-US" sz="2800" dirty="0"/>
              <a:t>Easter happened almost </a:t>
            </a:r>
            <a:r>
              <a:rPr lang="en-US" sz="2800" dirty="0" smtClean="0"/>
              <a:t/>
            </a:r>
            <a:br>
              <a:rPr lang="en-US" sz="2800" dirty="0" smtClean="0"/>
            </a:br>
            <a:r>
              <a:rPr lang="en-US" sz="2800" dirty="0" smtClean="0"/>
              <a:t>two </a:t>
            </a:r>
            <a:r>
              <a:rPr lang="en-US" sz="2800" dirty="0"/>
              <a:t>thousand years ago, the </a:t>
            </a:r>
            <a:r>
              <a:rPr lang="en-US" sz="2800" dirty="0" smtClean="0"/>
              <a:t/>
            </a:r>
            <a:br>
              <a:rPr lang="en-US" sz="2800" dirty="0" smtClean="0"/>
            </a:br>
            <a:r>
              <a:rPr lang="en-US" sz="2800" dirty="0" smtClean="0"/>
              <a:t>story </a:t>
            </a:r>
            <a:r>
              <a:rPr lang="en-US" sz="2800" dirty="0"/>
              <a:t>of Jesus does not end </a:t>
            </a:r>
            <a:r>
              <a:rPr lang="en-US" sz="2800" dirty="0" smtClean="0"/>
              <a:t/>
            </a:r>
            <a:br>
              <a:rPr lang="en-US" sz="2800" dirty="0" smtClean="0"/>
            </a:br>
            <a:r>
              <a:rPr lang="en-US" sz="2800" dirty="0" smtClean="0"/>
              <a:t>there</a:t>
            </a:r>
            <a:r>
              <a:rPr lang="en-US" sz="2800" dirty="0"/>
              <a:t>. Still he lives, and still </a:t>
            </a:r>
            <a:r>
              <a:rPr lang="en-US" sz="2800" dirty="0" smtClean="0"/>
              <a:t/>
            </a:r>
            <a:br>
              <a:rPr lang="en-US" sz="2800" dirty="0" smtClean="0"/>
            </a:br>
            <a:r>
              <a:rPr lang="en-US" sz="2800" dirty="0" smtClean="0"/>
              <a:t>he </a:t>
            </a:r>
            <a:r>
              <a:rPr lang="en-US" sz="2800" dirty="0"/>
              <a:t>loves us. He has again set </a:t>
            </a:r>
            <a:r>
              <a:rPr lang="en-US" sz="2800" dirty="0" smtClean="0"/>
              <a:t/>
            </a:r>
            <a:br>
              <a:rPr lang="en-US" sz="2800" dirty="0" smtClean="0"/>
            </a:br>
            <a:r>
              <a:rPr lang="en-US" sz="2800" dirty="0" smtClean="0"/>
              <a:t>up </a:t>
            </a:r>
            <a:r>
              <a:rPr lang="en-US" sz="2800" dirty="0"/>
              <a:t>his Church on the earth so </a:t>
            </a:r>
            <a:r>
              <a:rPr lang="en-US" sz="2800" dirty="0" smtClean="0"/>
              <a:t/>
            </a:r>
            <a:br>
              <a:rPr lang="en-US" sz="2800" dirty="0" smtClean="0"/>
            </a:br>
            <a:r>
              <a:rPr lang="en-US" sz="2800" dirty="0" smtClean="0"/>
              <a:t>that </a:t>
            </a:r>
            <a:r>
              <a:rPr lang="en-US" sz="2800" dirty="0"/>
              <a:t>we can have the blessings </a:t>
            </a:r>
            <a:r>
              <a:rPr lang="en-US" sz="2800" dirty="0" smtClean="0"/>
              <a:t/>
            </a:r>
            <a:br>
              <a:rPr lang="en-US" sz="2800" dirty="0" smtClean="0"/>
            </a:br>
            <a:r>
              <a:rPr lang="en-US" sz="2800" dirty="0" smtClean="0"/>
              <a:t>of </a:t>
            </a:r>
            <a:r>
              <a:rPr lang="en-US" sz="2800" dirty="0"/>
              <a:t>the gospel. </a:t>
            </a:r>
            <a:r>
              <a:rPr lang="en-US" sz="2800" dirty="0" smtClean="0"/>
              <a:t/>
            </a:r>
            <a:br>
              <a:rPr lang="en-US" sz="2800" dirty="0" smtClean="0"/>
            </a:br>
            <a:endParaRPr lang="en-US" sz="2800" b="1" dirty="0"/>
          </a:p>
        </p:txBody>
      </p:sp>
      <p:sp>
        <p:nvSpPr>
          <p:cNvPr id="5" name="TextBox 4"/>
          <p:cNvSpPr txBox="1"/>
          <p:nvPr/>
        </p:nvSpPr>
        <p:spPr>
          <a:xfrm>
            <a:off x="389467" y="5130800"/>
            <a:ext cx="4677833" cy="1246495"/>
          </a:xfrm>
          <a:prstGeom prst="rect">
            <a:avLst/>
          </a:prstGeom>
          <a:noFill/>
        </p:spPr>
        <p:txBody>
          <a:bodyPr wrap="square" rtlCol="0">
            <a:spAutoFit/>
          </a:bodyPr>
          <a:lstStyle/>
          <a:p>
            <a:pPr algn="ctr"/>
            <a:r>
              <a:rPr lang="en-US" sz="2500" b="1" dirty="0"/>
              <a:t>And that is the miracle of Easter. </a:t>
            </a:r>
            <a:br>
              <a:rPr lang="en-US" sz="2500" b="1" dirty="0"/>
            </a:br>
            <a:r>
              <a:rPr lang="en-US" sz="2500" b="1" dirty="0"/>
              <a:t>Jesus the Christ has triumphed </a:t>
            </a:r>
            <a:br>
              <a:rPr lang="en-US" sz="2500" b="1" dirty="0"/>
            </a:br>
            <a:r>
              <a:rPr lang="en-US" sz="2500" b="1" dirty="0"/>
              <a:t>over sin and death. He lives.</a:t>
            </a:r>
            <a:endParaRPr lang="en-US" sz="2500" b="1" dirty="0"/>
          </a:p>
        </p:txBody>
      </p:sp>
    </p:spTree>
    <p:extLst>
      <p:ext uri="{BB962C8B-B14F-4D97-AF65-F5344CB8AC3E}">
        <p14:creationId xmlns:p14="http://schemas.microsoft.com/office/powerpoint/2010/main" val="2037825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IsRise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267" y="508000"/>
            <a:ext cx="8297333" cy="59097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5046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97468" y="2218267"/>
            <a:ext cx="7484532" cy="1794933"/>
          </a:xfrm>
        </p:spPr>
        <p:txBody>
          <a:bodyPr>
            <a:normAutofit/>
          </a:bodyPr>
          <a:lstStyle/>
          <a:p>
            <a:r>
              <a:rPr lang="en-US" sz="4400" dirty="0" smtClean="0"/>
              <a:t>Knowledge of the </a:t>
            </a:r>
            <a:r>
              <a:rPr lang="en-US" sz="4400" dirty="0" smtClean="0"/>
              <a:t>Resurrection </a:t>
            </a:r>
            <a:r>
              <a:rPr lang="en-US" sz="4400" dirty="0"/>
              <a:t>C</a:t>
            </a:r>
            <a:r>
              <a:rPr lang="en-US" sz="4400" dirty="0" smtClean="0"/>
              <a:t>an </a:t>
            </a:r>
            <a:r>
              <a:rPr lang="en-US" sz="4400" dirty="0" smtClean="0"/>
              <a:t>B</a:t>
            </a:r>
            <a:r>
              <a:rPr lang="en-US" sz="4400" dirty="0" smtClean="0"/>
              <a:t>ring Hope</a:t>
            </a:r>
            <a:endParaRPr lang="en-US" sz="2400" dirty="0"/>
          </a:p>
        </p:txBody>
      </p:sp>
    </p:spTree>
    <p:extLst>
      <p:ext uri="{BB962C8B-B14F-4D97-AF65-F5344CB8AC3E}">
        <p14:creationId xmlns:p14="http://schemas.microsoft.com/office/powerpoint/2010/main" val="13150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Resurrection Brings Hope &amp; Meaning to our Life</a:t>
            </a:r>
            <a:endParaRPr lang="en-US" sz="3600" dirty="0"/>
          </a:p>
        </p:txBody>
      </p:sp>
      <p:sp>
        <p:nvSpPr>
          <p:cNvPr id="3" name="Content Placeholder 2"/>
          <p:cNvSpPr>
            <a:spLocks noGrp="1"/>
          </p:cNvSpPr>
          <p:nvPr>
            <p:ph idx="1"/>
          </p:nvPr>
        </p:nvSpPr>
        <p:spPr>
          <a:xfrm>
            <a:off x="474133" y="2084294"/>
            <a:ext cx="8111067" cy="3639670"/>
          </a:xfrm>
        </p:spPr>
        <p:txBody>
          <a:bodyPr>
            <a:normAutofit/>
          </a:bodyPr>
          <a:lstStyle/>
          <a:p>
            <a:r>
              <a:rPr lang="en-US" sz="3400" dirty="0"/>
              <a:t>The resurrection is a pillar of our faith. It adds meaning to our doctrine, motivation to our behavior, </a:t>
            </a:r>
            <a:r>
              <a:rPr lang="en-US" sz="3400" dirty="0" smtClean="0"/>
              <a:t>&amp; </a:t>
            </a:r>
            <a:r>
              <a:rPr lang="en-US" sz="3400" dirty="0"/>
              <a:t>hope for our future. </a:t>
            </a:r>
            <a:r>
              <a:rPr lang="en-US" sz="1600" dirty="0" err="1" smtClean="0"/>
              <a:t>Dallin</a:t>
            </a:r>
            <a:r>
              <a:rPr lang="en-US" sz="1600" dirty="0" smtClean="0"/>
              <a:t> </a:t>
            </a:r>
            <a:r>
              <a:rPr lang="en-US" sz="1600" dirty="0"/>
              <a:t>H. </a:t>
            </a:r>
            <a:r>
              <a:rPr lang="en-US" sz="1600" dirty="0" smtClean="0"/>
              <a:t>Oaks</a:t>
            </a:r>
            <a:endParaRPr lang="en-US" sz="3200" dirty="0"/>
          </a:p>
          <a:p>
            <a:r>
              <a:rPr lang="en-US" sz="3200" dirty="0" smtClean="0"/>
              <a:t>How can knowledge of our future Resurrection impact our life today?</a:t>
            </a:r>
            <a:endParaRPr lang="en-US" sz="3200" dirty="0"/>
          </a:p>
          <a:p>
            <a:endParaRPr lang="en-US" dirty="0"/>
          </a:p>
        </p:txBody>
      </p:sp>
    </p:spTree>
    <p:extLst>
      <p:ext uri="{BB962C8B-B14F-4D97-AF65-F5344CB8AC3E}">
        <p14:creationId xmlns:p14="http://schemas.microsoft.com/office/powerpoint/2010/main" val="1528033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rmonad-death-where-is-thy-victory-1118379-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52400"/>
            <a:ext cx="5029200" cy="6570133"/>
          </a:xfrm>
          <a:prstGeom prst="rect">
            <a:avLst/>
          </a:prstGeom>
        </p:spPr>
      </p:pic>
      <p:sp>
        <p:nvSpPr>
          <p:cNvPr id="5" name="TextBox 4"/>
          <p:cNvSpPr txBox="1"/>
          <p:nvPr/>
        </p:nvSpPr>
        <p:spPr>
          <a:xfrm>
            <a:off x="237066" y="626533"/>
            <a:ext cx="3539067" cy="2554545"/>
          </a:xfrm>
          <a:prstGeom prst="rect">
            <a:avLst/>
          </a:prstGeom>
          <a:noFill/>
        </p:spPr>
        <p:txBody>
          <a:bodyPr wrap="square" rtlCol="0">
            <a:spAutoFit/>
          </a:bodyPr>
          <a:lstStyle/>
          <a:p>
            <a:pPr algn="ctr"/>
            <a:r>
              <a:rPr lang="en-US" sz="3200" dirty="0" smtClean="0"/>
              <a:t>In Christ Shall All Be </a:t>
            </a:r>
            <a:br>
              <a:rPr lang="en-US" sz="3200" dirty="0" smtClean="0"/>
            </a:br>
            <a:r>
              <a:rPr lang="en-US" sz="3200" dirty="0" smtClean="0"/>
              <a:t>Made Alive</a:t>
            </a:r>
          </a:p>
          <a:p>
            <a:pPr algn="ctr"/>
            <a:endParaRPr lang="en-US" sz="3200" dirty="0"/>
          </a:p>
          <a:p>
            <a:pPr algn="ctr"/>
            <a:r>
              <a:rPr lang="en-US" sz="3200" dirty="0" smtClean="0"/>
              <a:t>1 Corinthians </a:t>
            </a:r>
            <a:br>
              <a:rPr lang="en-US" sz="3200" dirty="0" smtClean="0"/>
            </a:br>
            <a:r>
              <a:rPr lang="en-US" sz="3200" dirty="0" smtClean="0"/>
              <a:t>15:22 &amp; 55</a:t>
            </a:r>
            <a:endParaRPr lang="en-US" sz="3200" dirty="0"/>
          </a:p>
        </p:txBody>
      </p:sp>
    </p:spTree>
    <p:extLst>
      <p:ext uri="{BB962C8B-B14F-4D97-AF65-F5344CB8AC3E}">
        <p14:creationId xmlns:p14="http://schemas.microsoft.com/office/powerpoint/2010/main" val="782193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pe mormon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33" y="169333"/>
            <a:ext cx="5435600" cy="6517650"/>
          </a:xfrm>
          <a:prstGeom prst="rect">
            <a:avLst/>
          </a:prstGeom>
        </p:spPr>
      </p:pic>
      <p:sp>
        <p:nvSpPr>
          <p:cNvPr id="5" name="TextBox 4"/>
          <p:cNvSpPr txBox="1"/>
          <p:nvPr/>
        </p:nvSpPr>
        <p:spPr>
          <a:xfrm>
            <a:off x="5655734" y="1446605"/>
            <a:ext cx="3352799" cy="3046988"/>
          </a:xfrm>
          <a:prstGeom prst="rect">
            <a:avLst/>
          </a:prstGeom>
          <a:noFill/>
        </p:spPr>
        <p:txBody>
          <a:bodyPr wrap="square" rtlCol="0">
            <a:spAutoFit/>
          </a:bodyPr>
          <a:lstStyle/>
          <a:p>
            <a:pPr algn="ctr"/>
            <a:r>
              <a:rPr lang="en-US" sz="3200" dirty="0" smtClean="0"/>
              <a:t>You Can Have Hope Now Because Of What He Did Then.</a:t>
            </a:r>
          </a:p>
          <a:p>
            <a:pPr algn="ctr"/>
            <a:endParaRPr lang="en-US" sz="3200" dirty="0" smtClean="0"/>
          </a:p>
          <a:p>
            <a:pPr algn="ctr"/>
            <a:r>
              <a:rPr lang="en-US" sz="3200" dirty="0" err="1" smtClean="0"/>
              <a:t>Moroni</a:t>
            </a:r>
            <a:r>
              <a:rPr lang="en-US" sz="3200" dirty="0" smtClean="0"/>
              <a:t> 7:41</a:t>
            </a:r>
            <a:endParaRPr lang="en-US" sz="3200" dirty="0"/>
          </a:p>
        </p:txBody>
      </p:sp>
    </p:spTree>
    <p:extLst>
      <p:ext uri="{BB962C8B-B14F-4D97-AF65-F5344CB8AC3E}">
        <p14:creationId xmlns:p14="http://schemas.microsoft.com/office/powerpoint/2010/main" val="404525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81000"/>
            <a:ext cx="4720167" cy="1371600"/>
          </a:xfrm>
        </p:spPr>
        <p:txBody>
          <a:bodyPr/>
          <a:lstStyle/>
          <a:p>
            <a:r>
              <a:rPr lang="en-US" dirty="0"/>
              <a:t>H</a:t>
            </a:r>
            <a:r>
              <a:rPr lang="en-US" dirty="0" smtClean="0"/>
              <a:t>ope</a:t>
            </a:r>
            <a:endParaRPr lang="en-US" dirty="0"/>
          </a:p>
        </p:txBody>
      </p:sp>
      <p:sp>
        <p:nvSpPr>
          <p:cNvPr id="3" name="Content Placeholder 2"/>
          <p:cNvSpPr>
            <a:spLocks noGrp="1"/>
          </p:cNvSpPr>
          <p:nvPr>
            <p:ph idx="1"/>
          </p:nvPr>
        </p:nvSpPr>
        <p:spPr>
          <a:xfrm>
            <a:off x="372533" y="2084294"/>
            <a:ext cx="4453467" cy="4164106"/>
          </a:xfrm>
        </p:spPr>
        <p:txBody>
          <a:bodyPr>
            <a:normAutofit/>
          </a:bodyPr>
          <a:lstStyle/>
          <a:p>
            <a:pPr algn="ctr"/>
            <a:r>
              <a:rPr lang="en-US" sz="2800" dirty="0"/>
              <a:t>The Resurrection is at the core of our beliefs as Christians. Without it, our faith is meaningless. The Apostle Paul said, “If Christ be not risen, then is our preaching vain, and [our] faith is also vain” (1 Corinthians 15:14).</a:t>
            </a:r>
          </a:p>
          <a:p>
            <a:endParaRPr lang="en-US" dirty="0"/>
          </a:p>
        </p:txBody>
      </p:sp>
      <p:pic>
        <p:nvPicPr>
          <p:cNvPr id="5" name="Picture 4" descr="scripture-study-258662-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100" y="501257"/>
            <a:ext cx="3831428" cy="5747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757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381000"/>
            <a:ext cx="8297333" cy="1371600"/>
          </a:xfrm>
        </p:spPr>
        <p:txBody>
          <a:bodyPr>
            <a:normAutofit/>
          </a:bodyPr>
          <a:lstStyle/>
          <a:p>
            <a:r>
              <a:rPr lang="en-US" sz="4400" dirty="0" smtClean="0"/>
              <a:t>The </a:t>
            </a:r>
            <a:r>
              <a:rPr lang="en-US" sz="4400" dirty="0"/>
              <a:t>R</a:t>
            </a:r>
            <a:r>
              <a:rPr lang="en-US" sz="4400" dirty="0" smtClean="0"/>
              <a:t>esurrection Brings Hope</a:t>
            </a:r>
            <a:endParaRPr lang="en-US" sz="4400" dirty="0"/>
          </a:p>
        </p:txBody>
      </p:sp>
      <p:sp>
        <p:nvSpPr>
          <p:cNvPr id="3" name="Content Placeholder 2"/>
          <p:cNvSpPr>
            <a:spLocks noGrp="1"/>
          </p:cNvSpPr>
          <p:nvPr>
            <p:ph idx="1"/>
          </p:nvPr>
        </p:nvSpPr>
        <p:spPr>
          <a:xfrm>
            <a:off x="440267" y="2084294"/>
            <a:ext cx="8297333" cy="3639670"/>
          </a:xfrm>
        </p:spPr>
        <p:txBody>
          <a:bodyPr>
            <a:noAutofit/>
          </a:bodyPr>
          <a:lstStyle/>
          <a:p>
            <a:r>
              <a:rPr lang="en-US" sz="2800" dirty="0"/>
              <a:t>An understanding and testimony of the resurrection can give us hope and perspective as we experience the challenges, trials, and triumphs of life. We can find comfort in the assurance that the Savior lives and that through His Atonement, “he </a:t>
            </a:r>
            <a:r>
              <a:rPr lang="en-US" sz="2800" dirty="0" err="1"/>
              <a:t>breaketh</a:t>
            </a:r>
            <a:r>
              <a:rPr lang="en-US" sz="2800" dirty="0"/>
              <a:t> the bands of death, that the grave shall have no victory, and that the sting of death should be swallowed up in the hopes of glory” (Alma 22:14).</a:t>
            </a:r>
          </a:p>
        </p:txBody>
      </p:sp>
    </p:spTree>
    <p:extLst>
      <p:ext uri="{BB962C8B-B14F-4D97-AF65-F5344CB8AC3E}">
        <p14:creationId xmlns:p14="http://schemas.microsoft.com/office/powerpoint/2010/main" val="1399357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012" y="2209800"/>
            <a:ext cx="6938963" cy="2345268"/>
          </a:xfrm>
        </p:spPr>
        <p:txBody>
          <a:bodyPr>
            <a:normAutofit fontScale="90000"/>
          </a:bodyPr>
          <a:lstStyle/>
          <a:p>
            <a:r>
              <a:rPr lang="en-US" sz="4400" dirty="0" smtClean="0"/>
              <a:t>Knowledge of </a:t>
            </a:r>
            <a:r>
              <a:rPr lang="en-US" sz="4400" dirty="0"/>
              <a:t>T</a:t>
            </a:r>
            <a:r>
              <a:rPr lang="en-US" sz="4400" dirty="0" smtClean="0"/>
              <a:t>he </a:t>
            </a:r>
            <a:r>
              <a:rPr lang="en-US" sz="4400" dirty="0"/>
              <a:t>R</a:t>
            </a:r>
            <a:r>
              <a:rPr lang="en-US" sz="4400" dirty="0" smtClean="0"/>
              <a:t>esurrection </a:t>
            </a:r>
            <a:r>
              <a:rPr lang="en-US" sz="4400" dirty="0"/>
              <a:t>C</a:t>
            </a:r>
            <a:r>
              <a:rPr lang="en-US" sz="4400" dirty="0" smtClean="0"/>
              <a:t>an </a:t>
            </a:r>
            <a:r>
              <a:rPr lang="en-US" sz="4400" dirty="0"/>
              <a:t>S</a:t>
            </a:r>
            <a:r>
              <a:rPr lang="en-US" sz="4400" dirty="0" smtClean="0"/>
              <a:t>ustain </a:t>
            </a:r>
            <a:r>
              <a:rPr lang="en-US" sz="4400" dirty="0"/>
              <a:t>U</a:t>
            </a:r>
            <a:r>
              <a:rPr lang="en-US" sz="4400" dirty="0" smtClean="0"/>
              <a:t>s </a:t>
            </a:r>
            <a:r>
              <a:rPr lang="en-US" sz="4400" dirty="0"/>
              <a:t>D</a:t>
            </a:r>
            <a:r>
              <a:rPr lang="en-US" sz="4400" dirty="0" smtClean="0"/>
              <a:t>uring </a:t>
            </a:r>
            <a:r>
              <a:rPr lang="en-US" sz="4400" dirty="0"/>
              <a:t>T</a:t>
            </a:r>
            <a:r>
              <a:rPr lang="en-US" sz="4400" dirty="0" smtClean="0"/>
              <a:t>imes </a:t>
            </a:r>
            <a:r>
              <a:rPr lang="en-US" sz="4400" dirty="0" smtClean="0"/>
              <a:t>of </a:t>
            </a:r>
            <a:r>
              <a:rPr lang="en-US" sz="4400" dirty="0" smtClean="0"/>
              <a:t>Suffering and of </a:t>
            </a:r>
            <a:r>
              <a:rPr lang="en-US" sz="4400" dirty="0"/>
              <a:t>D</a:t>
            </a:r>
            <a:r>
              <a:rPr lang="en-US" sz="4400" dirty="0" smtClean="0"/>
              <a:t>eath </a:t>
            </a:r>
            <a:br>
              <a:rPr lang="en-US" sz="4400" dirty="0" smtClean="0"/>
            </a:br>
            <a:r>
              <a:rPr lang="en-US" sz="2400" dirty="0" smtClean="0"/>
              <a:t>Harold </a:t>
            </a:r>
            <a:r>
              <a:rPr lang="en-US" sz="2400" dirty="0" smtClean="0"/>
              <a:t>B. Lee</a:t>
            </a:r>
            <a:endParaRPr lang="en-US" sz="2400" dirty="0"/>
          </a:p>
        </p:txBody>
      </p:sp>
    </p:spTree>
    <p:extLst>
      <p:ext uri="{BB962C8B-B14F-4D97-AF65-F5344CB8AC3E}">
        <p14:creationId xmlns:p14="http://schemas.microsoft.com/office/powerpoint/2010/main" val="640735043"/>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Formal.thmx</Template>
  <TotalTime>540</TotalTime>
  <Words>1105</Words>
  <Application>Microsoft Macintosh PowerPoint</Application>
  <PresentationFormat>On-screen Show (4:3)</PresentationFormat>
  <Paragraphs>62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Formal</vt:lpstr>
      <vt:lpstr>The Resurrection</vt:lpstr>
      <vt:lpstr>What is the Resurrection?</vt:lpstr>
      <vt:lpstr>Knowledge of the Resurrection Can Bring Hope</vt:lpstr>
      <vt:lpstr>The Resurrection Brings Hope &amp; Meaning to our Life</vt:lpstr>
      <vt:lpstr>PowerPoint Presentation</vt:lpstr>
      <vt:lpstr>PowerPoint Presentation</vt:lpstr>
      <vt:lpstr>Hope</vt:lpstr>
      <vt:lpstr>The Resurrection Brings Hope</vt:lpstr>
      <vt:lpstr>Knowledge of The Resurrection Can Sustain Us During Times of Suffering and of Death  Harold B. Lee</vt:lpstr>
      <vt:lpstr>Death Is A Necessary Step</vt:lpstr>
      <vt:lpstr>We Mourn Our Loved Ones</vt:lpstr>
      <vt:lpstr>Death Is Not The End</vt:lpstr>
      <vt:lpstr>Physical Death is Temporary</vt:lpstr>
      <vt:lpstr>A Testimony of the Resurrection</vt:lpstr>
      <vt:lpstr>PowerPoint Presentation</vt:lpstr>
      <vt:lpstr>He Is Risen</vt:lpstr>
      <vt:lpstr>Joseph B. Wirthlin</vt:lpstr>
      <vt:lpstr>“Sunday Will Come” Video</vt:lpstr>
      <vt:lpstr>Easter &amp; The Resurrection</vt:lpstr>
      <vt:lpstr>Why We  Celebrate Easter</vt:lpstr>
      <vt:lpstr>PowerPoint Presentation</vt:lpstr>
      <vt:lpstr>Focus on  the Savior</vt:lpstr>
      <vt:lpstr>Miracle of Easter</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Resurrection</dc:title>
  <dc:creator>Jennifer Middleton</dc:creator>
  <cp:lastModifiedBy>Jennifer Middleton</cp:lastModifiedBy>
  <cp:revision>26</cp:revision>
  <dcterms:created xsi:type="dcterms:W3CDTF">2014-03-19T13:24:44Z</dcterms:created>
  <dcterms:modified xsi:type="dcterms:W3CDTF">2014-03-20T18:27:34Z</dcterms:modified>
</cp:coreProperties>
</file>