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70" r:id="rId3"/>
    <p:sldId id="271" r:id="rId4"/>
    <p:sldId id="261" r:id="rId5"/>
    <p:sldId id="268" r:id="rId6"/>
    <p:sldId id="266" r:id="rId7"/>
    <p:sldId id="273" r:id="rId8"/>
    <p:sldId id="258" r:id="rId9"/>
    <p:sldId id="257" r:id="rId10"/>
    <p:sldId id="259" r:id="rId11"/>
    <p:sldId id="260" r:id="rId12"/>
    <p:sldId id="265" r:id="rId13"/>
    <p:sldId id="269" r:id="rId14"/>
    <p:sldId id="267" r:id="rId15"/>
    <p:sldId id="262" r:id="rId16"/>
    <p:sldId id="272" r:id="rId17"/>
    <p:sldId id="263" r:id="rId18"/>
    <p:sldId id="264" r:id="rId19"/>
    <p:sldId id="274" r:id="rId20"/>
    <p:sldId id="275"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0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Friday, May 16,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Friday, May 16,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Friday, May 16,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Friday, May 16,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Friday, May 16, 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Friday, May 16, 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Friday, May 16,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Friday, May 16, 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Friday, May 16, 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Friday, May 16,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Friday, May 16, 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Friday, May 16, 14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rl-praying-919037-gallery.jpg"/>
          <p:cNvPicPr>
            <a:picLocks noChangeAspect="1"/>
          </p:cNvPicPr>
          <p:nvPr/>
        </p:nvPicPr>
        <p:blipFill rotWithShape="1">
          <a:blip r:embed="rId2">
            <a:extLst>
              <a:ext uri="{28A0092B-C50C-407E-A947-70E740481C1C}">
                <a14:useLocalDpi xmlns:a14="http://schemas.microsoft.com/office/drawing/2010/main" val="0"/>
              </a:ext>
            </a:extLst>
          </a:blip>
          <a:srcRect l="20737" r="8136"/>
          <a:stretch/>
        </p:blipFill>
        <p:spPr>
          <a:xfrm>
            <a:off x="455667" y="181418"/>
            <a:ext cx="4473550" cy="4167729"/>
          </a:xfrm>
          <a:prstGeom prst="rect">
            <a:avLst/>
          </a:prstGeom>
          <a:ln>
            <a:noFill/>
          </a:ln>
          <a:effectLst>
            <a:softEdge rad="112500"/>
          </a:effectLst>
        </p:spPr>
      </p:pic>
      <p:sp>
        <p:nvSpPr>
          <p:cNvPr id="2" name="Title 1"/>
          <p:cNvSpPr>
            <a:spLocks noGrp="1"/>
          </p:cNvSpPr>
          <p:nvPr>
            <p:ph type="ctrTitle"/>
          </p:nvPr>
        </p:nvSpPr>
        <p:spPr>
          <a:xfrm>
            <a:off x="3749834" y="3633712"/>
            <a:ext cx="5182482" cy="2771520"/>
          </a:xfrm>
        </p:spPr>
        <p:txBody>
          <a:bodyPr/>
          <a:lstStyle/>
          <a:p>
            <a:pPr algn="ctr"/>
            <a:r>
              <a:rPr lang="en-US" sz="4400" dirty="0" smtClean="0"/>
              <a:t>How Can I Make </a:t>
            </a:r>
            <a:br>
              <a:rPr lang="en-US" sz="4400" dirty="0" smtClean="0"/>
            </a:br>
            <a:r>
              <a:rPr lang="en-US" sz="4400" dirty="0" smtClean="0"/>
              <a:t>My Prayers </a:t>
            </a:r>
            <a:br>
              <a:rPr lang="en-US" sz="4400" dirty="0" smtClean="0"/>
            </a:br>
            <a:r>
              <a:rPr lang="en-US" sz="4400" dirty="0" smtClean="0"/>
              <a:t>More Meaningful</a:t>
            </a:r>
            <a:endParaRPr lang="en-US" sz="4400" dirty="0"/>
          </a:p>
        </p:txBody>
      </p:sp>
    </p:spTree>
    <p:extLst>
      <p:ext uri="{BB962C8B-B14F-4D97-AF65-F5344CB8AC3E}">
        <p14:creationId xmlns:p14="http://schemas.microsoft.com/office/powerpoint/2010/main" val="161828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4331" y="685801"/>
            <a:ext cx="8104479" cy="3657599"/>
          </a:xfrm>
        </p:spPr>
        <p:txBody>
          <a:bodyPr>
            <a:noAutofit/>
          </a:bodyPr>
          <a:lstStyle/>
          <a:p>
            <a:pPr marL="18288" indent="0">
              <a:buNone/>
            </a:pPr>
            <a:r>
              <a:rPr lang="en-US" sz="2200" dirty="0" smtClean="0"/>
              <a:t>The </a:t>
            </a:r>
            <a:r>
              <a:rPr lang="en-US" sz="2200" dirty="0"/>
              <a:t>application of this principle will vary according to </a:t>
            </a:r>
            <a:r>
              <a:rPr lang="en-US" sz="2200" dirty="0" smtClean="0"/>
              <a:t>the language </a:t>
            </a:r>
            <a:r>
              <a:rPr lang="en-US" sz="2200" dirty="0"/>
              <a:t>you speak. If you pray in English, for example, </a:t>
            </a:r>
            <a:r>
              <a:rPr lang="en-US" sz="2200" dirty="0" smtClean="0"/>
              <a:t>you should </a:t>
            </a:r>
            <a:r>
              <a:rPr lang="en-US" sz="2200" dirty="0"/>
              <a:t>use the pronouns of the scriptures when you </a:t>
            </a:r>
            <a:r>
              <a:rPr lang="en-US" sz="2200" dirty="0" smtClean="0"/>
              <a:t>address God</a:t>
            </a:r>
            <a:r>
              <a:rPr lang="en-US" sz="2200" dirty="0"/>
              <a:t>—Thee, Thou, Thy, and </a:t>
            </a:r>
            <a:r>
              <a:rPr lang="en-US" sz="2200" dirty="0" err="1"/>
              <a:t>Thine</a:t>
            </a:r>
            <a:r>
              <a:rPr lang="en-US" sz="2200" dirty="0"/>
              <a:t>, rather than the more </a:t>
            </a:r>
            <a:r>
              <a:rPr lang="en-US" sz="2200" dirty="0" smtClean="0"/>
              <a:t>common pronouns </a:t>
            </a:r>
            <a:r>
              <a:rPr lang="en-US" sz="2200" dirty="0"/>
              <a:t>you, your, and yours. </a:t>
            </a:r>
            <a:endParaRPr lang="en-US" sz="2200" dirty="0" smtClean="0"/>
          </a:p>
          <a:p>
            <a:pPr marL="18288" indent="0">
              <a:buNone/>
            </a:pPr>
            <a:endParaRPr lang="en-US" sz="2200" dirty="0"/>
          </a:p>
          <a:p>
            <a:pPr marL="18288" indent="0">
              <a:buNone/>
            </a:pPr>
            <a:r>
              <a:rPr lang="en-US" sz="2200" dirty="0" smtClean="0"/>
              <a:t>Regardless </a:t>
            </a:r>
            <a:r>
              <a:rPr lang="en-US" sz="2200" dirty="0"/>
              <a:t>of the language</a:t>
            </a:r>
            <a:r>
              <a:rPr lang="en-US" sz="2200" dirty="0" smtClean="0"/>
              <a:t>, the </a:t>
            </a:r>
            <a:r>
              <a:rPr lang="en-US" sz="2200" dirty="0"/>
              <a:t>principle remains the same: When you pray, </a:t>
            </a:r>
            <a:r>
              <a:rPr lang="en-US" sz="2200" dirty="0" smtClean="0"/>
              <a:t>you should </a:t>
            </a:r>
            <a:r>
              <a:rPr lang="en-US" sz="2200" dirty="0"/>
              <a:t>use words that appropriately convey a loving, </a:t>
            </a:r>
            <a:r>
              <a:rPr lang="en-US" sz="2200" dirty="0" smtClean="0"/>
              <a:t>worshipful relationship </a:t>
            </a:r>
            <a:r>
              <a:rPr lang="en-US" sz="2200" dirty="0"/>
              <a:t>with God. You may have some </a:t>
            </a:r>
            <a:r>
              <a:rPr lang="en-US" sz="2200" dirty="0" smtClean="0"/>
              <a:t>difficulty learning </a:t>
            </a:r>
            <a:r>
              <a:rPr lang="en-US" sz="2200" dirty="0"/>
              <a:t>the language of prayer, but you will </a:t>
            </a:r>
            <a:r>
              <a:rPr lang="en-US" sz="2200" dirty="0" smtClean="0"/>
              <a:t>gradually become </a:t>
            </a:r>
            <a:r>
              <a:rPr lang="en-US" sz="2200" dirty="0"/>
              <a:t>more comfortable with it as you pray and read </a:t>
            </a:r>
            <a:r>
              <a:rPr lang="en-US" sz="2200" dirty="0" smtClean="0"/>
              <a:t>the scriptures.</a:t>
            </a:r>
            <a:endParaRPr lang="en-US" sz="2200" dirty="0"/>
          </a:p>
        </p:txBody>
      </p:sp>
      <p:sp>
        <p:nvSpPr>
          <p:cNvPr id="3" name="Title 2"/>
          <p:cNvSpPr>
            <a:spLocks noGrp="1"/>
          </p:cNvSpPr>
          <p:nvPr>
            <p:ph type="title"/>
          </p:nvPr>
        </p:nvSpPr>
        <p:spPr>
          <a:xfrm>
            <a:off x="393129" y="4876800"/>
            <a:ext cx="8497606" cy="914400"/>
          </a:xfrm>
        </p:spPr>
        <p:txBody>
          <a:bodyPr/>
          <a:lstStyle/>
          <a:p>
            <a:pPr algn="ctr"/>
            <a:r>
              <a:rPr lang="en-US" sz="3600" dirty="0" smtClean="0"/>
              <a:t>Use language that shows </a:t>
            </a:r>
            <a:br>
              <a:rPr lang="en-US" sz="3600" dirty="0" smtClean="0"/>
            </a:br>
            <a:r>
              <a:rPr lang="en-US" sz="3600" dirty="0" smtClean="0"/>
              <a:t>love, respect, </a:t>
            </a:r>
            <a:r>
              <a:rPr lang="en-US" sz="3600" dirty="0" err="1" smtClean="0"/>
              <a:t>reverance</a:t>
            </a:r>
            <a:r>
              <a:rPr lang="en-US" sz="3600" dirty="0" smtClean="0"/>
              <a:t>, &amp; closeness</a:t>
            </a:r>
            <a:endParaRPr lang="en-US" sz="3600" dirty="0"/>
          </a:p>
        </p:txBody>
      </p:sp>
    </p:spTree>
    <p:extLst>
      <p:ext uri="{BB962C8B-B14F-4D97-AF65-F5344CB8AC3E}">
        <p14:creationId xmlns:p14="http://schemas.microsoft.com/office/powerpoint/2010/main" val="196990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53" y="459029"/>
            <a:ext cx="7452360" cy="3280252"/>
          </a:xfrm>
        </p:spPr>
        <p:txBody>
          <a:bodyPr>
            <a:noAutofit/>
          </a:bodyPr>
          <a:lstStyle/>
          <a:p>
            <a:pPr marL="18288" indent="0">
              <a:buNone/>
            </a:pPr>
            <a:r>
              <a:rPr lang="en-US" sz="2800" dirty="0"/>
              <a:t>Always give thanks to your Heavenly Father. </a:t>
            </a:r>
            <a:r>
              <a:rPr lang="en-US" sz="2800" dirty="0" smtClean="0"/>
              <a:t/>
            </a:r>
            <a:br>
              <a:rPr lang="en-US" sz="2800" dirty="0" smtClean="0"/>
            </a:br>
            <a:r>
              <a:rPr lang="en-US" sz="2800" dirty="0" smtClean="0"/>
              <a:t>You should “</a:t>
            </a:r>
            <a:r>
              <a:rPr lang="en-US" sz="2800" dirty="0"/>
              <a:t>live in thanksgiving daily, for the many mercies and </a:t>
            </a:r>
            <a:r>
              <a:rPr lang="en-US" sz="2800" dirty="0" smtClean="0"/>
              <a:t>blessings which </a:t>
            </a:r>
            <a:r>
              <a:rPr lang="en-US" sz="2800" dirty="0"/>
              <a:t>he doth bestow upon you” (Alma 34:38). As </a:t>
            </a:r>
            <a:r>
              <a:rPr lang="en-US" sz="2800" dirty="0" smtClean="0"/>
              <a:t>you </a:t>
            </a:r>
            <a:r>
              <a:rPr lang="en-US" sz="2800" dirty="0"/>
              <a:t>take time to remember your blessings, you will </a:t>
            </a:r>
            <a:r>
              <a:rPr lang="en-US" sz="2800" dirty="0" smtClean="0"/>
              <a:t>recognize how </a:t>
            </a:r>
            <a:r>
              <a:rPr lang="en-US" sz="2800" dirty="0"/>
              <a:t>much your Heavenly Father has done for you. </a:t>
            </a:r>
            <a:r>
              <a:rPr lang="en-US" sz="2800" dirty="0" smtClean="0"/>
              <a:t>Express your </a:t>
            </a:r>
            <a:r>
              <a:rPr lang="en-US" sz="2800" dirty="0"/>
              <a:t>thanks to Him</a:t>
            </a:r>
            <a:r>
              <a:rPr lang="en-US" sz="2800" dirty="0" smtClean="0"/>
              <a:t>.</a:t>
            </a:r>
            <a:endParaRPr lang="en-US" sz="2800" dirty="0"/>
          </a:p>
        </p:txBody>
      </p:sp>
      <p:sp>
        <p:nvSpPr>
          <p:cNvPr id="3" name="Title 2"/>
          <p:cNvSpPr>
            <a:spLocks noGrp="1"/>
          </p:cNvSpPr>
          <p:nvPr>
            <p:ph type="title"/>
          </p:nvPr>
        </p:nvSpPr>
        <p:spPr>
          <a:xfrm>
            <a:off x="248028" y="3739281"/>
            <a:ext cx="6480503" cy="914400"/>
          </a:xfrm>
        </p:spPr>
        <p:txBody>
          <a:bodyPr/>
          <a:lstStyle/>
          <a:p>
            <a:r>
              <a:rPr lang="en-US" dirty="0" smtClean="0"/>
              <a:t>Always give thanks </a:t>
            </a:r>
            <a:endParaRPr lang="en-US" dirty="0"/>
          </a:p>
        </p:txBody>
      </p:sp>
      <p:pic>
        <p:nvPicPr>
          <p:cNvPr id="5" name="Picture 4"/>
          <p:cNvPicPr>
            <a:picLocks noChangeAspect="1"/>
          </p:cNvPicPr>
          <p:nvPr/>
        </p:nvPicPr>
        <p:blipFill rotWithShape="1">
          <a:blip r:embed="rId2"/>
          <a:srcRect l="30591" t="6694" r="5250" b="10057"/>
          <a:stretch/>
        </p:blipFill>
        <p:spPr>
          <a:xfrm>
            <a:off x="5942277" y="3598136"/>
            <a:ext cx="2874013" cy="2796868"/>
          </a:xfrm>
          <a:prstGeom prst="rect">
            <a:avLst/>
          </a:prstGeom>
          <a:ln>
            <a:noFill/>
          </a:ln>
          <a:effectLst>
            <a:softEdge rad="112500"/>
          </a:effectLst>
        </p:spPr>
      </p:pic>
    </p:spTree>
    <p:extLst>
      <p:ext uri="{BB962C8B-B14F-4D97-AF65-F5344CB8AC3E}">
        <p14:creationId xmlns:p14="http://schemas.microsoft.com/office/powerpoint/2010/main" val="149715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850" y="317482"/>
            <a:ext cx="4218564" cy="2981752"/>
          </a:xfrm>
        </p:spPr>
        <p:txBody>
          <a:bodyPr>
            <a:normAutofit fontScale="92500"/>
          </a:bodyPr>
          <a:lstStyle/>
          <a:p>
            <a:r>
              <a:rPr lang="en-US" sz="2800" dirty="0"/>
              <a:t>Prayer becomes more meaningful as we counsel with the Lord in all of our doings, as we express heartfelt gratitude, and as we pray for </a:t>
            </a:r>
            <a:r>
              <a:rPr lang="en-US" sz="2800" dirty="0" smtClean="0"/>
              <a:t>others. Elder </a:t>
            </a:r>
            <a:r>
              <a:rPr lang="en-US" sz="2800" dirty="0" err="1" smtClean="0"/>
              <a:t>Bednar</a:t>
            </a:r>
            <a:endParaRPr lang="en-US" sz="2800" dirty="0"/>
          </a:p>
        </p:txBody>
      </p:sp>
      <p:sp>
        <p:nvSpPr>
          <p:cNvPr id="3" name="Title 2"/>
          <p:cNvSpPr>
            <a:spLocks noGrp="1"/>
          </p:cNvSpPr>
          <p:nvPr>
            <p:ph type="title"/>
          </p:nvPr>
        </p:nvSpPr>
        <p:spPr>
          <a:xfrm>
            <a:off x="368991" y="4522698"/>
            <a:ext cx="4031015" cy="914400"/>
          </a:xfrm>
        </p:spPr>
        <p:txBody>
          <a:bodyPr/>
          <a:lstStyle/>
          <a:p>
            <a:r>
              <a:rPr lang="en-US" dirty="0" smtClean="0"/>
              <a:t>Counsel with the Lord</a:t>
            </a:r>
            <a:endParaRPr lang="en-US" dirty="0"/>
          </a:p>
        </p:txBody>
      </p:sp>
      <p:pic>
        <p:nvPicPr>
          <p:cNvPr id="4" name="Picture 3"/>
          <p:cNvPicPr>
            <a:picLocks noChangeAspect="1"/>
          </p:cNvPicPr>
          <p:nvPr/>
        </p:nvPicPr>
        <p:blipFill>
          <a:blip r:embed="rId2"/>
          <a:stretch>
            <a:fillRect/>
          </a:stretch>
        </p:blipFill>
        <p:spPr>
          <a:xfrm>
            <a:off x="4811662" y="584200"/>
            <a:ext cx="3784600" cy="5676900"/>
          </a:xfrm>
          <a:prstGeom prst="rect">
            <a:avLst/>
          </a:prstGeom>
          <a:ln>
            <a:noFill/>
          </a:ln>
          <a:effectLst>
            <a:softEdge rad="112500"/>
          </a:effectLst>
        </p:spPr>
      </p:pic>
    </p:spTree>
    <p:extLst>
      <p:ext uri="{BB962C8B-B14F-4D97-AF65-F5344CB8AC3E}">
        <p14:creationId xmlns:p14="http://schemas.microsoft.com/office/powerpoint/2010/main" val="258269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925" y="362837"/>
            <a:ext cx="8709291" cy="2917816"/>
          </a:xfrm>
        </p:spPr>
        <p:txBody>
          <a:bodyPr>
            <a:noAutofit/>
          </a:bodyPr>
          <a:lstStyle/>
          <a:p>
            <a:r>
              <a:rPr lang="en-US" sz="2200" dirty="0"/>
              <a:t>The classic example of asking in faith is Joseph Smith and the First Vision. As young Joseph was seeking to know the truth about religion, he read the following verses in the first chapter of James</a:t>
            </a:r>
            <a:r>
              <a:rPr lang="en-US" sz="2200" dirty="0" smtClean="0"/>
              <a:t>:</a:t>
            </a:r>
            <a:br>
              <a:rPr lang="en-US" sz="2200" dirty="0" smtClean="0"/>
            </a:br>
            <a:endParaRPr lang="en-US" sz="2200" dirty="0"/>
          </a:p>
          <a:p>
            <a:pPr marL="18288" indent="0" algn="ctr">
              <a:buNone/>
            </a:pPr>
            <a:r>
              <a:rPr lang="en-US" sz="2200" dirty="0"/>
              <a:t>“If any of you lack wisdom, let him ask of God, that </a:t>
            </a:r>
            <a:r>
              <a:rPr lang="en-US" sz="2200" dirty="0" err="1"/>
              <a:t>giveth</a:t>
            </a:r>
            <a:r>
              <a:rPr lang="en-US" sz="2200" dirty="0"/>
              <a:t> to all men liberally, and </a:t>
            </a:r>
            <a:r>
              <a:rPr lang="en-US" sz="2200" dirty="0" err="1"/>
              <a:t>upbraideth</a:t>
            </a:r>
            <a:r>
              <a:rPr lang="en-US" sz="2200" dirty="0"/>
              <a:t> not; and it shall be given him.</a:t>
            </a:r>
          </a:p>
          <a:p>
            <a:pPr marL="18288" indent="0" algn="ctr">
              <a:buNone/>
            </a:pPr>
            <a:r>
              <a:rPr lang="en-US" sz="2200" dirty="0"/>
              <a:t>“But let him ask in faith, nothing wavering” (James 1:5–6)</a:t>
            </a:r>
            <a:r>
              <a:rPr lang="en-US" sz="2200" dirty="0" smtClean="0"/>
              <a:t>.</a:t>
            </a:r>
            <a:br>
              <a:rPr lang="en-US" sz="2200" dirty="0" smtClean="0"/>
            </a:br>
            <a:endParaRPr lang="en-US" sz="2200" dirty="0"/>
          </a:p>
        </p:txBody>
      </p:sp>
      <p:sp>
        <p:nvSpPr>
          <p:cNvPr id="3" name="Title 2"/>
          <p:cNvSpPr>
            <a:spLocks noGrp="1"/>
          </p:cNvSpPr>
          <p:nvPr>
            <p:ph type="title"/>
          </p:nvPr>
        </p:nvSpPr>
        <p:spPr>
          <a:xfrm>
            <a:off x="544331" y="5334000"/>
            <a:ext cx="5059195" cy="914400"/>
          </a:xfrm>
        </p:spPr>
        <p:txBody>
          <a:bodyPr/>
          <a:lstStyle/>
          <a:p>
            <a:r>
              <a:rPr lang="en-US" dirty="0" smtClean="0"/>
              <a:t>Ask in faith &amp; act</a:t>
            </a:r>
            <a:endParaRPr lang="en-US" dirty="0"/>
          </a:p>
        </p:txBody>
      </p:sp>
      <p:pic>
        <p:nvPicPr>
          <p:cNvPr id="4" name="Picture 3"/>
          <p:cNvPicPr>
            <a:picLocks noChangeAspect="1"/>
          </p:cNvPicPr>
          <p:nvPr/>
        </p:nvPicPr>
        <p:blipFill>
          <a:blip r:embed="rId2"/>
          <a:stretch>
            <a:fillRect/>
          </a:stretch>
        </p:blipFill>
        <p:spPr>
          <a:xfrm>
            <a:off x="5957397" y="3159707"/>
            <a:ext cx="2993819" cy="3509585"/>
          </a:xfrm>
          <a:prstGeom prst="rect">
            <a:avLst/>
          </a:prstGeom>
          <a:ln>
            <a:noFill/>
          </a:ln>
          <a:effectLst>
            <a:softEdge rad="112500"/>
          </a:effectLst>
        </p:spPr>
      </p:pic>
      <p:sp>
        <p:nvSpPr>
          <p:cNvPr id="5" name="TextBox 4"/>
          <p:cNvSpPr txBox="1"/>
          <p:nvPr/>
        </p:nvSpPr>
        <p:spPr>
          <a:xfrm>
            <a:off x="544331" y="3159707"/>
            <a:ext cx="5195278" cy="2123658"/>
          </a:xfrm>
          <a:prstGeom prst="rect">
            <a:avLst/>
          </a:prstGeom>
          <a:noFill/>
        </p:spPr>
        <p:txBody>
          <a:bodyPr wrap="square" rtlCol="0">
            <a:spAutoFit/>
          </a:bodyPr>
          <a:lstStyle/>
          <a:p>
            <a:r>
              <a:rPr lang="en-US" sz="2200" dirty="0"/>
              <a:t>Please notice the requirement to ask in faith, which I understand to mean the necessity to not only express but to do, the dual obligation to both plead and to perform, the requirement to communicate and to act. (Elder </a:t>
            </a:r>
            <a:r>
              <a:rPr lang="en-US" sz="2200" dirty="0" err="1"/>
              <a:t>Bednar</a:t>
            </a:r>
            <a:r>
              <a:rPr lang="en-US" sz="2200" dirty="0"/>
              <a:t>)</a:t>
            </a:r>
            <a:endParaRPr lang="en-US" sz="2200" dirty="0"/>
          </a:p>
        </p:txBody>
      </p:sp>
    </p:spTree>
    <p:extLst>
      <p:ext uri="{BB962C8B-B14F-4D97-AF65-F5344CB8AC3E}">
        <p14:creationId xmlns:p14="http://schemas.microsoft.com/office/powerpoint/2010/main" val="129161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453547"/>
            <a:ext cx="7452360" cy="4097036"/>
          </a:xfrm>
        </p:spPr>
        <p:txBody>
          <a:bodyPr>
            <a:normAutofit lnSpcReduction="10000"/>
          </a:bodyPr>
          <a:lstStyle/>
          <a:p>
            <a:r>
              <a:rPr lang="en-US" sz="2800" dirty="0"/>
              <a:t>The object of our prayers should not be to present a wish list or a series of requests but to secure for ourselves and for others blessings that God is eager to bestow, according to His will and timing. Every sincere prayer is heard and answered by our Heavenly Father, but the answers we receive may not be what we expect or come to us when we want or in the way we anticipate</a:t>
            </a:r>
            <a:r>
              <a:rPr lang="en-US" sz="2800" dirty="0" smtClean="0"/>
              <a:t>. (Elder </a:t>
            </a:r>
            <a:r>
              <a:rPr lang="en-US" sz="2800" dirty="0" err="1" smtClean="0"/>
              <a:t>Bednar</a:t>
            </a:r>
            <a:r>
              <a:rPr lang="en-US" sz="2400" dirty="0" smtClean="0"/>
              <a:t>)</a:t>
            </a:r>
            <a:endParaRPr lang="en-US" sz="2400" dirty="0"/>
          </a:p>
        </p:txBody>
      </p:sp>
      <p:sp>
        <p:nvSpPr>
          <p:cNvPr id="3" name="Title 2"/>
          <p:cNvSpPr>
            <a:spLocks noGrp="1"/>
          </p:cNvSpPr>
          <p:nvPr>
            <p:ph type="title"/>
          </p:nvPr>
        </p:nvSpPr>
        <p:spPr/>
        <p:txBody>
          <a:bodyPr/>
          <a:lstStyle/>
          <a:p>
            <a:r>
              <a:rPr lang="en-US" dirty="0" smtClean="0"/>
              <a:t>Accept God’s Will</a:t>
            </a:r>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687" r="44643"/>
                    </a14:imgEffect>
                  </a14:imgLayer>
                </a14:imgProps>
              </a:ext>
            </a:extLst>
          </a:blip>
          <a:srcRect r="52412"/>
          <a:stretch/>
        </p:blipFill>
        <p:spPr>
          <a:xfrm>
            <a:off x="6514280" y="3797300"/>
            <a:ext cx="2199888" cy="3060700"/>
          </a:xfrm>
          <a:prstGeom prst="rect">
            <a:avLst/>
          </a:prstGeom>
        </p:spPr>
      </p:pic>
    </p:spTree>
    <p:extLst>
      <p:ext uri="{BB962C8B-B14F-4D97-AF65-F5344CB8AC3E}">
        <p14:creationId xmlns:p14="http://schemas.microsoft.com/office/powerpoint/2010/main" val="292337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684" y="1214940"/>
            <a:ext cx="4475608" cy="2519260"/>
          </a:xfrm>
        </p:spPr>
        <p:txBody>
          <a:bodyPr>
            <a:noAutofit/>
          </a:bodyPr>
          <a:lstStyle/>
          <a:p>
            <a:pPr marL="18288" indent="0">
              <a:buNone/>
            </a:pPr>
            <a:r>
              <a:rPr lang="en-US" sz="2400" dirty="0"/>
              <a:t>Remember that prayer is two-way communication. </a:t>
            </a:r>
            <a:r>
              <a:rPr lang="en-US" sz="2400" dirty="0" smtClean="0"/>
              <a:t>As you </a:t>
            </a:r>
            <a:r>
              <a:rPr lang="en-US" sz="2400" dirty="0"/>
              <a:t>close your prayers, take time to pause and listen. </a:t>
            </a:r>
            <a:r>
              <a:rPr lang="en-US" sz="2400" dirty="0" smtClean="0"/>
              <a:t>At times</a:t>
            </a:r>
            <a:r>
              <a:rPr lang="en-US" sz="2400" dirty="0"/>
              <a:t>, Heavenly Father will counsel, guide, or comfort </a:t>
            </a:r>
            <a:r>
              <a:rPr lang="en-US" sz="2400" dirty="0" smtClean="0"/>
              <a:t>you while </a:t>
            </a:r>
            <a:r>
              <a:rPr lang="en-US" sz="2400" dirty="0"/>
              <a:t>you are on your knees</a:t>
            </a:r>
            <a:r>
              <a:rPr lang="en-US" sz="2400" dirty="0" smtClean="0"/>
              <a:t>.</a:t>
            </a:r>
            <a:endParaRPr lang="en-US" sz="2400" dirty="0"/>
          </a:p>
        </p:txBody>
      </p:sp>
      <p:sp>
        <p:nvSpPr>
          <p:cNvPr id="3" name="Title 2"/>
          <p:cNvSpPr>
            <a:spLocks noGrp="1"/>
          </p:cNvSpPr>
          <p:nvPr>
            <p:ph type="title"/>
          </p:nvPr>
        </p:nvSpPr>
        <p:spPr>
          <a:xfrm>
            <a:off x="497877" y="4665144"/>
            <a:ext cx="3599724" cy="914400"/>
          </a:xfrm>
        </p:spPr>
        <p:txBody>
          <a:bodyPr/>
          <a:lstStyle/>
          <a:p>
            <a:r>
              <a:rPr lang="en-US" dirty="0" smtClean="0"/>
              <a:t>Take time to listen</a:t>
            </a:r>
            <a:endParaRPr lang="en-US" dirty="0"/>
          </a:p>
        </p:txBody>
      </p:sp>
      <p:pic>
        <p:nvPicPr>
          <p:cNvPr id="4" name="Picture 3"/>
          <p:cNvPicPr>
            <a:picLocks noChangeAspect="1"/>
          </p:cNvPicPr>
          <p:nvPr/>
        </p:nvPicPr>
        <p:blipFill>
          <a:blip r:embed="rId2"/>
          <a:stretch>
            <a:fillRect/>
          </a:stretch>
        </p:blipFill>
        <p:spPr>
          <a:xfrm>
            <a:off x="4569951" y="967566"/>
            <a:ext cx="4144825" cy="5293534"/>
          </a:xfrm>
          <a:prstGeom prst="rect">
            <a:avLst/>
          </a:prstGeom>
          <a:ln>
            <a:noFill/>
          </a:ln>
          <a:effectLst>
            <a:softEdge rad="112500"/>
          </a:effectLst>
        </p:spPr>
      </p:pic>
    </p:spTree>
    <p:extLst>
      <p:ext uri="{BB962C8B-B14F-4D97-AF65-F5344CB8AC3E}">
        <p14:creationId xmlns:p14="http://schemas.microsoft.com/office/powerpoint/2010/main" val="1417455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24405" y="3641569"/>
            <a:ext cx="4615198" cy="3065214"/>
          </a:xfrm>
          <a:prstGeom prst="rect">
            <a:avLst/>
          </a:prstGeom>
          <a:ln>
            <a:noFill/>
          </a:ln>
          <a:effectLst>
            <a:softEdge rad="112500"/>
          </a:effectLst>
        </p:spPr>
      </p:pic>
      <p:sp>
        <p:nvSpPr>
          <p:cNvPr id="2" name="Content Placeholder 1"/>
          <p:cNvSpPr>
            <a:spLocks noGrp="1"/>
          </p:cNvSpPr>
          <p:nvPr>
            <p:ph idx="1"/>
          </p:nvPr>
        </p:nvSpPr>
        <p:spPr>
          <a:xfrm>
            <a:off x="641158" y="105828"/>
            <a:ext cx="7957435" cy="3809789"/>
          </a:xfrm>
        </p:spPr>
        <p:txBody>
          <a:bodyPr>
            <a:noAutofit/>
          </a:bodyPr>
          <a:lstStyle/>
          <a:p>
            <a:r>
              <a:rPr lang="en-US" sz="2400" dirty="0"/>
              <a:t>W</a:t>
            </a:r>
            <a:r>
              <a:rPr lang="en-US" sz="2400" dirty="0" smtClean="0"/>
              <a:t>e </a:t>
            </a:r>
            <a:r>
              <a:rPr lang="en-US" sz="2400" dirty="0"/>
              <a:t>shouldn’t just be praying about ourselves, because there are a lot of people in our sphere of acquaintance who have great needs as well, and we ought to be remembering them and what kind of help they need from the Lord. Those kinds of prayers are like when </a:t>
            </a:r>
            <a:r>
              <a:rPr lang="en-US" sz="2400" dirty="0" err="1"/>
              <a:t>Enos</a:t>
            </a:r>
            <a:r>
              <a:rPr lang="en-US" sz="2400" dirty="0"/>
              <a:t> prayed. He prayed about himself first and then about the </a:t>
            </a:r>
            <a:r>
              <a:rPr lang="en-US" sz="2400" dirty="0" err="1"/>
              <a:t>Nephites</a:t>
            </a:r>
            <a:r>
              <a:rPr lang="en-US" sz="2400" dirty="0"/>
              <a:t> and then the </a:t>
            </a:r>
            <a:r>
              <a:rPr lang="en-US" sz="2400" dirty="0" err="1"/>
              <a:t>Lamanites</a:t>
            </a:r>
            <a:r>
              <a:rPr lang="en-US" sz="2400" dirty="0"/>
              <a:t>—even his enemies were a part of his concern. That really makes prayer meaningful, to focus on others</a:t>
            </a:r>
            <a:r>
              <a:rPr lang="en-US" sz="2400" dirty="0" smtClean="0"/>
              <a:t>. </a:t>
            </a:r>
            <a:br>
              <a:rPr lang="en-US" sz="2400" dirty="0" smtClean="0"/>
            </a:br>
            <a:r>
              <a:rPr lang="en-US" sz="2400" dirty="0" smtClean="0"/>
              <a:t>(Elder </a:t>
            </a:r>
            <a:r>
              <a:rPr lang="en-US" sz="2400" dirty="0" err="1" smtClean="0"/>
              <a:t>Christofferson</a:t>
            </a:r>
            <a:r>
              <a:rPr lang="en-US" sz="2400" dirty="0" smtClean="0"/>
              <a:t>)</a:t>
            </a:r>
            <a:endParaRPr lang="en-US" sz="2400" dirty="0"/>
          </a:p>
        </p:txBody>
      </p:sp>
      <p:sp>
        <p:nvSpPr>
          <p:cNvPr id="3" name="Title 2"/>
          <p:cNvSpPr>
            <a:spLocks noGrp="1"/>
          </p:cNvSpPr>
          <p:nvPr>
            <p:ph type="title"/>
          </p:nvPr>
        </p:nvSpPr>
        <p:spPr>
          <a:xfrm>
            <a:off x="777240" y="5481528"/>
            <a:ext cx="3668128" cy="914400"/>
          </a:xfrm>
        </p:spPr>
        <p:txBody>
          <a:bodyPr/>
          <a:lstStyle/>
          <a:p>
            <a:r>
              <a:rPr lang="en-US" dirty="0" smtClean="0"/>
              <a:t>Pray for others</a:t>
            </a:r>
            <a:endParaRPr lang="en-US" dirty="0"/>
          </a:p>
        </p:txBody>
      </p:sp>
    </p:spTree>
    <p:extLst>
      <p:ext uri="{BB962C8B-B14F-4D97-AF65-F5344CB8AC3E}">
        <p14:creationId xmlns:p14="http://schemas.microsoft.com/office/powerpoint/2010/main" val="196975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473" y="368319"/>
            <a:ext cx="7452360" cy="4076437"/>
          </a:xfrm>
        </p:spPr>
        <p:txBody>
          <a:bodyPr>
            <a:normAutofit lnSpcReduction="10000"/>
          </a:bodyPr>
          <a:lstStyle/>
          <a:p>
            <a:r>
              <a:rPr lang="en-US" sz="2400" dirty="0"/>
              <a:t>Never give in to the idea that you are not worthy to </a:t>
            </a:r>
            <a:r>
              <a:rPr lang="en-US" sz="2400" dirty="0" smtClean="0"/>
              <a:t>pray. This </a:t>
            </a:r>
            <a:r>
              <a:rPr lang="en-US" sz="2400" dirty="0"/>
              <a:t>idea comes from Satan, who wants to convince you </a:t>
            </a:r>
            <a:r>
              <a:rPr lang="en-US" sz="2400" dirty="0" smtClean="0"/>
              <a:t>that you </a:t>
            </a:r>
            <a:r>
              <a:rPr lang="en-US" sz="2400" dirty="0"/>
              <a:t>must not pray (see 2 Nephi 32:8). If you do not feel </a:t>
            </a:r>
            <a:r>
              <a:rPr lang="en-US" sz="2400" dirty="0" smtClean="0"/>
              <a:t>like praying</a:t>
            </a:r>
            <a:r>
              <a:rPr lang="en-US" sz="2400" dirty="0"/>
              <a:t>, pray until you do feel like praying</a:t>
            </a:r>
            <a:r>
              <a:rPr lang="en-US" sz="2400" dirty="0" smtClean="0"/>
              <a:t>.</a:t>
            </a:r>
          </a:p>
          <a:p>
            <a:pPr marL="18288" indent="0">
              <a:buNone/>
            </a:pPr>
            <a:endParaRPr lang="en-US" sz="2400" dirty="0"/>
          </a:p>
          <a:p>
            <a:r>
              <a:rPr lang="en-US" sz="2400" dirty="0"/>
              <a:t>The Savior has commanded, “Pray always, that you </a:t>
            </a:r>
            <a:r>
              <a:rPr lang="en-US" sz="2400" dirty="0" smtClean="0"/>
              <a:t>may come </a:t>
            </a:r>
            <a:r>
              <a:rPr lang="en-US" sz="2400" dirty="0"/>
              <a:t>off conqueror; yea, that you may conquer Satan, </a:t>
            </a:r>
            <a:r>
              <a:rPr lang="en-US" sz="2400" dirty="0" smtClean="0"/>
              <a:t>and </a:t>
            </a:r>
            <a:r>
              <a:rPr lang="en-US" sz="2400" dirty="0"/>
              <a:t>that you may escape the hands of the servants of Satan </a:t>
            </a:r>
            <a:r>
              <a:rPr lang="en-US" sz="2400" dirty="0" smtClean="0"/>
              <a:t>that do </a:t>
            </a:r>
            <a:r>
              <a:rPr lang="en-US" sz="2400" dirty="0"/>
              <a:t>uphold his work” (D&amp;C 10:5).</a:t>
            </a:r>
            <a:endParaRPr lang="en-US" sz="2400" dirty="0"/>
          </a:p>
        </p:txBody>
      </p:sp>
      <p:sp>
        <p:nvSpPr>
          <p:cNvPr id="3" name="Title 2"/>
          <p:cNvSpPr>
            <a:spLocks noGrp="1"/>
          </p:cNvSpPr>
          <p:nvPr>
            <p:ph type="title"/>
          </p:nvPr>
        </p:nvSpPr>
        <p:spPr>
          <a:xfrm>
            <a:off x="610917" y="4444756"/>
            <a:ext cx="7543800" cy="914400"/>
          </a:xfrm>
        </p:spPr>
        <p:txBody>
          <a:bodyPr/>
          <a:lstStyle/>
          <a:p>
            <a:r>
              <a:rPr lang="en-US" dirty="0" smtClean="0"/>
              <a:t>Pray always</a:t>
            </a:r>
            <a:endParaRPr lang="en-US" dirty="0"/>
          </a:p>
        </p:txBody>
      </p:sp>
    </p:spTree>
    <p:extLst>
      <p:ext uri="{BB962C8B-B14F-4D97-AF65-F5344CB8AC3E}">
        <p14:creationId xmlns:p14="http://schemas.microsoft.com/office/powerpoint/2010/main" val="2232926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367" y="755911"/>
            <a:ext cx="8240563" cy="1481585"/>
          </a:xfrm>
        </p:spPr>
        <p:txBody>
          <a:bodyPr>
            <a:noAutofit/>
          </a:bodyPr>
          <a:lstStyle/>
          <a:p>
            <a:pPr marL="18288" indent="0">
              <a:buNone/>
            </a:pPr>
            <a:r>
              <a:rPr lang="en-US" sz="2400" dirty="0"/>
              <a:t>Although you cannot </a:t>
            </a:r>
            <a:r>
              <a:rPr lang="en-US" sz="2400" dirty="0" smtClean="0"/>
              <a:t>be continuously </a:t>
            </a:r>
            <a:r>
              <a:rPr lang="en-US" sz="2400" dirty="0"/>
              <a:t>on your knees, always offering a personal, </a:t>
            </a:r>
            <a:r>
              <a:rPr lang="en-US" sz="2400" dirty="0" smtClean="0"/>
              <a:t>private prayer</a:t>
            </a:r>
            <a:r>
              <a:rPr lang="en-US" sz="2400" dirty="0"/>
              <a:t>, you can let your heart be “full, drawn out </a:t>
            </a:r>
            <a:r>
              <a:rPr lang="en-US" sz="2400" dirty="0" smtClean="0"/>
              <a:t>in prayer </a:t>
            </a:r>
            <a:r>
              <a:rPr lang="en-US" sz="2400" dirty="0"/>
              <a:t>unto [God] continually” (Alma 34:27; see also 3 </a:t>
            </a:r>
            <a:r>
              <a:rPr lang="en-US" sz="2400" dirty="0" smtClean="0"/>
              <a:t>Nephi 20</a:t>
            </a:r>
            <a:r>
              <a:rPr lang="en-US" sz="2400" dirty="0"/>
              <a:t>:1). </a:t>
            </a:r>
            <a:endParaRPr lang="en-US" sz="2400" dirty="0" smtClean="0"/>
          </a:p>
          <a:p>
            <a:pPr marL="18288" indent="0">
              <a:buNone/>
            </a:pPr>
            <a:endParaRPr lang="en-US" sz="2400" dirty="0" smtClean="0"/>
          </a:p>
          <a:p>
            <a:pPr marL="18288" indent="0">
              <a:buNone/>
            </a:pPr>
            <a:endParaRPr lang="en-US" sz="2400" dirty="0"/>
          </a:p>
        </p:txBody>
      </p:sp>
      <p:sp>
        <p:nvSpPr>
          <p:cNvPr id="3" name="Title 2"/>
          <p:cNvSpPr>
            <a:spLocks noGrp="1"/>
          </p:cNvSpPr>
          <p:nvPr>
            <p:ph type="title"/>
          </p:nvPr>
        </p:nvSpPr>
        <p:spPr>
          <a:xfrm>
            <a:off x="423367" y="5334000"/>
            <a:ext cx="5035060" cy="914400"/>
          </a:xfrm>
        </p:spPr>
        <p:txBody>
          <a:bodyPr/>
          <a:lstStyle/>
          <a:p>
            <a:r>
              <a:rPr lang="en-US" dirty="0" smtClean="0"/>
              <a:t>Pray continually</a:t>
            </a:r>
            <a:endParaRPr lang="en-US" dirty="0"/>
          </a:p>
        </p:txBody>
      </p:sp>
      <p:pic>
        <p:nvPicPr>
          <p:cNvPr id="4" name="Picture 3"/>
          <p:cNvPicPr>
            <a:picLocks noChangeAspect="1"/>
          </p:cNvPicPr>
          <p:nvPr/>
        </p:nvPicPr>
        <p:blipFill>
          <a:blip r:embed="rId2"/>
          <a:stretch>
            <a:fillRect/>
          </a:stretch>
        </p:blipFill>
        <p:spPr>
          <a:xfrm>
            <a:off x="5929015" y="2237496"/>
            <a:ext cx="2954531" cy="4431796"/>
          </a:xfrm>
          <a:prstGeom prst="rect">
            <a:avLst/>
          </a:prstGeom>
          <a:ln>
            <a:noFill/>
          </a:ln>
          <a:effectLst>
            <a:softEdge rad="112500"/>
          </a:effectLst>
        </p:spPr>
      </p:pic>
      <p:sp>
        <p:nvSpPr>
          <p:cNvPr id="5" name="TextBox 4"/>
          <p:cNvSpPr txBox="1"/>
          <p:nvPr/>
        </p:nvSpPr>
        <p:spPr>
          <a:xfrm>
            <a:off x="423367" y="1950250"/>
            <a:ext cx="5246745" cy="3477875"/>
          </a:xfrm>
          <a:prstGeom prst="rect">
            <a:avLst/>
          </a:prstGeom>
          <a:noFill/>
        </p:spPr>
        <p:txBody>
          <a:bodyPr wrap="square" rtlCol="0">
            <a:spAutoFit/>
          </a:bodyPr>
          <a:lstStyle/>
          <a:p>
            <a:pPr marL="18288" indent="0">
              <a:buNone/>
            </a:pPr>
            <a:r>
              <a:rPr lang="en-US" sz="2200" dirty="0"/>
              <a:t>Throughout each day, you can maintain a constant feeling of love for your Heavenly Father and His Beloved Son.</a:t>
            </a:r>
          </a:p>
          <a:p>
            <a:pPr marL="18288" indent="0">
              <a:buNone/>
            </a:pPr>
            <a:r>
              <a:rPr lang="en-US" sz="2200" dirty="0"/>
              <a:t>You can silently express gratitude to your Father and ask</a:t>
            </a:r>
          </a:p>
          <a:p>
            <a:pPr marL="18288" indent="0">
              <a:buNone/>
            </a:pPr>
            <a:r>
              <a:rPr lang="en-US" sz="2200" dirty="0"/>
              <a:t>Him to strengthen you in your responsibilities. </a:t>
            </a:r>
          </a:p>
          <a:p>
            <a:pPr marL="18288" indent="0">
              <a:buNone/>
            </a:pPr>
            <a:endParaRPr lang="en-US" sz="2200" dirty="0"/>
          </a:p>
          <a:p>
            <a:pPr marL="18288" indent="0">
              <a:buNone/>
            </a:pPr>
            <a:r>
              <a:rPr lang="en-US" sz="2200" dirty="0"/>
              <a:t>In times of temptation or physical danger, you can silently ask for His help.</a:t>
            </a:r>
          </a:p>
        </p:txBody>
      </p:sp>
    </p:spTree>
    <p:extLst>
      <p:ext uri="{BB962C8B-B14F-4D97-AF65-F5344CB8AC3E}">
        <p14:creationId xmlns:p14="http://schemas.microsoft.com/office/powerpoint/2010/main" val="386608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35507"/>
            <a:ext cx="8739533" cy="4330194"/>
          </a:xfrm>
        </p:spPr>
        <p:txBody>
          <a:bodyPr>
            <a:normAutofit lnSpcReduction="10000"/>
          </a:bodyPr>
          <a:lstStyle/>
          <a:p>
            <a:r>
              <a:rPr lang="en-US" sz="2400" dirty="0"/>
              <a:t>Sometimes it’s a very, very simple prayer in a stressful crisis (“Help. Please help me.”). So we’re talking about our thoughts going to Heavenly Father. Our prayers can be brief through the course of the day, and it’s just what flows out of us naturally. The closer we get to Him, the more that happens automatically and we feel that closeness. It’s like having a friend and walking together through a hallway at school. You want to turn and talk to each other about what’s going on at the moment. And as you draw closer to God, that companionship, that friendship, if </a:t>
            </a:r>
            <a:r>
              <a:rPr lang="en-US" sz="2400" dirty="0"/>
              <a:t/>
            </a:r>
            <a:br>
              <a:rPr lang="en-US" sz="2400" dirty="0"/>
            </a:br>
            <a:r>
              <a:rPr lang="en-US" sz="2400" dirty="0" smtClean="0"/>
              <a:t>you </a:t>
            </a:r>
            <a:r>
              <a:rPr lang="en-US" sz="2400" dirty="0"/>
              <a:t>will, tends to develop in the same way</a:t>
            </a:r>
            <a:r>
              <a:rPr lang="en-US" sz="2400" dirty="0" smtClean="0"/>
              <a:t>. </a:t>
            </a:r>
            <a:br>
              <a:rPr lang="en-US" sz="2400" dirty="0" smtClean="0"/>
            </a:br>
            <a:r>
              <a:rPr lang="en-US" sz="2400" dirty="0" smtClean="0"/>
              <a:t>(Elder </a:t>
            </a:r>
            <a:r>
              <a:rPr lang="en-US" sz="2400" dirty="0" err="1" smtClean="0"/>
              <a:t>Christofferson</a:t>
            </a:r>
            <a:r>
              <a:rPr lang="en-US" sz="2400" dirty="0" smtClean="0"/>
              <a:t>)</a:t>
            </a:r>
            <a:endParaRPr lang="en-US" sz="2400" dirty="0"/>
          </a:p>
          <a:p>
            <a:endParaRPr lang="en-US" dirty="0"/>
          </a:p>
        </p:txBody>
      </p:sp>
      <p:sp>
        <p:nvSpPr>
          <p:cNvPr id="3" name="Title 2"/>
          <p:cNvSpPr>
            <a:spLocks noGrp="1"/>
          </p:cNvSpPr>
          <p:nvPr>
            <p:ph type="title"/>
          </p:nvPr>
        </p:nvSpPr>
        <p:spPr>
          <a:xfrm>
            <a:off x="362887" y="4876800"/>
            <a:ext cx="5942277" cy="914400"/>
          </a:xfrm>
        </p:spPr>
        <p:txBody>
          <a:bodyPr/>
          <a:lstStyle/>
          <a:p>
            <a:r>
              <a:rPr lang="en-US" sz="4000" dirty="0" smtClean="0"/>
              <a:t>Draw closer to God through prayer</a:t>
            </a:r>
            <a:endParaRPr lang="en-US" sz="4000" dirty="0"/>
          </a:p>
        </p:txBody>
      </p:sp>
      <p:pic>
        <p:nvPicPr>
          <p:cNvPr id="4" name="Picture 3"/>
          <p:cNvPicPr>
            <a:picLocks noChangeAspect="1"/>
          </p:cNvPicPr>
          <p:nvPr/>
        </p:nvPicPr>
        <p:blipFill rotWithShape="1">
          <a:blip r:embed="rId2"/>
          <a:srcRect l="28193" t="17406" r="8493" b="21076"/>
          <a:stretch/>
        </p:blipFill>
        <p:spPr>
          <a:xfrm>
            <a:off x="6305164" y="3244746"/>
            <a:ext cx="2782136" cy="3492308"/>
          </a:xfrm>
          <a:prstGeom prst="rect">
            <a:avLst/>
          </a:prstGeom>
          <a:ln>
            <a:noFill/>
          </a:ln>
          <a:effectLst>
            <a:softEdge rad="112500"/>
          </a:effectLst>
        </p:spPr>
      </p:pic>
    </p:spTree>
    <p:extLst>
      <p:ext uri="{BB962C8B-B14F-4D97-AF65-F5344CB8AC3E}">
        <p14:creationId xmlns:p14="http://schemas.microsoft.com/office/powerpoint/2010/main" val="78502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man-praying-268581-gallery.jpg"/>
          <p:cNvPicPr>
            <a:picLocks noChangeAspect="1"/>
          </p:cNvPicPr>
          <p:nvPr/>
        </p:nvPicPr>
        <p:blipFill rotWithShape="1">
          <a:blip r:embed="rId2">
            <a:extLst>
              <a:ext uri="{28A0092B-C50C-407E-A947-70E740481C1C}">
                <a14:useLocalDpi xmlns:a14="http://schemas.microsoft.com/office/drawing/2010/main" val="0"/>
              </a:ext>
            </a:extLst>
          </a:blip>
          <a:srcRect l="11811" t="5150" r="16636" b="8390"/>
          <a:stretch/>
        </p:blipFill>
        <p:spPr>
          <a:xfrm>
            <a:off x="4401126" y="3008525"/>
            <a:ext cx="4510966" cy="3628372"/>
          </a:xfrm>
          <a:prstGeom prst="rect">
            <a:avLst/>
          </a:prstGeom>
          <a:ln>
            <a:noFill/>
          </a:ln>
          <a:effectLst>
            <a:softEdge rad="112500"/>
          </a:effectLst>
        </p:spPr>
      </p:pic>
      <p:sp>
        <p:nvSpPr>
          <p:cNvPr id="2" name="Content Placeholder 1"/>
          <p:cNvSpPr>
            <a:spLocks noGrp="1"/>
          </p:cNvSpPr>
          <p:nvPr>
            <p:ph idx="1"/>
          </p:nvPr>
        </p:nvSpPr>
        <p:spPr>
          <a:xfrm>
            <a:off x="257045" y="211655"/>
            <a:ext cx="8527848" cy="3189943"/>
          </a:xfrm>
        </p:spPr>
        <p:txBody>
          <a:bodyPr>
            <a:normAutofit lnSpcReduction="10000"/>
          </a:bodyPr>
          <a:lstStyle/>
          <a:p>
            <a:r>
              <a:rPr lang="en-US" sz="2400" dirty="0"/>
              <a:t>How can I make daily prayer more meaningful? It’s a good question, and it’s one that applies to all of us. President Hinckley used to say that sometimes when we pray it’s like we’re picking up a phone, ordering groceries, and then we hang up the phone—we put in our order, and we don’t think any more about it than that. But if we take a few minutes just to think about our particular need in a given moment, then prayer becomes more meaningful</a:t>
            </a:r>
            <a:r>
              <a:rPr lang="en-US" sz="2400" dirty="0" smtClean="0"/>
              <a:t>.  </a:t>
            </a:r>
            <a:br>
              <a:rPr lang="en-US" sz="2400" dirty="0" smtClean="0"/>
            </a:br>
            <a:r>
              <a:rPr lang="en-US" sz="2000" dirty="0" smtClean="0"/>
              <a:t>(Elder D. Todd </a:t>
            </a:r>
            <a:r>
              <a:rPr lang="en-US" sz="2000" dirty="0" err="1" smtClean="0"/>
              <a:t>Christofferson</a:t>
            </a:r>
            <a:r>
              <a:rPr lang="en-US" sz="2000" dirty="0" smtClean="0"/>
              <a:t>)</a:t>
            </a:r>
            <a:endParaRPr lang="en-US" sz="2000" dirty="0"/>
          </a:p>
        </p:txBody>
      </p:sp>
      <p:sp>
        <p:nvSpPr>
          <p:cNvPr id="5" name="Title 4"/>
          <p:cNvSpPr>
            <a:spLocks noGrp="1"/>
          </p:cNvSpPr>
          <p:nvPr>
            <p:ph type="title"/>
          </p:nvPr>
        </p:nvSpPr>
        <p:spPr>
          <a:xfrm>
            <a:off x="550436" y="4317426"/>
            <a:ext cx="3662733" cy="914400"/>
          </a:xfrm>
        </p:spPr>
        <p:txBody>
          <a:bodyPr/>
          <a:lstStyle/>
          <a:p>
            <a:r>
              <a:rPr lang="en-US" dirty="0" smtClean="0"/>
              <a:t>Meaningful prayer</a:t>
            </a:r>
            <a:endParaRPr lang="en-US" dirty="0"/>
          </a:p>
        </p:txBody>
      </p:sp>
    </p:spTree>
    <p:extLst>
      <p:ext uri="{BB962C8B-B14F-4D97-AF65-F5344CB8AC3E}">
        <p14:creationId xmlns:p14="http://schemas.microsoft.com/office/powerpoint/2010/main" val="1664211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6037" y="5029410"/>
            <a:ext cx="4151977" cy="914400"/>
          </a:xfrm>
        </p:spPr>
        <p:txBody>
          <a:bodyPr/>
          <a:lstStyle/>
          <a:p>
            <a:r>
              <a:rPr lang="en-US" sz="3800" dirty="0" smtClean="0"/>
              <a:t>Make time for meaningful prayer</a:t>
            </a:r>
            <a:endParaRPr lang="en-US" sz="3800" dirty="0"/>
          </a:p>
        </p:txBody>
      </p:sp>
      <p:pic>
        <p:nvPicPr>
          <p:cNvPr id="4" name="Picture 3"/>
          <p:cNvPicPr>
            <a:picLocks noChangeAspect="1"/>
          </p:cNvPicPr>
          <p:nvPr/>
        </p:nvPicPr>
        <p:blipFill rotWithShape="1">
          <a:blip r:embed="rId2"/>
          <a:srcRect l="17889" t="20335"/>
          <a:stretch/>
        </p:blipFill>
        <p:spPr>
          <a:xfrm>
            <a:off x="6051376" y="3250416"/>
            <a:ext cx="2318080" cy="3373520"/>
          </a:xfrm>
          <a:prstGeom prst="rect">
            <a:avLst/>
          </a:prstGeom>
          <a:ln>
            <a:noFill/>
          </a:ln>
          <a:effectLst>
            <a:softEdge rad="112500"/>
          </a:effectLst>
        </p:spPr>
      </p:pic>
      <p:sp>
        <p:nvSpPr>
          <p:cNvPr id="2" name="Content Placeholder 1"/>
          <p:cNvSpPr>
            <a:spLocks noGrp="1"/>
          </p:cNvSpPr>
          <p:nvPr>
            <p:ph idx="1"/>
          </p:nvPr>
        </p:nvSpPr>
        <p:spPr>
          <a:xfrm>
            <a:off x="263150" y="247373"/>
            <a:ext cx="7452360" cy="3607772"/>
          </a:xfrm>
        </p:spPr>
        <p:txBody>
          <a:bodyPr>
            <a:normAutofit/>
          </a:bodyPr>
          <a:lstStyle/>
          <a:p>
            <a:r>
              <a:rPr lang="en-US" sz="2400" dirty="0"/>
              <a:t>That being said, don’t forget that we ought to look for opportunities when we can have long prayers, when we can have a quiet time and will not be interrupted. We need a time where we can pray as long as we feel we want to and need to, where Heavenly Father can teach us and talk to us at length and not just always be responding to a quick prayer—that’s fine for the moment but not all we should ever do</a:t>
            </a:r>
            <a:r>
              <a:rPr lang="en-US" sz="2400" dirty="0" smtClean="0"/>
              <a:t>. (Elder </a:t>
            </a:r>
            <a:r>
              <a:rPr lang="en-US" sz="2400" dirty="0" err="1" smtClean="0"/>
              <a:t>Christofferson</a:t>
            </a:r>
            <a:r>
              <a:rPr lang="en-US" sz="2400" dirty="0" smtClean="0"/>
              <a:t>)</a:t>
            </a:r>
            <a:endParaRPr lang="en-US" sz="2400" dirty="0"/>
          </a:p>
        </p:txBody>
      </p:sp>
    </p:spTree>
    <p:extLst>
      <p:ext uri="{BB962C8B-B14F-4D97-AF65-F5344CB8AC3E}">
        <p14:creationId xmlns:p14="http://schemas.microsoft.com/office/powerpoint/2010/main" val="25000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4081" y="2397413"/>
            <a:ext cx="3653008" cy="914400"/>
          </a:xfrm>
        </p:spPr>
        <p:txBody>
          <a:bodyPr/>
          <a:lstStyle/>
          <a:p>
            <a:pPr algn="ctr"/>
            <a:r>
              <a:rPr lang="en-US" dirty="0" smtClean="0"/>
              <a:t>Video Presentation</a:t>
            </a:r>
            <a:endParaRPr lang="en-US" dirty="0"/>
          </a:p>
        </p:txBody>
      </p:sp>
    </p:spTree>
    <p:extLst>
      <p:ext uri="{BB962C8B-B14F-4D97-AF65-F5344CB8AC3E}">
        <p14:creationId xmlns:p14="http://schemas.microsoft.com/office/powerpoint/2010/main" val="102431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ay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2443" y="196537"/>
            <a:ext cx="4747774" cy="6440359"/>
          </a:xfrm>
          <a:prstGeom prst="rect">
            <a:avLst/>
          </a:prstGeom>
        </p:spPr>
      </p:pic>
    </p:spTree>
    <p:extLst>
      <p:ext uri="{BB962C8B-B14F-4D97-AF65-F5344CB8AC3E}">
        <p14:creationId xmlns:p14="http://schemas.microsoft.com/office/powerpoint/2010/main" val="1831158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6804" y="907093"/>
            <a:ext cx="4414917" cy="5064602"/>
          </a:xfrm>
        </p:spPr>
        <p:txBody>
          <a:bodyPr>
            <a:noAutofit/>
          </a:bodyPr>
          <a:lstStyle/>
          <a:p>
            <a:r>
              <a:rPr lang="en-US" sz="2400" u="sng" dirty="0"/>
              <a:t>In 2 Nephi 32:9 it says: </a:t>
            </a:r>
            <a:r>
              <a:rPr lang="en-US" sz="2400" dirty="0"/>
              <a:t>“Behold, I say unto you that ye must pray always, and not faint; that ye must not perform any thing unto the Lord save in the first place ye shall pray unto the Father in the name of Christ, that he will consecrate thy performance unto thee, that thy performance may be for the welfare of thy soul.”</a:t>
            </a:r>
          </a:p>
        </p:txBody>
      </p:sp>
      <p:pic>
        <p:nvPicPr>
          <p:cNvPr id="6" name="Picture 5" descr="yellow.jpg"/>
          <p:cNvPicPr>
            <a:picLocks noChangeAspect="1"/>
          </p:cNvPicPr>
          <p:nvPr/>
        </p:nvPicPr>
        <p:blipFill rotWithShape="1">
          <a:blip r:embed="rId2">
            <a:extLst>
              <a:ext uri="{28A0092B-C50C-407E-A947-70E740481C1C}">
                <a14:useLocalDpi xmlns:a14="http://schemas.microsoft.com/office/drawing/2010/main" val="0"/>
              </a:ext>
            </a:extLst>
          </a:blip>
          <a:srcRect t="20486"/>
          <a:stretch/>
        </p:blipFill>
        <p:spPr>
          <a:xfrm>
            <a:off x="4853405" y="1269931"/>
            <a:ext cx="4062857" cy="4569767"/>
          </a:xfrm>
          <a:prstGeom prst="rect">
            <a:avLst/>
          </a:prstGeom>
          <a:ln>
            <a:noFill/>
          </a:ln>
          <a:effectLst>
            <a:softEdge rad="112500"/>
          </a:effectLst>
        </p:spPr>
      </p:pic>
    </p:spTree>
    <p:extLst>
      <p:ext uri="{BB962C8B-B14F-4D97-AF65-F5344CB8AC3E}">
        <p14:creationId xmlns:p14="http://schemas.microsoft.com/office/powerpoint/2010/main" val="388837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007" y="262491"/>
            <a:ext cx="8512728" cy="2972807"/>
          </a:xfrm>
        </p:spPr>
        <p:txBody>
          <a:bodyPr>
            <a:normAutofit lnSpcReduction="10000"/>
          </a:bodyPr>
          <a:lstStyle/>
          <a:p>
            <a:pPr marL="18288" indent="0">
              <a:buNone/>
            </a:pPr>
            <a:r>
              <a:rPr lang="en-US" sz="2800" dirty="0"/>
              <a:t>Personal, private prayer is an essential part of your </a:t>
            </a:r>
            <a:r>
              <a:rPr lang="en-US" sz="2800" dirty="0" smtClean="0"/>
              <a:t>spiritual development. At </a:t>
            </a:r>
            <a:r>
              <a:rPr lang="en-US" sz="2800" dirty="0"/>
              <a:t>least every morning and every night, find a place </a:t>
            </a:r>
            <a:r>
              <a:rPr lang="en-US" sz="2800" dirty="0" smtClean="0"/>
              <a:t>that is </a:t>
            </a:r>
            <a:r>
              <a:rPr lang="en-US" sz="2800" dirty="0"/>
              <a:t>free from distractions. Kneel in humility and </a:t>
            </a:r>
            <a:r>
              <a:rPr lang="en-US" sz="2800" dirty="0" smtClean="0"/>
              <a:t>commune with </a:t>
            </a:r>
            <a:r>
              <a:rPr lang="en-US" sz="2800" dirty="0"/>
              <a:t>your Heavenly Father. Although sometimes you </a:t>
            </a:r>
            <a:r>
              <a:rPr lang="en-US" sz="2800" dirty="0" smtClean="0"/>
              <a:t>may need </a:t>
            </a:r>
            <a:r>
              <a:rPr lang="en-US" sz="2800" dirty="0"/>
              <a:t>to pray silently, make an extra effort at times to </a:t>
            </a:r>
            <a:r>
              <a:rPr lang="en-US" sz="2800" dirty="0" smtClean="0"/>
              <a:t>pray vocally </a:t>
            </a:r>
            <a:r>
              <a:rPr lang="en-US" sz="1800" dirty="0"/>
              <a:t>(see D&amp;C 19:28; 20:51)</a:t>
            </a:r>
            <a:endParaRPr lang="en-US" sz="1800" dirty="0"/>
          </a:p>
        </p:txBody>
      </p:sp>
      <p:sp>
        <p:nvSpPr>
          <p:cNvPr id="3" name="Title 2"/>
          <p:cNvSpPr>
            <a:spLocks noGrp="1"/>
          </p:cNvSpPr>
          <p:nvPr>
            <p:ph type="title"/>
          </p:nvPr>
        </p:nvSpPr>
        <p:spPr>
          <a:xfrm>
            <a:off x="263150" y="3984825"/>
            <a:ext cx="4959192" cy="914400"/>
          </a:xfrm>
        </p:spPr>
        <p:txBody>
          <a:bodyPr/>
          <a:lstStyle/>
          <a:p>
            <a:r>
              <a:rPr lang="en-US" sz="4000" dirty="0" smtClean="0"/>
              <a:t>Make time for personal prayer</a:t>
            </a:r>
            <a:endParaRPr lang="en-US" sz="4000" dirty="0"/>
          </a:p>
        </p:txBody>
      </p:sp>
      <p:pic>
        <p:nvPicPr>
          <p:cNvPr id="4" name="Picture 3" descr="young-woman-praying-158728-gallery.jpg"/>
          <p:cNvPicPr>
            <a:picLocks noChangeAspect="1"/>
          </p:cNvPicPr>
          <p:nvPr/>
        </p:nvPicPr>
        <p:blipFill rotWithShape="1">
          <a:blip r:embed="rId2">
            <a:extLst>
              <a:ext uri="{28A0092B-C50C-407E-A947-70E740481C1C}">
                <a14:useLocalDpi xmlns:a14="http://schemas.microsoft.com/office/drawing/2010/main" val="0"/>
              </a:ext>
            </a:extLst>
          </a:blip>
          <a:srcRect l="22885" r="6516"/>
          <a:stretch/>
        </p:blipFill>
        <p:spPr>
          <a:xfrm>
            <a:off x="5222342" y="3068997"/>
            <a:ext cx="3668393" cy="3551441"/>
          </a:xfrm>
          <a:prstGeom prst="rect">
            <a:avLst/>
          </a:prstGeom>
          <a:ln>
            <a:noFill/>
          </a:ln>
          <a:effectLst>
            <a:softEdge rad="112500"/>
          </a:effectLst>
        </p:spPr>
      </p:pic>
    </p:spTree>
    <p:extLst>
      <p:ext uri="{BB962C8B-B14F-4D97-AF65-F5344CB8AC3E}">
        <p14:creationId xmlns:p14="http://schemas.microsoft.com/office/powerpoint/2010/main" val="263656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32153"/>
          <a:stretch/>
        </p:blipFill>
        <p:spPr>
          <a:xfrm>
            <a:off x="421561" y="3960972"/>
            <a:ext cx="2753702" cy="2694975"/>
          </a:xfrm>
          <a:prstGeom prst="rect">
            <a:avLst/>
          </a:prstGeom>
          <a:ln>
            <a:noFill/>
          </a:ln>
          <a:effectLst>
            <a:softEdge rad="112500"/>
          </a:effectLst>
        </p:spPr>
      </p:pic>
      <p:sp>
        <p:nvSpPr>
          <p:cNvPr id="3" name="Title 2"/>
          <p:cNvSpPr>
            <a:spLocks noGrp="1"/>
          </p:cNvSpPr>
          <p:nvPr>
            <p:ph type="title"/>
          </p:nvPr>
        </p:nvSpPr>
        <p:spPr>
          <a:xfrm>
            <a:off x="3175263" y="4681690"/>
            <a:ext cx="5968737" cy="914400"/>
          </a:xfrm>
        </p:spPr>
        <p:txBody>
          <a:bodyPr/>
          <a:lstStyle/>
          <a:p>
            <a:r>
              <a:rPr lang="en-US" dirty="0" smtClean="0"/>
              <a:t>Prayer is a privilege</a:t>
            </a:r>
            <a:endParaRPr lang="en-US" dirty="0"/>
          </a:p>
        </p:txBody>
      </p:sp>
      <p:sp>
        <p:nvSpPr>
          <p:cNvPr id="2" name="Content Placeholder 1"/>
          <p:cNvSpPr>
            <a:spLocks noGrp="1"/>
          </p:cNvSpPr>
          <p:nvPr>
            <p:ph idx="1"/>
          </p:nvPr>
        </p:nvSpPr>
        <p:spPr>
          <a:xfrm>
            <a:off x="777239" y="0"/>
            <a:ext cx="7452360" cy="3773382"/>
          </a:xfrm>
        </p:spPr>
        <p:txBody>
          <a:bodyPr>
            <a:normAutofit/>
          </a:bodyPr>
          <a:lstStyle/>
          <a:p>
            <a:r>
              <a:rPr lang="en-US" sz="2800" dirty="0"/>
              <a:t>Prayer is a privilege and the soul’s sincere desire. We can move beyond routine and “checklist” prayers and engage in meaningful prayer as we appropriately ask in faith and act, as we patiently persevere through the trial of our faith, and as we humbly acknowledge and accept “not my will, but </a:t>
            </a:r>
            <a:r>
              <a:rPr lang="en-US" sz="2800" dirty="0" err="1"/>
              <a:t>Thine</a:t>
            </a:r>
            <a:r>
              <a:rPr lang="en-US" sz="2800" dirty="0"/>
              <a:t>, be done.</a:t>
            </a:r>
            <a:r>
              <a:rPr lang="en-US" sz="2800" dirty="0" smtClean="0"/>
              <a:t>” (Elder </a:t>
            </a:r>
            <a:r>
              <a:rPr lang="en-US" sz="2800" dirty="0" err="1" smtClean="0"/>
              <a:t>Bednar</a:t>
            </a:r>
            <a:r>
              <a:rPr lang="en-US" sz="2800" dirty="0" smtClean="0"/>
              <a:t>)</a:t>
            </a:r>
            <a:endParaRPr lang="en-US" sz="2800" dirty="0"/>
          </a:p>
        </p:txBody>
      </p:sp>
    </p:spTree>
    <p:extLst>
      <p:ext uri="{BB962C8B-B14F-4D97-AF65-F5344CB8AC3E}">
        <p14:creationId xmlns:p14="http://schemas.microsoft.com/office/powerpoint/2010/main" val="67310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39" y="1260293"/>
            <a:ext cx="7452360" cy="4061318"/>
          </a:xfrm>
        </p:spPr>
        <p:txBody>
          <a:bodyPr>
            <a:noAutofit/>
          </a:bodyPr>
          <a:lstStyle/>
          <a:p>
            <a:r>
              <a:rPr lang="en-US" sz="2400" dirty="0"/>
              <a:t>Simply stated, prayer is communication to Heavenly Father from His sons and daughters on earth. “As soon as we learn the true relationship in which we stand toward God (namely, God is our Father, and we are his children), then at once prayer becomes natural and instinctive on our part” </a:t>
            </a:r>
            <a:r>
              <a:rPr lang="en-US" sz="2400" dirty="0" smtClean="0"/>
              <a:t/>
            </a:r>
            <a:br>
              <a:rPr lang="en-US" sz="2400" dirty="0" smtClean="0"/>
            </a:br>
            <a:endParaRPr lang="en-US" sz="2400" dirty="0" smtClean="0"/>
          </a:p>
          <a:p>
            <a:r>
              <a:rPr lang="en-US" sz="2400" dirty="0" smtClean="0"/>
              <a:t>Just like communication with our earthly Father, our Heavenly Father wants to hear from us regularly. He is concerned about us, he loves us.  You wouldn’t say the same thing over and over to your earthly father...it’s important not to do that to our Heavenly Father.</a:t>
            </a:r>
            <a:r>
              <a:rPr lang="en-US" sz="2400" dirty="0"/>
              <a:t/>
            </a:r>
            <a:br>
              <a:rPr lang="en-US" sz="2400" dirty="0"/>
            </a:br>
            <a:endParaRPr lang="en-US" sz="2400" dirty="0"/>
          </a:p>
        </p:txBody>
      </p:sp>
      <p:sp>
        <p:nvSpPr>
          <p:cNvPr id="3" name="Title 2"/>
          <p:cNvSpPr>
            <a:spLocks noGrp="1"/>
          </p:cNvSpPr>
          <p:nvPr>
            <p:ph type="title"/>
          </p:nvPr>
        </p:nvSpPr>
        <p:spPr>
          <a:xfrm>
            <a:off x="777239" y="5496647"/>
            <a:ext cx="7901811" cy="914400"/>
          </a:xfrm>
        </p:spPr>
        <p:txBody>
          <a:bodyPr/>
          <a:lstStyle/>
          <a:p>
            <a:r>
              <a:rPr lang="en-US" sz="4000" dirty="0" smtClean="0"/>
              <a:t>We pray to our Father in Heaven</a:t>
            </a:r>
            <a:endParaRPr lang="en-US" sz="4000" dirty="0"/>
          </a:p>
        </p:txBody>
      </p:sp>
    </p:spTree>
    <p:extLst>
      <p:ext uri="{BB962C8B-B14F-4D97-AF65-F5344CB8AC3E}">
        <p14:creationId xmlns:p14="http://schemas.microsoft.com/office/powerpoint/2010/main" val="87905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007" y="60472"/>
            <a:ext cx="8376645" cy="5273528"/>
          </a:xfrm>
        </p:spPr>
        <p:txBody>
          <a:bodyPr>
            <a:noAutofit/>
          </a:bodyPr>
          <a:lstStyle/>
          <a:p>
            <a:r>
              <a:rPr lang="en-US" sz="2250" dirty="0"/>
              <a:t>Elder David A. </a:t>
            </a:r>
            <a:r>
              <a:rPr lang="en-US" sz="2250" dirty="0" err="1"/>
              <a:t>Bednar</a:t>
            </a:r>
            <a:r>
              <a:rPr lang="en-US" sz="2250" dirty="0"/>
              <a:t> talked in a general conference about prayer &amp;</a:t>
            </a:r>
            <a:r>
              <a:rPr lang="en-US" sz="2250" dirty="0" smtClean="0"/>
              <a:t> </a:t>
            </a:r>
            <a:r>
              <a:rPr lang="en-US" sz="2250" dirty="0"/>
              <a:t>praying always (see “Pray Always,” Ensign, Nov. 2008, 41). He said if our morning prayers are looking out toward the day &amp;</a:t>
            </a:r>
            <a:r>
              <a:rPr lang="en-US" sz="2250" dirty="0" smtClean="0"/>
              <a:t> </a:t>
            </a:r>
            <a:r>
              <a:rPr lang="en-US" sz="2250" dirty="0"/>
              <a:t>what’s coming, we’re previewing the day in our prayer. In our evening prayers, we report to the Lord on what’s happened through the course of the day. We may be thanking Him for blessings received, we may be repenting of a few things that happened that were not right, &amp;</a:t>
            </a:r>
            <a:r>
              <a:rPr lang="en-US" sz="2250" dirty="0" smtClean="0"/>
              <a:t> </a:t>
            </a:r>
            <a:r>
              <a:rPr lang="en-US" sz="2250" dirty="0"/>
              <a:t>then there are all the prayers in between. It just becomes part of a stream of prayers. It’s all part of a pattern, and that goes on day in and day out and week after week and through the years. That’s what it means to have your heart drawn out in prayer to Him</a:t>
            </a:r>
            <a:r>
              <a:rPr lang="en-US" sz="2250" dirty="0" smtClean="0"/>
              <a:t>.</a:t>
            </a:r>
            <a:br>
              <a:rPr lang="en-US" sz="2250" dirty="0" smtClean="0"/>
            </a:br>
            <a:r>
              <a:rPr lang="en-US" sz="2250" dirty="0" smtClean="0"/>
              <a:t>(Elder </a:t>
            </a:r>
            <a:r>
              <a:rPr lang="en-US" sz="2250" dirty="0" err="1" smtClean="0"/>
              <a:t>Christofferson</a:t>
            </a:r>
            <a:r>
              <a:rPr lang="en-US" sz="2250" dirty="0" smtClean="0"/>
              <a:t>)</a:t>
            </a:r>
            <a:endParaRPr lang="en-US" sz="2250" dirty="0"/>
          </a:p>
        </p:txBody>
      </p:sp>
      <p:sp>
        <p:nvSpPr>
          <p:cNvPr id="3" name="Title 2"/>
          <p:cNvSpPr>
            <a:spLocks noGrp="1"/>
          </p:cNvSpPr>
          <p:nvPr>
            <p:ph type="title"/>
          </p:nvPr>
        </p:nvSpPr>
        <p:spPr>
          <a:xfrm>
            <a:off x="777240" y="5122345"/>
            <a:ext cx="7543800" cy="914400"/>
          </a:xfrm>
        </p:spPr>
        <p:txBody>
          <a:bodyPr/>
          <a:lstStyle/>
          <a:p>
            <a:r>
              <a:rPr lang="en-US" dirty="0" smtClean="0"/>
              <a:t>A pattern of prayer</a:t>
            </a:r>
            <a:endParaRPr lang="en-US" dirty="0"/>
          </a:p>
        </p:txBody>
      </p:sp>
    </p:spTree>
    <p:extLst>
      <p:ext uri="{BB962C8B-B14F-4D97-AF65-F5344CB8AC3E}">
        <p14:creationId xmlns:p14="http://schemas.microsoft.com/office/powerpoint/2010/main" val="143839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751" y="202019"/>
            <a:ext cx="7452360" cy="3849662"/>
          </a:xfrm>
        </p:spPr>
        <p:txBody>
          <a:bodyPr>
            <a:normAutofit/>
          </a:bodyPr>
          <a:lstStyle/>
          <a:p>
            <a:r>
              <a:rPr lang="en-US" sz="2400" dirty="0"/>
              <a:t>Avoid “vain repetitions.” Jesus taught: “When ye pray, use not vain repetitions, as the heathen, for they think that they shall be heard for their much speaking” (3 Ne. 13:7). </a:t>
            </a:r>
            <a:endParaRPr lang="en-US" sz="2400" dirty="0" smtClean="0"/>
          </a:p>
          <a:p>
            <a:pPr marL="18288" indent="0">
              <a:buNone/>
            </a:pPr>
            <a:endParaRPr lang="en-US" sz="2400" dirty="0" smtClean="0"/>
          </a:p>
          <a:p>
            <a:r>
              <a:rPr lang="en-US" sz="2400" dirty="0" smtClean="0"/>
              <a:t>If </a:t>
            </a:r>
            <a:r>
              <a:rPr lang="en-US" sz="2400" dirty="0"/>
              <a:t>you’re not careful, it’s easy to get into a rut of saying the same things the same way in your prayers. Instead, be sincere when you pray, and think about what you are saying.</a:t>
            </a:r>
          </a:p>
        </p:txBody>
      </p:sp>
      <p:sp>
        <p:nvSpPr>
          <p:cNvPr id="3" name="Title 2"/>
          <p:cNvSpPr>
            <a:spLocks noGrp="1"/>
          </p:cNvSpPr>
          <p:nvPr>
            <p:ph type="title"/>
          </p:nvPr>
        </p:nvSpPr>
        <p:spPr>
          <a:xfrm>
            <a:off x="338751" y="4529081"/>
            <a:ext cx="7543800" cy="914400"/>
          </a:xfrm>
        </p:spPr>
        <p:txBody>
          <a:bodyPr/>
          <a:lstStyle/>
          <a:p>
            <a:r>
              <a:rPr lang="en-US" sz="4000" dirty="0" smtClean="0"/>
              <a:t>Avoid vain </a:t>
            </a:r>
            <a:r>
              <a:rPr lang="en-US" sz="4000" dirty="0"/>
              <a:t>r</a:t>
            </a:r>
            <a:r>
              <a:rPr lang="en-US" sz="4000" dirty="0" smtClean="0"/>
              <a:t>epetitions</a:t>
            </a:r>
            <a:endParaRPr lang="en-US" sz="4000" dirty="0"/>
          </a:p>
        </p:txBody>
      </p:sp>
      <p:pic>
        <p:nvPicPr>
          <p:cNvPr id="6" name="Picture 5"/>
          <p:cNvPicPr>
            <a:picLocks noChangeAspect="1"/>
          </p:cNvPicPr>
          <p:nvPr/>
        </p:nvPicPr>
        <p:blipFill>
          <a:blip r:embed="rId2"/>
          <a:stretch>
            <a:fillRect/>
          </a:stretch>
        </p:blipFill>
        <p:spPr>
          <a:xfrm>
            <a:off x="5149185" y="3610418"/>
            <a:ext cx="3784600" cy="3810000"/>
          </a:xfrm>
          <a:prstGeom prst="rect">
            <a:avLst/>
          </a:prstGeom>
        </p:spPr>
      </p:pic>
    </p:spTree>
    <p:extLst>
      <p:ext uri="{BB962C8B-B14F-4D97-AF65-F5344CB8AC3E}">
        <p14:creationId xmlns:p14="http://schemas.microsoft.com/office/powerpoint/2010/main" val="254207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7767" y="211655"/>
            <a:ext cx="8285923" cy="4665146"/>
          </a:xfrm>
        </p:spPr>
        <p:txBody>
          <a:bodyPr>
            <a:normAutofit/>
          </a:bodyPr>
          <a:lstStyle/>
          <a:p>
            <a:pPr marL="18288" indent="0">
              <a:buNone/>
            </a:pPr>
            <a:r>
              <a:rPr lang="en-US" dirty="0" smtClean="0"/>
              <a:t>The </a:t>
            </a:r>
            <a:r>
              <a:rPr lang="en-US" dirty="0"/>
              <a:t>prophet </a:t>
            </a:r>
            <a:r>
              <a:rPr lang="en-US" dirty="0" smtClean="0"/>
              <a:t>Mormon warned </a:t>
            </a:r>
            <a:r>
              <a:rPr lang="en-US" dirty="0"/>
              <a:t>that if anyone “shall pray and not with real intent </a:t>
            </a:r>
            <a:r>
              <a:rPr lang="en-US" dirty="0" smtClean="0"/>
              <a:t>of heart </a:t>
            </a:r>
            <a:r>
              <a:rPr lang="en-US" dirty="0"/>
              <a:t>. . . it </a:t>
            </a:r>
            <a:r>
              <a:rPr lang="en-US" dirty="0" err="1"/>
              <a:t>profiteth</a:t>
            </a:r>
            <a:r>
              <a:rPr lang="en-US" dirty="0"/>
              <a:t> him nothing, for God </a:t>
            </a:r>
            <a:r>
              <a:rPr lang="en-US" dirty="0" err="1"/>
              <a:t>receiveth</a:t>
            </a:r>
            <a:r>
              <a:rPr lang="en-US" dirty="0"/>
              <a:t> </a:t>
            </a:r>
            <a:r>
              <a:rPr lang="en-US" dirty="0" smtClean="0"/>
              <a:t>none such</a:t>
            </a:r>
            <a:r>
              <a:rPr lang="en-US" dirty="0"/>
              <a:t>” (</a:t>
            </a:r>
            <a:r>
              <a:rPr lang="en-US" dirty="0" err="1"/>
              <a:t>Moroni</a:t>
            </a:r>
            <a:r>
              <a:rPr lang="en-US" dirty="0"/>
              <a:t> 7:9). </a:t>
            </a:r>
            <a:r>
              <a:rPr lang="en-US" dirty="0" smtClean="0"/>
              <a:t/>
            </a:r>
            <a:br>
              <a:rPr lang="en-US" dirty="0" smtClean="0"/>
            </a:br>
            <a:endParaRPr lang="en-US" dirty="0" smtClean="0"/>
          </a:p>
          <a:p>
            <a:pPr marL="18288" indent="0">
              <a:buNone/>
            </a:pPr>
            <a:r>
              <a:rPr lang="en-US" dirty="0" smtClean="0"/>
              <a:t>To </a:t>
            </a:r>
            <a:r>
              <a:rPr lang="en-US" dirty="0"/>
              <a:t>make your prayers meaningful, </a:t>
            </a:r>
            <a:r>
              <a:rPr lang="en-US" dirty="0" smtClean="0"/>
              <a:t>you must </a:t>
            </a:r>
            <a:r>
              <a:rPr lang="en-US" dirty="0"/>
              <a:t>pray with sincerity and “with all the energy of heart</a:t>
            </a:r>
            <a:r>
              <a:rPr lang="en-US" dirty="0" smtClean="0"/>
              <a:t>” (</a:t>
            </a:r>
            <a:r>
              <a:rPr lang="en-US" dirty="0" err="1"/>
              <a:t>Moroni</a:t>
            </a:r>
            <a:r>
              <a:rPr lang="en-US" dirty="0"/>
              <a:t> 7:48). </a:t>
            </a:r>
            <a:r>
              <a:rPr lang="en-US" dirty="0" smtClean="0"/>
              <a:t/>
            </a:r>
            <a:br>
              <a:rPr lang="en-US" dirty="0" smtClean="0"/>
            </a:br>
            <a:r>
              <a:rPr lang="en-US" dirty="0" smtClean="0"/>
              <a:t>Be </a:t>
            </a:r>
            <a:r>
              <a:rPr lang="en-US" dirty="0"/>
              <a:t>careful to avoid “vain repetitions” </a:t>
            </a:r>
            <a:r>
              <a:rPr lang="en-US" dirty="0" smtClean="0"/>
              <a:t>when you </a:t>
            </a:r>
            <a:r>
              <a:rPr lang="en-US" dirty="0"/>
              <a:t>pray (see Matthew 6:7). </a:t>
            </a:r>
            <a:endParaRPr lang="en-US" dirty="0" smtClean="0"/>
          </a:p>
          <a:p>
            <a:pPr marL="18288" indent="0">
              <a:buNone/>
            </a:pPr>
            <a:endParaRPr lang="en-US" dirty="0" smtClean="0"/>
          </a:p>
          <a:p>
            <a:pPr marL="18288" indent="0">
              <a:buNone/>
            </a:pPr>
            <a:r>
              <a:rPr lang="en-US" dirty="0" smtClean="0"/>
              <a:t>Give </a:t>
            </a:r>
            <a:r>
              <a:rPr lang="en-US" dirty="0"/>
              <a:t>serious thought to </a:t>
            </a:r>
            <a:r>
              <a:rPr lang="en-US" dirty="0" smtClean="0"/>
              <a:t>your attitude </a:t>
            </a:r>
            <a:r>
              <a:rPr lang="en-US" dirty="0"/>
              <a:t>and to the words you </a:t>
            </a:r>
            <a:r>
              <a:rPr lang="en-US" dirty="0" smtClean="0"/>
              <a:t>use. Use </a:t>
            </a:r>
            <a:r>
              <a:rPr lang="en-US" dirty="0"/>
              <a:t>language that shows love, respect,</a:t>
            </a:r>
            <a:endParaRPr lang="en-US" dirty="0"/>
          </a:p>
        </p:txBody>
      </p:sp>
      <p:sp>
        <p:nvSpPr>
          <p:cNvPr id="3" name="Title 2"/>
          <p:cNvSpPr>
            <a:spLocks noGrp="1"/>
          </p:cNvSpPr>
          <p:nvPr>
            <p:ph type="title"/>
          </p:nvPr>
        </p:nvSpPr>
        <p:spPr>
          <a:xfrm>
            <a:off x="505074" y="4870418"/>
            <a:ext cx="5052419" cy="914400"/>
          </a:xfrm>
        </p:spPr>
        <p:txBody>
          <a:bodyPr/>
          <a:lstStyle/>
          <a:p>
            <a:r>
              <a:rPr lang="en-US" sz="4000" dirty="0" smtClean="0"/>
              <a:t>Pray with real intent</a:t>
            </a:r>
            <a:endParaRPr lang="en-US" sz="4000" dirty="0"/>
          </a:p>
        </p:txBody>
      </p:sp>
      <p:pic>
        <p:nvPicPr>
          <p:cNvPr id="4" name="Picture 3"/>
          <p:cNvPicPr>
            <a:picLocks noChangeAspect="1"/>
          </p:cNvPicPr>
          <p:nvPr/>
        </p:nvPicPr>
        <p:blipFill>
          <a:blip r:embed="rId2"/>
          <a:stretch>
            <a:fillRect/>
          </a:stretch>
        </p:blipFill>
        <p:spPr>
          <a:xfrm>
            <a:off x="5829659" y="4308691"/>
            <a:ext cx="2958643" cy="2322535"/>
          </a:xfrm>
          <a:prstGeom prst="rect">
            <a:avLst/>
          </a:prstGeom>
        </p:spPr>
      </p:pic>
    </p:spTree>
    <p:extLst>
      <p:ext uri="{BB962C8B-B14F-4D97-AF65-F5344CB8AC3E}">
        <p14:creationId xmlns:p14="http://schemas.microsoft.com/office/powerpoint/2010/main" val="26936030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205</TotalTime>
  <Words>1376</Words>
  <Application>Microsoft Macintosh PowerPoint</Application>
  <PresentationFormat>On-screen Show (4:3)</PresentationFormat>
  <Paragraphs>57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Elemental</vt:lpstr>
      <vt:lpstr>How Can I Make  My Prayers  More Meaningful</vt:lpstr>
      <vt:lpstr>Meaningful prayer</vt:lpstr>
      <vt:lpstr>PowerPoint Presentation</vt:lpstr>
      <vt:lpstr>Make time for personal prayer</vt:lpstr>
      <vt:lpstr>Prayer is a privilege</vt:lpstr>
      <vt:lpstr>We pray to our Father in Heaven</vt:lpstr>
      <vt:lpstr>A pattern of prayer</vt:lpstr>
      <vt:lpstr>Avoid vain repetitions</vt:lpstr>
      <vt:lpstr>Pray with real intent</vt:lpstr>
      <vt:lpstr>Use language that shows  love, respect, reverance, &amp; closeness</vt:lpstr>
      <vt:lpstr>Always give thanks </vt:lpstr>
      <vt:lpstr>Counsel with the Lord</vt:lpstr>
      <vt:lpstr>Ask in faith &amp; act</vt:lpstr>
      <vt:lpstr>Accept God’s Will</vt:lpstr>
      <vt:lpstr>Take time to listen</vt:lpstr>
      <vt:lpstr>Pray for others</vt:lpstr>
      <vt:lpstr>Pray always</vt:lpstr>
      <vt:lpstr>Pray continually</vt:lpstr>
      <vt:lpstr>Draw closer to God through prayer</vt:lpstr>
      <vt:lpstr>Make time for meaningful prayer</vt:lpstr>
      <vt:lpstr>Video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Make My Prayers More  Meaningful</dc:title>
  <dc:creator>Jennifer Middleton</dc:creator>
  <cp:lastModifiedBy>Jennifer Middleton</cp:lastModifiedBy>
  <cp:revision>16</cp:revision>
  <dcterms:created xsi:type="dcterms:W3CDTF">2014-05-16T13:41:48Z</dcterms:created>
  <dcterms:modified xsi:type="dcterms:W3CDTF">2014-05-16T17:06:51Z</dcterms:modified>
</cp:coreProperties>
</file>