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4" r:id="rId5"/>
    <p:sldId id="274" r:id="rId6"/>
    <p:sldId id="265" r:id="rId7"/>
    <p:sldId id="263" r:id="rId8"/>
    <p:sldId id="260" r:id="rId9"/>
    <p:sldId id="267" r:id="rId10"/>
    <p:sldId id="262" r:id="rId11"/>
    <p:sldId id="261" r:id="rId12"/>
    <p:sldId id="266" r:id="rId13"/>
    <p:sldId id="278" r:id="rId14"/>
    <p:sldId id="268" r:id="rId15"/>
    <p:sldId id="257" r:id="rId16"/>
    <p:sldId id="271" r:id="rId17"/>
    <p:sldId id="277" r:id="rId18"/>
    <p:sldId id="272" r:id="rId19"/>
    <p:sldId id="276" r:id="rId20"/>
    <p:sldId id="273" r:id="rId21"/>
    <p:sldId id="275"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38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0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5/19/14</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5/19/14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5/19/14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5/19/14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5/19/14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5/19/14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5/19/14</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5/19/14</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5/19/14</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5/19/14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5/19/14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5/19/14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1.wdp"/><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4" Type="http://schemas.microsoft.com/office/2007/relationships/hdphoto" Target="../media/hdphoto4.wdp"/><Relationship Id="rId5"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7533" y="1768831"/>
            <a:ext cx="3568391" cy="2820724"/>
          </a:xfrm>
        </p:spPr>
        <p:txBody>
          <a:bodyPr/>
          <a:lstStyle/>
          <a:p>
            <a:r>
              <a:rPr lang="en-US" sz="4400" dirty="0" smtClean="0">
                <a:solidFill>
                  <a:srgbClr val="660066"/>
                </a:solidFill>
              </a:rPr>
              <a:t>Why Is </a:t>
            </a:r>
            <a:r>
              <a:rPr lang="en-US" sz="4400" dirty="0">
                <a:solidFill>
                  <a:srgbClr val="660066"/>
                </a:solidFill>
              </a:rPr>
              <a:t>I</a:t>
            </a:r>
            <a:r>
              <a:rPr lang="en-US" sz="4400" dirty="0" smtClean="0">
                <a:solidFill>
                  <a:srgbClr val="660066"/>
                </a:solidFill>
              </a:rPr>
              <a:t>t </a:t>
            </a:r>
            <a:r>
              <a:rPr lang="en-US" sz="4400" dirty="0">
                <a:solidFill>
                  <a:srgbClr val="660066"/>
                </a:solidFill>
              </a:rPr>
              <a:t>I</a:t>
            </a:r>
            <a:r>
              <a:rPr lang="en-US" sz="4400" dirty="0" smtClean="0">
                <a:solidFill>
                  <a:srgbClr val="660066"/>
                </a:solidFill>
              </a:rPr>
              <a:t>mportant </a:t>
            </a:r>
            <a:r>
              <a:rPr lang="en-US" sz="4400" dirty="0">
                <a:solidFill>
                  <a:srgbClr val="660066"/>
                </a:solidFill>
              </a:rPr>
              <a:t>T</a:t>
            </a:r>
            <a:r>
              <a:rPr lang="en-US" sz="4400" dirty="0" smtClean="0">
                <a:solidFill>
                  <a:srgbClr val="660066"/>
                </a:solidFill>
              </a:rPr>
              <a:t>o </a:t>
            </a:r>
            <a:br>
              <a:rPr lang="en-US" sz="4400" dirty="0" smtClean="0">
                <a:solidFill>
                  <a:srgbClr val="660066"/>
                </a:solidFill>
              </a:rPr>
            </a:br>
            <a:r>
              <a:rPr lang="en-US" sz="4400" dirty="0" smtClean="0">
                <a:solidFill>
                  <a:srgbClr val="660066"/>
                </a:solidFill>
              </a:rPr>
              <a:t>Study </a:t>
            </a:r>
            <a:r>
              <a:rPr lang="en-US" sz="4400" dirty="0">
                <a:solidFill>
                  <a:srgbClr val="660066"/>
                </a:solidFill>
              </a:rPr>
              <a:t>T</a:t>
            </a:r>
            <a:r>
              <a:rPr lang="en-US" sz="4400" dirty="0" smtClean="0">
                <a:solidFill>
                  <a:srgbClr val="660066"/>
                </a:solidFill>
              </a:rPr>
              <a:t>he </a:t>
            </a:r>
            <a:r>
              <a:rPr lang="en-US" sz="4400" dirty="0">
                <a:solidFill>
                  <a:srgbClr val="660066"/>
                </a:solidFill>
              </a:rPr>
              <a:t>S</a:t>
            </a:r>
            <a:r>
              <a:rPr lang="en-US" sz="4400" dirty="0" smtClean="0">
                <a:solidFill>
                  <a:srgbClr val="660066"/>
                </a:solidFill>
              </a:rPr>
              <a:t>criptures?</a:t>
            </a:r>
            <a:endParaRPr lang="en-US" sz="4400" dirty="0">
              <a:solidFill>
                <a:srgbClr val="660066"/>
              </a:solidFill>
            </a:endParaRPr>
          </a:p>
        </p:txBody>
      </p:sp>
      <p:pic>
        <p:nvPicPr>
          <p:cNvPr id="4" name="Picture 3"/>
          <p:cNvPicPr>
            <a:picLocks noChangeAspect="1"/>
          </p:cNvPicPr>
          <p:nvPr/>
        </p:nvPicPr>
        <p:blipFill>
          <a:blip r:embed="rId2"/>
          <a:stretch>
            <a:fillRect/>
          </a:stretch>
        </p:blipFill>
        <p:spPr>
          <a:xfrm>
            <a:off x="290693" y="387664"/>
            <a:ext cx="3784600" cy="56769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68361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2364"/>
            <a:ext cx="8229600" cy="801267"/>
          </a:xfrm>
        </p:spPr>
        <p:txBody>
          <a:bodyPr/>
          <a:lstStyle/>
          <a:p>
            <a:r>
              <a:rPr lang="en-US" dirty="0" smtClean="0">
                <a:solidFill>
                  <a:srgbClr val="000000"/>
                </a:solidFill>
              </a:rPr>
              <a:t>Feast</a:t>
            </a:r>
            <a:endParaRPr lang="en-US" dirty="0">
              <a:solidFill>
                <a:srgbClr val="000000"/>
              </a:solidFill>
            </a:endParaRPr>
          </a:p>
        </p:txBody>
      </p:sp>
      <p:sp>
        <p:nvSpPr>
          <p:cNvPr id="3" name="Content Placeholder 2"/>
          <p:cNvSpPr>
            <a:spLocks noGrp="1"/>
          </p:cNvSpPr>
          <p:nvPr>
            <p:ph idx="1"/>
          </p:nvPr>
        </p:nvSpPr>
        <p:spPr>
          <a:xfrm>
            <a:off x="457199" y="529138"/>
            <a:ext cx="4085057" cy="4512451"/>
          </a:xfrm>
        </p:spPr>
        <p:txBody>
          <a:bodyPr>
            <a:normAutofit fontScale="85000" lnSpcReduction="20000"/>
          </a:bodyPr>
          <a:lstStyle/>
          <a:p>
            <a:r>
              <a:rPr lang="en-US" sz="2800" dirty="0" smtClean="0">
                <a:solidFill>
                  <a:srgbClr val="000000"/>
                </a:solidFill>
              </a:rPr>
              <a:t>2 </a:t>
            </a:r>
            <a:r>
              <a:rPr lang="en-US" sz="2800" dirty="0">
                <a:solidFill>
                  <a:srgbClr val="000000"/>
                </a:solidFill>
              </a:rPr>
              <a:t>N</a:t>
            </a:r>
            <a:r>
              <a:rPr lang="en-US" sz="2800" dirty="0" smtClean="0">
                <a:solidFill>
                  <a:srgbClr val="000000"/>
                </a:solidFill>
              </a:rPr>
              <a:t>ephi 32:3</a:t>
            </a:r>
          </a:p>
          <a:p>
            <a:pPr marL="0" indent="0">
              <a:buNone/>
            </a:pPr>
            <a:r>
              <a:rPr lang="en-US" sz="2800" dirty="0">
                <a:solidFill>
                  <a:srgbClr val="000000"/>
                </a:solidFill>
              </a:rPr>
              <a:t/>
            </a:r>
            <a:br>
              <a:rPr lang="en-US" sz="2800" dirty="0">
                <a:solidFill>
                  <a:srgbClr val="000000"/>
                </a:solidFill>
              </a:rPr>
            </a:br>
            <a:r>
              <a:rPr lang="en-US" sz="2800" dirty="0" smtClean="0">
                <a:solidFill>
                  <a:srgbClr val="000000"/>
                </a:solidFill>
              </a:rPr>
              <a:t>“Angels </a:t>
            </a:r>
            <a:r>
              <a:rPr lang="en-US" sz="2800" dirty="0">
                <a:solidFill>
                  <a:srgbClr val="000000"/>
                </a:solidFill>
              </a:rPr>
              <a:t>speak by the power of the Holy Ghost; wherefore, they speak the words of Christ. Wherefore, I said unto you, feast upon the words of Christ; for behold, the words of Christ will tell you all things what ye should do</a:t>
            </a:r>
            <a:r>
              <a:rPr lang="en-US" sz="2800" dirty="0" smtClean="0">
                <a:solidFill>
                  <a:srgbClr val="000000"/>
                </a:solidFill>
              </a:rPr>
              <a:t>.”</a:t>
            </a: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4727756" y="1390876"/>
            <a:ext cx="4072224" cy="3650713"/>
          </a:xfrm>
          <a:prstGeom prst="rect">
            <a:avLst/>
          </a:prstGeom>
          <a:ln>
            <a:noFill/>
          </a:ln>
          <a:effectLst>
            <a:softEdge rad="112500"/>
          </a:effectLst>
        </p:spPr>
      </p:pic>
      <p:sp>
        <p:nvSpPr>
          <p:cNvPr id="5" name="TextBox 4"/>
          <p:cNvSpPr txBox="1"/>
          <p:nvPr/>
        </p:nvSpPr>
        <p:spPr>
          <a:xfrm>
            <a:off x="196564" y="5250586"/>
            <a:ext cx="8603416" cy="1200328"/>
          </a:xfrm>
          <a:prstGeom prst="rect">
            <a:avLst/>
          </a:prstGeom>
          <a:noFill/>
        </p:spPr>
        <p:txBody>
          <a:bodyPr wrap="square" rtlCol="0">
            <a:spAutoFit/>
          </a:bodyPr>
          <a:lstStyle/>
          <a:p>
            <a:pPr algn="ctr"/>
            <a:r>
              <a:rPr lang="en-US" sz="2400" dirty="0">
                <a:solidFill>
                  <a:srgbClr val="000000"/>
                </a:solidFill>
                <a:latin typeface="+mj-lt"/>
              </a:rPr>
              <a:t>Think of scripture study like Thanksgiving Dinner...do you just take a tiny nibble hear or there or do you sit down and enjoy the feast?</a:t>
            </a:r>
            <a:endParaRPr lang="en-US" sz="2400" dirty="0">
              <a:solidFill>
                <a:srgbClr val="000000"/>
              </a:solidFill>
              <a:latin typeface="+mj-lt"/>
            </a:endParaRPr>
          </a:p>
        </p:txBody>
      </p:sp>
    </p:spTree>
    <p:extLst>
      <p:ext uri="{BB962C8B-B14F-4D97-AF65-F5344CB8AC3E}">
        <p14:creationId xmlns:p14="http://schemas.microsoft.com/office/powerpoint/2010/main" val="1392473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67856" y="1315285"/>
            <a:ext cx="3518944" cy="5278416"/>
          </a:xfrm>
          <a:prstGeom prst="rect">
            <a:avLst/>
          </a:prstGeom>
          <a:ln>
            <a:noFill/>
          </a:ln>
          <a:effectLst>
            <a:softEdge rad="112500"/>
          </a:effectLst>
        </p:spPr>
      </p:pic>
      <p:sp>
        <p:nvSpPr>
          <p:cNvPr id="2" name="Title 1"/>
          <p:cNvSpPr>
            <a:spLocks noGrp="1"/>
          </p:cNvSpPr>
          <p:nvPr>
            <p:ph type="title"/>
          </p:nvPr>
        </p:nvSpPr>
        <p:spPr>
          <a:xfrm>
            <a:off x="457200" y="0"/>
            <a:ext cx="8229600" cy="1164103"/>
          </a:xfrm>
        </p:spPr>
        <p:txBody>
          <a:bodyPr/>
          <a:lstStyle/>
          <a:p>
            <a:r>
              <a:rPr lang="en-US" dirty="0" smtClean="0">
                <a:solidFill>
                  <a:srgbClr val="000000"/>
                </a:solidFill>
              </a:rPr>
              <a:t>Ask For Help</a:t>
            </a:r>
            <a:endParaRPr lang="en-US" dirty="0">
              <a:solidFill>
                <a:srgbClr val="000000"/>
              </a:solidFill>
            </a:endParaRPr>
          </a:p>
        </p:txBody>
      </p:sp>
      <p:sp>
        <p:nvSpPr>
          <p:cNvPr id="3" name="Content Placeholder 2"/>
          <p:cNvSpPr>
            <a:spLocks noGrp="1"/>
          </p:cNvSpPr>
          <p:nvPr>
            <p:ph idx="1"/>
          </p:nvPr>
        </p:nvSpPr>
        <p:spPr>
          <a:xfrm>
            <a:off x="211683" y="1526940"/>
            <a:ext cx="4690517" cy="5066760"/>
          </a:xfrm>
        </p:spPr>
        <p:txBody>
          <a:bodyPr>
            <a:normAutofit/>
          </a:bodyPr>
          <a:lstStyle/>
          <a:p>
            <a:r>
              <a:rPr lang="en-US" sz="2800" dirty="0">
                <a:solidFill>
                  <a:srgbClr val="000000"/>
                </a:solidFill>
              </a:rPr>
              <a:t>A</a:t>
            </a:r>
            <a:r>
              <a:rPr lang="en-US" sz="2800" dirty="0" smtClean="0">
                <a:solidFill>
                  <a:srgbClr val="000000"/>
                </a:solidFill>
              </a:rPr>
              <a:t>sk </a:t>
            </a:r>
            <a:r>
              <a:rPr lang="en-US" sz="2800" dirty="0">
                <a:solidFill>
                  <a:srgbClr val="000000"/>
                </a:solidFill>
              </a:rPr>
              <a:t>Heavenly Father for help when </a:t>
            </a:r>
            <a:r>
              <a:rPr lang="en-US" sz="2800" dirty="0" smtClean="0">
                <a:solidFill>
                  <a:srgbClr val="000000"/>
                </a:solidFill>
              </a:rPr>
              <a:t>you </a:t>
            </a:r>
            <a:r>
              <a:rPr lang="en-US" sz="2800" dirty="0">
                <a:solidFill>
                  <a:srgbClr val="000000"/>
                </a:solidFill>
              </a:rPr>
              <a:t>have questions or personal problems and then to go to the scriptures and search for the answers so the Holy Ghost may give </a:t>
            </a:r>
            <a:r>
              <a:rPr lang="en-US" sz="2800" dirty="0" smtClean="0">
                <a:solidFill>
                  <a:srgbClr val="000000"/>
                </a:solidFill>
              </a:rPr>
              <a:t>you </a:t>
            </a:r>
            <a:r>
              <a:rPr lang="en-US" sz="2800" dirty="0">
                <a:solidFill>
                  <a:srgbClr val="000000"/>
                </a:solidFill>
              </a:rPr>
              <a:t>enlightenment</a:t>
            </a:r>
            <a:r>
              <a:rPr lang="en-US" sz="2800" dirty="0" smtClean="0">
                <a:solidFill>
                  <a:srgbClr val="000000"/>
                </a:solidFill>
              </a:rPr>
              <a:t>. </a:t>
            </a:r>
            <a:br>
              <a:rPr lang="en-US" sz="2800" dirty="0" smtClean="0">
                <a:solidFill>
                  <a:srgbClr val="000000"/>
                </a:solidFill>
              </a:rPr>
            </a:br>
            <a:r>
              <a:rPr lang="en-US" sz="1600" dirty="0" smtClean="0">
                <a:solidFill>
                  <a:srgbClr val="000000"/>
                </a:solidFill>
              </a:rPr>
              <a:t>(Teaching the Gospel Handbook)</a:t>
            </a:r>
            <a:endParaRPr lang="en-US" sz="1600" dirty="0">
              <a:solidFill>
                <a:srgbClr val="000000"/>
              </a:solidFill>
            </a:endParaRPr>
          </a:p>
        </p:txBody>
      </p:sp>
    </p:spTree>
    <p:extLst>
      <p:ext uri="{BB962C8B-B14F-4D97-AF65-F5344CB8AC3E}">
        <p14:creationId xmlns:p14="http://schemas.microsoft.com/office/powerpoint/2010/main" val="256256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9441"/>
            <a:ext cx="8229600" cy="3315550"/>
          </a:xfrm>
        </p:spPr>
        <p:txBody>
          <a:bodyPr/>
          <a:lstStyle/>
          <a:p>
            <a:r>
              <a:rPr lang="en-US" dirty="0" smtClean="0">
                <a:solidFill>
                  <a:srgbClr val="000000"/>
                </a:solidFill>
              </a:rPr>
              <a:t>Video:</a:t>
            </a:r>
            <a:br>
              <a:rPr lang="en-US" dirty="0" smtClean="0">
                <a:solidFill>
                  <a:srgbClr val="000000"/>
                </a:solidFill>
              </a:rPr>
            </a:br>
            <a:r>
              <a:rPr lang="en-US" dirty="0" smtClean="0"/>
              <a:t/>
            </a:r>
            <a:br>
              <a:rPr lang="en-US" dirty="0" smtClean="0"/>
            </a:br>
            <a:r>
              <a:rPr lang="en-US" dirty="0" smtClean="0">
                <a:solidFill>
                  <a:srgbClr val="000000"/>
                </a:solidFill>
              </a:rPr>
              <a:t>The Book of Mormon: Messages from Heaven</a:t>
            </a:r>
            <a:endParaRPr lang="en-US" dirty="0">
              <a:solidFill>
                <a:srgbClr val="000000"/>
              </a:solidFill>
            </a:endParaRPr>
          </a:p>
        </p:txBody>
      </p:sp>
    </p:spTree>
    <p:extLst>
      <p:ext uri="{BB962C8B-B14F-4D97-AF65-F5344CB8AC3E}">
        <p14:creationId xmlns:p14="http://schemas.microsoft.com/office/powerpoint/2010/main" val="30652211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42" y="287246"/>
            <a:ext cx="8229600" cy="1738595"/>
          </a:xfrm>
        </p:spPr>
        <p:txBody>
          <a:bodyPr/>
          <a:lstStyle/>
          <a:p>
            <a:r>
              <a:rPr lang="en-US" sz="5000" dirty="0" smtClean="0">
                <a:solidFill>
                  <a:srgbClr val="000000"/>
                </a:solidFill>
              </a:rPr>
              <a:t>What are some of the ways the scriptures can help us?</a:t>
            </a:r>
            <a:endParaRPr lang="en-US" sz="5000" dirty="0">
              <a:solidFill>
                <a:srgbClr val="000000"/>
              </a:solidFill>
            </a:endParaRPr>
          </a:p>
        </p:txBody>
      </p:sp>
      <p:pic>
        <p:nvPicPr>
          <p:cNvPr id="4" name="Picture 3"/>
          <p:cNvPicPr>
            <a:picLocks noChangeAspect="1"/>
          </p:cNvPicPr>
          <p:nvPr/>
        </p:nvPicPr>
        <p:blipFill>
          <a:blip r:embed="rId2"/>
          <a:stretch>
            <a:fillRect/>
          </a:stretch>
        </p:blipFill>
        <p:spPr>
          <a:xfrm>
            <a:off x="2600691" y="2259013"/>
            <a:ext cx="4395160" cy="4395160"/>
          </a:xfrm>
          <a:prstGeom prst="rect">
            <a:avLst/>
          </a:prstGeom>
          <a:ln>
            <a:noFill/>
          </a:ln>
          <a:effectLst>
            <a:softEdge rad="112500"/>
          </a:effectLst>
        </p:spPr>
      </p:pic>
    </p:spTree>
    <p:extLst>
      <p:ext uri="{BB962C8B-B14F-4D97-AF65-F5344CB8AC3E}">
        <p14:creationId xmlns:p14="http://schemas.microsoft.com/office/powerpoint/2010/main" val="3917701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272" t="9354" r="11172" b="18725"/>
          <a:stretch/>
        </p:blipFill>
        <p:spPr>
          <a:xfrm>
            <a:off x="5961453" y="4248218"/>
            <a:ext cx="2853679" cy="2403798"/>
          </a:xfrm>
          <a:prstGeom prst="rect">
            <a:avLst/>
          </a:prstGeom>
        </p:spPr>
      </p:pic>
      <p:sp>
        <p:nvSpPr>
          <p:cNvPr id="2" name="Title 1"/>
          <p:cNvSpPr>
            <a:spLocks noGrp="1"/>
          </p:cNvSpPr>
          <p:nvPr>
            <p:ph type="title"/>
          </p:nvPr>
        </p:nvSpPr>
        <p:spPr>
          <a:xfrm>
            <a:off x="457200" y="0"/>
            <a:ext cx="8229600" cy="1269930"/>
          </a:xfrm>
        </p:spPr>
        <p:txBody>
          <a:bodyPr/>
          <a:lstStyle/>
          <a:p>
            <a:r>
              <a:rPr lang="en-US" sz="4000" dirty="0" smtClean="0">
                <a:solidFill>
                  <a:srgbClr val="000000"/>
                </a:solidFill>
              </a:rPr>
              <a:t>The Scriptures Can Heal Us</a:t>
            </a:r>
            <a:endParaRPr lang="en-US" sz="4000" dirty="0">
              <a:solidFill>
                <a:srgbClr val="000000"/>
              </a:solidFill>
            </a:endParaRPr>
          </a:p>
        </p:txBody>
      </p:sp>
      <p:sp>
        <p:nvSpPr>
          <p:cNvPr id="3" name="Content Placeholder 2"/>
          <p:cNvSpPr>
            <a:spLocks noGrp="1"/>
          </p:cNvSpPr>
          <p:nvPr>
            <p:ph idx="1"/>
          </p:nvPr>
        </p:nvSpPr>
        <p:spPr>
          <a:xfrm>
            <a:off x="457200" y="1451350"/>
            <a:ext cx="8229600" cy="3477188"/>
          </a:xfrm>
        </p:spPr>
        <p:txBody>
          <a:bodyPr/>
          <a:lstStyle/>
          <a:p>
            <a:r>
              <a:rPr lang="en-US" dirty="0">
                <a:solidFill>
                  <a:srgbClr val="000000"/>
                </a:solidFill>
              </a:rPr>
              <a:t>Pondering a passage of scripture can be a key to unlock revelation and the guidance and inspiration of the Holy Ghost. Scriptures can calm an agitated soul, giving peace, hope, and a restoration of confidence in one’s ability to overcome the challenges of life. They have potent power to heal emotional challenges when there is faith in the Savior. They can accelerate physical healing</a:t>
            </a:r>
            <a:r>
              <a:rPr lang="en-US" dirty="0" smtClean="0">
                <a:solidFill>
                  <a:srgbClr val="000000"/>
                </a:solidFill>
              </a:rPr>
              <a:t>. </a:t>
            </a:r>
            <a:r>
              <a:rPr lang="en-US" dirty="0">
                <a:solidFill>
                  <a:srgbClr val="000000"/>
                </a:solidFill>
              </a:rPr>
              <a:t>(</a:t>
            </a:r>
            <a:r>
              <a:rPr lang="en-US" dirty="0" smtClean="0">
                <a:solidFill>
                  <a:srgbClr val="000000"/>
                </a:solidFill>
              </a:rPr>
              <a:t>Richard G. Scott)</a:t>
            </a:r>
            <a:endParaRPr lang="en-US" dirty="0">
              <a:solidFill>
                <a:srgbClr val="000000"/>
              </a:solidFill>
            </a:endParaRPr>
          </a:p>
        </p:txBody>
      </p:sp>
    </p:spTree>
    <p:extLst>
      <p:ext uri="{BB962C8B-B14F-4D97-AF65-F5344CB8AC3E}">
        <p14:creationId xmlns:p14="http://schemas.microsoft.com/office/powerpoint/2010/main" val="11910065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5928" y="3681869"/>
            <a:ext cx="3725762" cy="2722087"/>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42" b="99688" l="0" r="100000"/>
                    </a14:imgEffect>
                  </a14:imgLayer>
                </a14:imgProps>
              </a:ext>
            </a:extLst>
          </a:blip>
          <a:stretch>
            <a:fillRect/>
          </a:stretch>
        </p:blipFill>
        <p:spPr>
          <a:xfrm>
            <a:off x="5611097" y="3681870"/>
            <a:ext cx="2240050" cy="2722086"/>
          </a:xfrm>
          <a:prstGeom prst="rect">
            <a:avLst/>
          </a:prstGeom>
          <a:effectLst/>
          <a:scene3d>
            <a:camera prst="orthographicFront">
              <a:rot lat="0" lon="20999997" rev="17700000"/>
            </a:camera>
            <a:lightRig rig="threePt" dir="t"/>
          </a:scene3d>
        </p:spPr>
      </p:pic>
      <p:pic>
        <p:nvPicPr>
          <p:cNvPr id="6" name="Picture 5"/>
          <p:cNvPicPr>
            <a:picLocks noChangeAspect="1"/>
          </p:cNvPicPr>
          <p:nvPr/>
        </p:nvPicPr>
        <p:blipFill>
          <a:blip r:embed="rId5"/>
          <a:stretch>
            <a:fillRect/>
          </a:stretch>
        </p:blipFill>
        <p:spPr>
          <a:xfrm>
            <a:off x="885928" y="544256"/>
            <a:ext cx="3100739" cy="2759658"/>
          </a:xfrm>
          <a:prstGeom prst="rect">
            <a:avLst/>
          </a:prstGeom>
        </p:spPr>
      </p:pic>
      <p:sp>
        <p:nvSpPr>
          <p:cNvPr id="7" name="TextBox 6"/>
          <p:cNvSpPr txBox="1"/>
          <p:nvPr/>
        </p:nvSpPr>
        <p:spPr>
          <a:xfrm>
            <a:off x="4415127" y="270503"/>
            <a:ext cx="3991758" cy="1754327"/>
          </a:xfrm>
          <a:prstGeom prst="rect">
            <a:avLst/>
          </a:prstGeom>
          <a:noFill/>
        </p:spPr>
        <p:txBody>
          <a:bodyPr wrap="square" rtlCol="0">
            <a:spAutoFit/>
          </a:bodyPr>
          <a:lstStyle/>
          <a:p>
            <a:pPr algn="ctr"/>
            <a:r>
              <a:rPr lang="en-US" sz="3600" dirty="0" smtClean="0"/>
              <a:t>How are these items similar to the scriptures?</a:t>
            </a:r>
            <a:endParaRPr lang="en-US" sz="3600" dirty="0"/>
          </a:p>
        </p:txBody>
      </p:sp>
      <p:sp>
        <p:nvSpPr>
          <p:cNvPr id="8" name="TextBox 7"/>
          <p:cNvSpPr txBox="1"/>
          <p:nvPr/>
        </p:nvSpPr>
        <p:spPr>
          <a:xfrm>
            <a:off x="4415127" y="2411915"/>
            <a:ext cx="4218563" cy="1015663"/>
          </a:xfrm>
          <a:prstGeom prst="rect">
            <a:avLst/>
          </a:prstGeom>
          <a:noFill/>
        </p:spPr>
        <p:txBody>
          <a:bodyPr wrap="square" rtlCol="0">
            <a:spAutoFit/>
          </a:bodyPr>
          <a:lstStyle/>
          <a:p>
            <a:pPr algn="ctr"/>
            <a:r>
              <a:rPr lang="en-US" sz="2000" dirty="0" smtClean="0"/>
              <a:t>They provide direction and keep us from getting lost...just like the scriptures.</a:t>
            </a:r>
            <a:endParaRPr lang="en-US" sz="2000" dirty="0"/>
          </a:p>
        </p:txBody>
      </p:sp>
    </p:spTree>
    <p:extLst>
      <p:ext uri="{BB962C8B-B14F-4D97-AF65-F5344CB8AC3E}">
        <p14:creationId xmlns:p14="http://schemas.microsoft.com/office/powerpoint/2010/main" val="1271547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419"/>
            <a:ext cx="8229600" cy="861738"/>
          </a:xfrm>
        </p:spPr>
        <p:txBody>
          <a:bodyPr/>
          <a:lstStyle/>
          <a:p>
            <a:r>
              <a:rPr lang="en-US" sz="4000" dirty="0" smtClean="0">
                <a:solidFill>
                  <a:srgbClr val="000000"/>
                </a:solidFill>
              </a:rPr>
              <a:t>The Scriptures Can Protect Us</a:t>
            </a:r>
            <a:endParaRPr lang="en-US" sz="4000" dirty="0">
              <a:solidFill>
                <a:srgbClr val="000000"/>
              </a:solidFill>
            </a:endParaRPr>
          </a:p>
        </p:txBody>
      </p:sp>
      <p:sp>
        <p:nvSpPr>
          <p:cNvPr id="3" name="Content Placeholder 2"/>
          <p:cNvSpPr>
            <a:spLocks noGrp="1"/>
          </p:cNvSpPr>
          <p:nvPr>
            <p:ph idx="1"/>
          </p:nvPr>
        </p:nvSpPr>
        <p:spPr>
          <a:xfrm>
            <a:off x="457200" y="1176890"/>
            <a:ext cx="8229600" cy="4525963"/>
          </a:xfrm>
        </p:spPr>
        <p:txBody>
          <a:bodyPr/>
          <a:lstStyle/>
          <a:p>
            <a:r>
              <a:rPr lang="en-US" sz="2800" dirty="0">
                <a:solidFill>
                  <a:srgbClr val="000000"/>
                </a:solidFill>
              </a:rPr>
              <a:t>The scriptures hold the keys to spiritual protection. They contain the doctrine and laws and ordinances that will bring each child of God to a testimony of Jesus Christ as the Savior and Redeemer. (Boyd K. Packer)</a:t>
            </a:r>
          </a:p>
          <a:p>
            <a:endParaRPr lang="en-US" dirty="0"/>
          </a:p>
        </p:txBody>
      </p:sp>
      <p:pic>
        <p:nvPicPr>
          <p:cNvPr id="4" name="Picture 3"/>
          <p:cNvPicPr>
            <a:picLocks noChangeAspect="1"/>
          </p:cNvPicPr>
          <p:nvPr/>
        </p:nvPicPr>
        <p:blipFill>
          <a:blip r:embed="rId2"/>
          <a:stretch>
            <a:fillRect/>
          </a:stretch>
        </p:blipFill>
        <p:spPr>
          <a:xfrm>
            <a:off x="4974578" y="3735989"/>
            <a:ext cx="3407422" cy="2652110"/>
          </a:xfrm>
          <a:prstGeom prst="rect">
            <a:avLst/>
          </a:prstGeom>
        </p:spPr>
      </p:pic>
    </p:spTree>
    <p:extLst>
      <p:ext uri="{BB962C8B-B14F-4D97-AF65-F5344CB8AC3E}">
        <p14:creationId xmlns:p14="http://schemas.microsoft.com/office/powerpoint/2010/main" val="40389691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24575"/>
          </a:xfrm>
        </p:spPr>
        <p:txBody>
          <a:bodyPr/>
          <a:lstStyle/>
          <a:p>
            <a:r>
              <a:rPr lang="en-US" dirty="0" smtClean="0">
                <a:solidFill>
                  <a:srgbClr val="000000"/>
                </a:solidFill>
              </a:rPr>
              <a:t>Scripture Power!</a:t>
            </a:r>
            <a:endParaRPr lang="en-US" dirty="0">
              <a:solidFill>
                <a:srgbClr val="000000"/>
              </a:solidFill>
            </a:endParaRPr>
          </a:p>
        </p:txBody>
      </p:sp>
      <p:sp>
        <p:nvSpPr>
          <p:cNvPr id="3" name="Content Placeholder 2"/>
          <p:cNvSpPr>
            <a:spLocks noGrp="1"/>
          </p:cNvSpPr>
          <p:nvPr>
            <p:ph idx="1"/>
          </p:nvPr>
        </p:nvSpPr>
        <p:spPr>
          <a:xfrm>
            <a:off x="457200" y="1237362"/>
            <a:ext cx="8229600" cy="4492441"/>
          </a:xfrm>
        </p:spPr>
        <p:txBody>
          <a:bodyPr>
            <a:normAutofit/>
          </a:bodyPr>
          <a:lstStyle/>
          <a:p>
            <a:r>
              <a:rPr lang="en-US" dirty="0">
                <a:solidFill>
                  <a:srgbClr val="000000"/>
                </a:solidFill>
              </a:rPr>
              <a:t>President Ezra Taft Benson (1899–1994) said, </a:t>
            </a:r>
            <a:endParaRPr lang="en-US" dirty="0" smtClean="0">
              <a:solidFill>
                <a:srgbClr val="000000"/>
              </a:solidFill>
            </a:endParaRPr>
          </a:p>
          <a:p>
            <a:pPr marL="0" indent="0">
              <a:buNone/>
            </a:pPr>
            <a:r>
              <a:rPr lang="en-US" dirty="0">
                <a:solidFill>
                  <a:srgbClr val="000000"/>
                </a:solidFill>
              </a:rPr>
              <a:t/>
            </a:r>
            <a:br>
              <a:rPr lang="en-US" dirty="0">
                <a:solidFill>
                  <a:srgbClr val="000000"/>
                </a:solidFill>
              </a:rPr>
            </a:br>
            <a:r>
              <a:rPr lang="en-US" dirty="0" smtClean="0">
                <a:solidFill>
                  <a:srgbClr val="000000"/>
                </a:solidFill>
              </a:rPr>
              <a:t>“</a:t>
            </a:r>
            <a:r>
              <a:rPr lang="en-US" dirty="0">
                <a:solidFill>
                  <a:srgbClr val="000000"/>
                </a:solidFill>
              </a:rPr>
              <a:t>There is a power in the book which will begin to flow into your lives the moment you begin a serious study of the book. You will find greater power to resist temptation. You will find the power to avoid deception. You will find the power to stay on the strait and narrow path.</a:t>
            </a:r>
          </a:p>
          <a:p>
            <a:pPr marL="0" indent="0">
              <a:buNone/>
            </a:pPr>
            <a:endParaRPr lang="en-US" dirty="0" smtClean="0">
              <a:solidFill>
                <a:srgbClr val="000000"/>
              </a:solidFill>
            </a:endParaRPr>
          </a:p>
          <a:p>
            <a:r>
              <a:rPr lang="en-US" dirty="0" smtClean="0">
                <a:solidFill>
                  <a:srgbClr val="000000"/>
                </a:solidFill>
              </a:rPr>
              <a:t>Who doesn’t need that </a:t>
            </a:r>
            <a:br>
              <a:rPr lang="en-US" dirty="0" smtClean="0">
                <a:solidFill>
                  <a:srgbClr val="000000"/>
                </a:solidFill>
              </a:rPr>
            </a:br>
            <a:r>
              <a:rPr lang="en-US" dirty="0" smtClean="0">
                <a:solidFill>
                  <a:srgbClr val="000000"/>
                </a:solidFill>
              </a:rPr>
              <a:t>type of power!?</a:t>
            </a:r>
          </a:p>
          <a:p>
            <a:pPr marL="0" indent="0">
              <a:buNone/>
            </a:pPr>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643" b="99429" l="10000" r="90000"/>
                    </a14:imgEffect>
                  </a14:imgLayer>
                </a14:imgProps>
              </a:ext>
            </a:extLst>
          </a:blip>
          <a:stretch>
            <a:fillRect/>
          </a:stretch>
        </p:blipFill>
        <p:spPr>
          <a:xfrm>
            <a:off x="5950715" y="3915619"/>
            <a:ext cx="2942381" cy="2942381"/>
          </a:xfrm>
          <a:prstGeom prst="rect">
            <a:avLst/>
          </a:prstGeom>
        </p:spPr>
      </p:pic>
      <p:sp>
        <p:nvSpPr>
          <p:cNvPr id="8" name="Rectangle 7"/>
          <p:cNvSpPr/>
          <p:nvPr/>
        </p:nvSpPr>
        <p:spPr>
          <a:xfrm>
            <a:off x="3598631" y="4059835"/>
            <a:ext cx="3719594" cy="10772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3200" b="1" cap="all" dirty="0" smtClean="0">
                <a:ln w="9000" cmpd="sng">
                  <a:solidFill>
                    <a:srgbClr val="660066"/>
                  </a:solidFill>
                  <a:prstDash val="solid"/>
                </a:ln>
                <a:solidFill>
                  <a:srgbClr val="C63889"/>
                </a:solidFill>
                <a:effectLst>
                  <a:reflection blurRad="12700" stA="28000" endPos="45000" dist="1000" dir="5400000" sy="-100000" algn="bl" rotWithShape="0"/>
                </a:effectLst>
              </a:rPr>
              <a:t>Scripture Power!</a:t>
            </a:r>
            <a:endParaRPr lang="en-US" sz="3200" b="1" cap="all" dirty="0">
              <a:ln w="9000" cmpd="sng">
                <a:solidFill>
                  <a:srgbClr val="660066"/>
                </a:solidFill>
                <a:prstDash val="solid"/>
              </a:ln>
              <a:solidFill>
                <a:srgbClr val="C63889"/>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740466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2448"/>
          </a:xfrm>
        </p:spPr>
        <p:txBody>
          <a:bodyPr/>
          <a:lstStyle/>
          <a:p>
            <a:r>
              <a:rPr lang="en-US" sz="2800" dirty="0" smtClean="0">
                <a:solidFill>
                  <a:srgbClr val="000000"/>
                </a:solidFill>
              </a:rPr>
              <a:t>But I’ve Already Read The Book Of Mormon!</a:t>
            </a:r>
            <a:endParaRPr lang="en-US" sz="2800" dirty="0">
              <a:solidFill>
                <a:srgbClr val="000000"/>
              </a:solidFill>
            </a:endParaRPr>
          </a:p>
        </p:txBody>
      </p:sp>
      <p:sp>
        <p:nvSpPr>
          <p:cNvPr id="3" name="Content Placeholder 2"/>
          <p:cNvSpPr>
            <a:spLocks noGrp="1"/>
          </p:cNvSpPr>
          <p:nvPr>
            <p:ph idx="1"/>
          </p:nvPr>
        </p:nvSpPr>
        <p:spPr>
          <a:xfrm>
            <a:off x="457199" y="952448"/>
            <a:ext cx="8229600" cy="4825041"/>
          </a:xfrm>
        </p:spPr>
        <p:txBody>
          <a:bodyPr>
            <a:normAutofit/>
          </a:bodyPr>
          <a:lstStyle/>
          <a:p>
            <a:r>
              <a:rPr lang="en-US" dirty="0">
                <a:solidFill>
                  <a:srgbClr val="000000"/>
                </a:solidFill>
              </a:rPr>
              <a:t>You may have already read the Book of Mormon—the whole thing from cover to cover. You’ve recognized the Spirit as you’ve read it, and you know it’s true. So now what? </a:t>
            </a:r>
            <a:endParaRPr lang="en-US" dirty="0" smtClean="0">
              <a:solidFill>
                <a:srgbClr val="000000"/>
              </a:solidFill>
            </a:endParaRPr>
          </a:p>
          <a:p>
            <a:r>
              <a:rPr lang="en-US" dirty="0" smtClean="0">
                <a:solidFill>
                  <a:srgbClr val="000000"/>
                </a:solidFill>
              </a:rPr>
              <a:t>If </a:t>
            </a:r>
            <a:r>
              <a:rPr lang="en-US" dirty="0">
                <a:solidFill>
                  <a:srgbClr val="000000"/>
                </a:solidFill>
              </a:rPr>
              <a:t>you have a testimony of the Book of Mormon, you might ask why you need to keep reading it regularly on your own, especially if you already read the scriptures with your family and in seminary. </a:t>
            </a:r>
            <a:endParaRPr lang="en-US" dirty="0" smtClean="0">
              <a:solidFill>
                <a:srgbClr val="000000"/>
              </a:solidFill>
            </a:endParaRPr>
          </a:p>
          <a:p>
            <a:r>
              <a:rPr lang="en-US" dirty="0" smtClean="0">
                <a:solidFill>
                  <a:srgbClr val="000000"/>
                </a:solidFill>
              </a:rPr>
              <a:t>Good </a:t>
            </a:r>
            <a:r>
              <a:rPr lang="en-US" dirty="0">
                <a:solidFill>
                  <a:srgbClr val="000000"/>
                </a:solidFill>
              </a:rPr>
              <a:t>question, to which there are some good answers</a:t>
            </a:r>
            <a:r>
              <a:rPr lang="en-US" dirty="0" smtClean="0">
                <a:solidFill>
                  <a:srgbClr val="000000"/>
                </a:solidFill>
              </a:rPr>
              <a:t>....</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0" b="100000" l="10000" r="90000">
                        <a14:foregroundMark x1="54667" y1="88500" x2="54667" y2="88500"/>
                      </a14:backgroundRemoval>
                    </a14:imgEffect>
                  </a14:imgLayer>
                </a14:imgProps>
              </a:ext>
            </a:extLst>
          </a:blip>
          <a:stretch>
            <a:fillRect/>
          </a:stretch>
        </p:blipFill>
        <p:spPr>
          <a:xfrm>
            <a:off x="2200903" y="4985147"/>
            <a:ext cx="1584683" cy="1584683"/>
          </a:xfrm>
          <a:prstGeom prst="rect">
            <a:avLst/>
          </a:prstGeom>
        </p:spPr>
      </p:pic>
      <p:pic>
        <p:nvPicPr>
          <p:cNvPr id="7" name="Picture 6"/>
          <p:cNvPicPr>
            <a:picLocks noChangeAspect="1"/>
          </p:cNvPicPr>
          <p:nvPr/>
        </p:nvPicPr>
        <p:blipFill>
          <a:blip r:embed="rId2">
            <a:extLst>
              <a:ext uri="{BEBA8EAE-BF5A-486C-A8C5-ECC9F3942E4B}">
                <a14:imgProps xmlns:a14="http://schemas.microsoft.com/office/drawing/2010/main">
                  <a14:imgLayer r:embed="rId4">
                    <a14:imgEffect>
                      <a14:backgroundRemoval t="0" b="100000" l="10000" r="90000">
                        <a14:foregroundMark x1="54667" y1="88500" x2="54667" y2="88500"/>
                      </a14:backgroundRemoval>
                    </a14:imgEffect>
                  </a14:imgLayer>
                </a14:imgProps>
              </a:ext>
            </a:extLst>
          </a:blip>
          <a:stretch>
            <a:fillRect/>
          </a:stretch>
        </p:blipFill>
        <p:spPr>
          <a:xfrm>
            <a:off x="4149670" y="4985147"/>
            <a:ext cx="1584683" cy="1584683"/>
          </a:xfrm>
          <a:prstGeom prst="rect">
            <a:avLst/>
          </a:prstGeom>
        </p:spPr>
      </p:pic>
      <p:pic>
        <p:nvPicPr>
          <p:cNvPr id="8" name="Picture 7"/>
          <p:cNvPicPr>
            <a:picLocks noChangeAspect="1"/>
          </p:cNvPicPr>
          <p:nvPr/>
        </p:nvPicPr>
        <p:blipFill>
          <a:blip r:embed="rId2">
            <a:extLst>
              <a:ext uri="{BEBA8EAE-BF5A-486C-A8C5-ECC9F3942E4B}">
                <a14:imgProps xmlns:a14="http://schemas.microsoft.com/office/drawing/2010/main">
                  <a14:imgLayer r:embed="rId5">
                    <a14:imgEffect>
                      <a14:backgroundRemoval t="0" b="100000" l="10000" r="90000">
                        <a14:foregroundMark x1="54667" y1="88500" x2="54667" y2="88500"/>
                      </a14:backgroundRemoval>
                    </a14:imgEffect>
                  </a14:imgLayer>
                </a14:imgProps>
              </a:ext>
            </a:extLst>
          </a:blip>
          <a:stretch>
            <a:fillRect/>
          </a:stretch>
        </p:blipFill>
        <p:spPr>
          <a:xfrm>
            <a:off x="5938010" y="4985147"/>
            <a:ext cx="1584683" cy="1584683"/>
          </a:xfrm>
          <a:prstGeom prst="rect">
            <a:avLst/>
          </a:prstGeom>
        </p:spPr>
      </p:pic>
    </p:spTree>
    <p:extLst>
      <p:ext uri="{BB962C8B-B14F-4D97-AF65-F5344CB8AC3E}">
        <p14:creationId xmlns:p14="http://schemas.microsoft.com/office/powerpoint/2010/main" val="3787354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300"/>
            <a:ext cx="8229600" cy="1133866"/>
          </a:xfrm>
        </p:spPr>
        <p:txBody>
          <a:bodyPr/>
          <a:lstStyle/>
          <a:p>
            <a:r>
              <a:rPr lang="en-US" dirty="0" smtClean="0">
                <a:solidFill>
                  <a:srgbClr val="000000"/>
                </a:solidFill>
              </a:rPr>
              <a:t>You Will Be Blessed</a:t>
            </a:r>
            <a:endParaRPr lang="en-US" dirty="0">
              <a:solidFill>
                <a:srgbClr val="000000"/>
              </a:solidFill>
            </a:endParaRPr>
          </a:p>
        </p:txBody>
      </p:sp>
      <p:sp>
        <p:nvSpPr>
          <p:cNvPr id="3" name="Content Placeholder 2"/>
          <p:cNvSpPr>
            <a:spLocks noGrp="1"/>
          </p:cNvSpPr>
          <p:nvPr>
            <p:ph idx="1"/>
          </p:nvPr>
        </p:nvSpPr>
        <p:spPr>
          <a:xfrm>
            <a:off x="241925" y="1300166"/>
            <a:ext cx="8618569" cy="5185547"/>
          </a:xfrm>
        </p:spPr>
        <p:txBody>
          <a:bodyPr/>
          <a:lstStyle/>
          <a:p>
            <a:r>
              <a:rPr lang="en-US" dirty="0">
                <a:solidFill>
                  <a:srgbClr val="000000"/>
                </a:solidFill>
              </a:rPr>
              <a:t>You will be richly rewarded for the time you spend studying the scriptures: “For he that diligently </a:t>
            </a:r>
            <a:r>
              <a:rPr lang="en-US" dirty="0" err="1">
                <a:solidFill>
                  <a:srgbClr val="000000"/>
                </a:solidFill>
              </a:rPr>
              <a:t>seeketh</a:t>
            </a:r>
            <a:r>
              <a:rPr lang="en-US" dirty="0">
                <a:solidFill>
                  <a:srgbClr val="000000"/>
                </a:solidFill>
              </a:rPr>
              <a:t> shall find; and the mysteries of God shall be unfolded unto them, by the power of the Holy Ghost, as well in these times as in times of old, and as well in times of old as in times to come” (1 Nephi 10:19)</a:t>
            </a:r>
            <a:r>
              <a:rPr lang="en-US" dirty="0" smtClean="0">
                <a:solidFill>
                  <a:srgbClr val="000000"/>
                </a:solidFill>
              </a:rPr>
              <a:t>.</a:t>
            </a:r>
          </a:p>
          <a:p>
            <a:endParaRPr lang="en-US" dirty="0">
              <a:solidFill>
                <a:srgbClr val="000000"/>
              </a:solidFill>
            </a:endParaRPr>
          </a:p>
          <a:p>
            <a:r>
              <a:rPr lang="en-US" dirty="0" smtClean="0">
                <a:solidFill>
                  <a:srgbClr val="000000"/>
                </a:solidFill>
              </a:rPr>
              <a:t>There are always new things to learn from studying the scriptures over and over.</a:t>
            </a:r>
          </a:p>
          <a:p>
            <a:pPr marL="0" indent="0">
              <a:buNone/>
            </a:pPr>
            <a:endParaRPr lang="en-US" dirty="0" smtClean="0">
              <a:solidFill>
                <a:srgbClr val="000000"/>
              </a:solidFill>
            </a:endParaRPr>
          </a:p>
          <a:p>
            <a:r>
              <a:rPr lang="en-US" dirty="0" smtClean="0">
                <a:solidFill>
                  <a:srgbClr val="000000"/>
                </a:solidFill>
              </a:rPr>
              <a:t>There are numerous ways you can choose to study.</a:t>
            </a:r>
            <a:endParaRPr lang="en-US" dirty="0">
              <a:solidFill>
                <a:srgbClr val="000000"/>
              </a:solidFill>
            </a:endParaRPr>
          </a:p>
          <a:p>
            <a:endParaRPr lang="en-US" dirty="0"/>
          </a:p>
        </p:txBody>
      </p:sp>
    </p:spTree>
    <p:extLst>
      <p:ext uri="{BB962C8B-B14F-4D97-AF65-F5344CB8AC3E}">
        <p14:creationId xmlns:p14="http://schemas.microsoft.com/office/powerpoint/2010/main" val="1967644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8748"/>
          </a:xfrm>
        </p:spPr>
        <p:txBody>
          <a:bodyPr/>
          <a:lstStyle/>
          <a:p>
            <a:r>
              <a:rPr lang="en-US" dirty="0" smtClean="0">
                <a:solidFill>
                  <a:srgbClr val="000000"/>
                </a:solidFill>
              </a:rPr>
              <a:t>Come Unto Christ</a:t>
            </a:r>
            <a:endParaRPr lang="en-US" dirty="0">
              <a:solidFill>
                <a:srgbClr val="000000"/>
              </a:solidFill>
            </a:endParaRPr>
          </a:p>
        </p:txBody>
      </p:sp>
      <p:sp>
        <p:nvSpPr>
          <p:cNvPr id="3" name="Content Placeholder 2"/>
          <p:cNvSpPr>
            <a:spLocks noGrp="1"/>
          </p:cNvSpPr>
          <p:nvPr>
            <p:ph idx="1"/>
          </p:nvPr>
        </p:nvSpPr>
        <p:spPr>
          <a:xfrm>
            <a:off x="457200" y="1161772"/>
            <a:ext cx="8229600" cy="3721411"/>
          </a:xfrm>
        </p:spPr>
        <p:txBody>
          <a:bodyPr/>
          <a:lstStyle/>
          <a:p>
            <a:r>
              <a:rPr lang="en-US" sz="2800" dirty="0">
                <a:solidFill>
                  <a:srgbClr val="000000"/>
                </a:solidFill>
              </a:rPr>
              <a:t>The principal purpose of scriptures is to testify of Christ</a:t>
            </a:r>
            <a:r>
              <a:rPr lang="en-US" sz="2800" dirty="0" smtClean="0">
                <a:solidFill>
                  <a:srgbClr val="000000"/>
                </a:solidFill>
              </a:rPr>
              <a:t>, helping </a:t>
            </a:r>
            <a:r>
              <a:rPr lang="en-US" sz="2800" dirty="0">
                <a:solidFill>
                  <a:srgbClr val="000000"/>
                </a:solidFill>
              </a:rPr>
              <a:t>us come unto Him and receive eternal </a:t>
            </a:r>
            <a:r>
              <a:rPr lang="en-US" sz="2800" dirty="0" smtClean="0">
                <a:solidFill>
                  <a:srgbClr val="000000"/>
                </a:solidFill>
              </a:rPr>
              <a:t>life.</a:t>
            </a:r>
            <a:br>
              <a:rPr lang="en-US" sz="2800" dirty="0" smtClean="0">
                <a:solidFill>
                  <a:srgbClr val="000000"/>
                </a:solidFill>
              </a:rPr>
            </a:br>
            <a:endParaRPr lang="en-US" sz="2800" dirty="0" smtClean="0">
              <a:solidFill>
                <a:srgbClr val="000000"/>
              </a:solidFill>
            </a:endParaRPr>
          </a:p>
          <a:p>
            <a:r>
              <a:rPr lang="en-US" sz="2800" dirty="0" smtClean="0">
                <a:solidFill>
                  <a:srgbClr val="000000"/>
                </a:solidFill>
              </a:rPr>
              <a:t>John 5:39</a:t>
            </a:r>
            <a:br>
              <a:rPr lang="en-US" sz="2800" dirty="0" smtClean="0">
                <a:solidFill>
                  <a:srgbClr val="000000"/>
                </a:solidFill>
              </a:rPr>
            </a:br>
            <a:endParaRPr lang="en-US" sz="2800" dirty="0" smtClean="0">
              <a:solidFill>
                <a:srgbClr val="000000"/>
              </a:solidFill>
            </a:endParaRPr>
          </a:p>
          <a:p>
            <a:r>
              <a:rPr lang="en-US" sz="2800" dirty="0" smtClean="0">
                <a:solidFill>
                  <a:srgbClr val="000000"/>
                </a:solidFill>
              </a:rPr>
              <a:t>John 20:31</a:t>
            </a:r>
          </a:p>
          <a:p>
            <a:endParaRPr lang="en-US" dirty="0"/>
          </a:p>
        </p:txBody>
      </p:sp>
      <p:pic>
        <p:nvPicPr>
          <p:cNvPr id="4" name="Picture 3"/>
          <p:cNvPicPr>
            <a:picLocks noChangeAspect="1"/>
          </p:cNvPicPr>
          <p:nvPr/>
        </p:nvPicPr>
        <p:blipFill rotWithShape="1">
          <a:blip r:embed="rId2"/>
          <a:srcRect l="5923" t="10748" r="3080"/>
          <a:stretch/>
        </p:blipFill>
        <p:spPr>
          <a:xfrm>
            <a:off x="5004819" y="2371364"/>
            <a:ext cx="2797255" cy="4129297"/>
          </a:xfrm>
          <a:prstGeom prst="rect">
            <a:avLst/>
          </a:prstGeom>
          <a:ln>
            <a:noFill/>
          </a:ln>
          <a:effectLst>
            <a:softEdge rad="112500"/>
          </a:effectLst>
        </p:spPr>
      </p:pic>
    </p:spTree>
    <p:extLst>
      <p:ext uri="{BB962C8B-B14F-4D97-AF65-F5344CB8AC3E}">
        <p14:creationId xmlns:p14="http://schemas.microsoft.com/office/powerpoint/2010/main" val="3245317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6384"/>
          </a:xfrm>
        </p:spPr>
        <p:txBody>
          <a:bodyPr/>
          <a:lstStyle/>
          <a:p>
            <a:r>
              <a:rPr lang="en-US" sz="4000" dirty="0" smtClean="0">
                <a:solidFill>
                  <a:srgbClr val="000000"/>
                </a:solidFill>
              </a:rPr>
              <a:t>Different Ways To Study</a:t>
            </a:r>
            <a:r>
              <a:rPr lang="en-US" sz="4000" dirty="0" smtClean="0"/>
              <a:t>:</a:t>
            </a:r>
            <a:endParaRPr lang="en-US" sz="4000" dirty="0"/>
          </a:p>
        </p:txBody>
      </p:sp>
      <p:sp>
        <p:nvSpPr>
          <p:cNvPr id="3" name="Content Placeholder 2"/>
          <p:cNvSpPr>
            <a:spLocks noGrp="1"/>
          </p:cNvSpPr>
          <p:nvPr>
            <p:ph idx="1"/>
          </p:nvPr>
        </p:nvSpPr>
        <p:spPr>
          <a:xfrm>
            <a:off x="457199" y="816385"/>
            <a:ext cx="8478897" cy="5903098"/>
          </a:xfrm>
        </p:spPr>
        <p:txBody>
          <a:bodyPr>
            <a:normAutofit/>
          </a:bodyPr>
          <a:lstStyle/>
          <a:p>
            <a:r>
              <a:rPr lang="en-US" sz="2200" dirty="0" smtClean="0">
                <a:solidFill>
                  <a:schemeClr val="tx1"/>
                </a:solidFill>
              </a:rPr>
              <a:t>Read cover to cover, in chronological order</a:t>
            </a:r>
          </a:p>
          <a:p>
            <a:r>
              <a:rPr lang="en-US" sz="2200" dirty="0" smtClean="0">
                <a:solidFill>
                  <a:schemeClr val="tx1"/>
                </a:solidFill>
              </a:rPr>
              <a:t>Learn about a topic (</a:t>
            </a:r>
            <a:r>
              <a:rPr lang="en-US" sz="2200" dirty="0" err="1" smtClean="0">
                <a:solidFill>
                  <a:schemeClr val="tx1"/>
                </a:solidFill>
              </a:rPr>
              <a:t>ie</a:t>
            </a:r>
            <a:r>
              <a:rPr lang="en-US" sz="2200" dirty="0" smtClean="0">
                <a:solidFill>
                  <a:schemeClr val="tx1"/>
                </a:solidFill>
              </a:rPr>
              <a:t>: prayer, repentance, love)</a:t>
            </a:r>
          </a:p>
          <a:p>
            <a:r>
              <a:rPr lang="en-US" sz="2200" dirty="0" smtClean="0">
                <a:solidFill>
                  <a:schemeClr val="tx1"/>
                </a:solidFill>
              </a:rPr>
              <a:t>Study a person or a prophet.</a:t>
            </a:r>
          </a:p>
          <a:p>
            <a:r>
              <a:rPr lang="en-US" sz="2200" dirty="0" smtClean="0">
                <a:solidFill>
                  <a:schemeClr val="tx1"/>
                </a:solidFill>
              </a:rPr>
              <a:t>Seek answers to your questions.</a:t>
            </a:r>
          </a:p>
          <a:p>
            <a:r>
              <a:rPr lang="en-US" sz="2200" dirty="0" smtClean="0">
                <a:solidFill>
                  <a:schemeClr val="tx1"/>
                </a:solidFill>
              </a:rPr>
              <a:t>Read about the Savior and His teachings.</a:t>
            </a:r>
          </a:p>
          <a:p>
            <a:r>
              <a:rPr lang="en-US" sz="2200" dirty="0" smtClean="0">
                <a:solidFill>
                  <a:schemeClr val="tx1"/>
                </a:solidFill>
              </a:rPr>
              <a:t>Make a list of scriptures that mean something to you.</a:t>
            </a:r>
          </a:p>
          <a:p>
            <a:pPr marL="0" indent="0">
              <a:buNone/>
            </a:pPr>
            <a:endParaRPr lang="en-US" b="1" dirty="0" smtClean="0">
              <a:solidFill>
                <a:schemeClr val="tx1"/>
              </a:solidFill>
            </a:endParaRPr>
          </a:p>
          <a:p>
            <a:pPr marL="0" indent="0">
              <a:buNone/>
            </a:pPr>
            <a:endParaRPr lang="en-US" b="1" dirty="0">
              <a:solidFill>
                <a:schemeClr val="tx1"/>
              </a:solidFill>
            </a:endParaRPr>
          </a:p>
          <a:p>
            <a:pPr marL="0" indent="0">
              <a:buNone/>
            </a:pPr>
            <a:r>
              <a:rPr lang="en-US" b="1" dirty="0" smtClean="0">
                <a:solidFill>
                  <a:schemeClr val="tx1"/>
                </a:solidFill>
              </a:rPr>
              <a:t>Can you think of any others?</a:t>
            </a:r>
            <a:endParaRPr lang="en-US" b="1" dirty="0">
              <a:solidFill>
                <a:schemeClr val="tx1"/>
              </a:solidFill>
            </a:endParaRPr>
          </a:p>
        </p:txBody>
      </p:sp>
      <p:pic>
        <p:nvPicPr>
          <p:cNvPr id="4" name="Picture 3"/>
          <p:cNvPicPr>
            <a:picLocks noChangeAspect="1"/>
          </p:cNvPicPr>
          <p:nvPr/>
        </p:nvPicPr>
        <p:blipFill rotWithShape="1">
          <a:blip r:embed="rId2"/>
          <a:srcRect l="8514" r="9904"/>
          <a:stretch/>
        </p:blipFill>
        <p:spPr>
          <a:xfrm>
            <a:off x="4874887" y="3404051"/>
            <a:ext cx="4061210" cy="3453949"/>
          </a:xfrm>
          <a:prstGeom prst="rect">
            <a:avLst/>
          </a:prstGeom>
          <a:ln>
            <a:noFill/>
          </a:ln>
          <a:effectLst>
            <a:softEdge rad="112500"/>
          </a:effectLst>
        </p:spPr>
      </p:pic>
    </p:spTree>
    <p:extLst>
      <p:ext uri="{BB962C8B-B14F-4D97-AF65-F5344CB8AC3E}">
        <p14:creationId xmlns:p14="http://schemas.microsoft.com/office/powerpoint/2010/main" val="2232045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8984"/>
          </a:xfrm>
        </p:spPr>
        <p:txBody>
          <a:bodyPr/>
          <a:lstStyle/>
          <a:p>
            <a:r>
              <a:rPr lang="en-US" dirty="0" smtClean="0">
                <a:solidFill>
                  <a:srgbClr val="000000"/>
                </a:solidFill>
              </a:rPr>
              <a:t>Start Today!</a:t>
            </a:r>
            <a:endParaRPr lang="en-US" dirty="0">
              <a:solidFill>
                <a:srgbClr val="000000"/>
              </a:solidFill>
            </a:endParaRPr>
          </a:p>
        </p:txBody>
      </p:sp>
      <p:sp>
        <p:nvSpPr>
          <p:cNvPr id="3" name="Content Placeholder 2"/>
          <p:cNvSpPr>
            <a:spLocks noGrp="1"/>
          </p:cNvSpPr>
          <p:nvPr>
            <p:ph idx="1"/>
          </p:nvPr>
        </p:nvSpPr>
        <p:spPr>
          <a:xfrm>
            <a:off x="457200" y="1148984"/>
            <a:ext cx="8229600" cy="2706161"/>
          </a:xfrm>
        </p:spPr>
        <p:txBody>
          <a:bodyPr>
            <a:normAutofit lnSpcReduction="10000"/>
          </a:bodyPr>
          <a:lstStyle/>
          <a:p>
            <a:r>
              <a:rPr lang="en-US" dirty="0" smtClean="0">
                <a:solidFill>
                  <a:srgbClr val="000000"/>
                </a:solidFill>
              </a:rPr>
              <a:t>However </a:t>
            </a:r>
            <a:r>
              <a:rPr lang="en-US" dirty="0">
                <a:solidFill>
                  <a:srgbClr val="000000"/>
                </a:solidFill>
              </a:rPr>
              <a:t>you choose to study the scriptures, your study will help strengthen your testimony and increase your understanding of the gospel. In other words, there is no one correct way to study the scriptures. So don’t be afraid to branch out and try some new approaches to the way you read</a:t>
            </a:r>
            <a:r>
              <a:rPr lang="en-US" dirty="0" smtClean="0">
                <a:solidFill>
                  <a:srgbClr val="000000"/>
                </a:solidFill>
              </a:rPr>
              <a:t>.</a:t>
            </a:r>
          </a:p>
          <a:p>
            <a:pPr marL="0" indent="0">
              <a:buNone/>
            </a:pPr>
            <a:r>
              <a:rPr lang="en-US" dirty="0" smtClean="0">
                <a:solidFill>
                  <a:srgbClr val="000000"/>
                </a:solidFill>
              </a:rPr>
              <a:t>    </a:t>
            </a:r>
            <a:r>
              <a:rPr lang="en-US" sz="1600" dirty="0" smtClean="0">
                <a:solidFill>
                  <a:srgbClr val="000000"/>
                </a:solidFill>
              </a:rPr>
              <a:t>(Successful Scripture </a:t>
            </a:r>
            <a:r>
              <a:rPr lang="en-US" sz="1600" dirty="0">
                <a:solidFill>
                  <a:srgbClr val="000000"/>
                </a:solidFill>
              </a:rPr>
              <a:t>S</a:t>
            </a:r>
            <a:r>
              <a:rPr lang="en-US" sz="1600" dirty="0" smtClean="0">
                <a:solidFill>
                  <a:srgbClr val="000000"/>
                </a:solidFill>
              </a:rPr>
              <a:t>tudy, BY PAUL VANDENBERGHE, New </a:t>
            </a:r>
            <a:r>
              <a:rPr lang="en-US" sz="1600" dirty="0">
                <a:solidFill>
                  <a:srgbClr val="000000"/>
                </a:solidFill>
              </a:rPr>
              <a:t>E</a:t>
            </a:r>
            <a:r>
              <a:rPr lang="en-US" sz="1600" dirty="0" smtClean="0">
                <a:solidFill>
                  <a:srgbClr val="000000"/>
                </a:solidFill>
              </a:rPr>
              <a:t>ra </a:t>
            </a:r>
            <a:r>
              <a:rPr lang="en-US" sz="1600" dirty="0">
                <a:solidFill>
                  <a:srgbClr val="000000"/>
                </a:solidFill>
              </a:rPr>
              <a:t>J</a:t>
            </a:r>
            <a:r>
              <a:rPr lang="en-US" sz="1600" dirty="0" smtClean="0">
                <a:solidFill>
                  <a:srgbClr val="000000"/>
                </a:solidFill>
              </a:rPr>
              <a:t>an 2012)</a:t>
            </a:r>
            <a:endParaRPr lang="en-US" sz="1600" dirty="0">
              <a:solidFill>
                <a:srgbClr val="000000"/>
              </a:solidFill>
            </a:endParaRPr>
          </a:p>
        </p:txBody>
      </p:sp>
      <p:pic>
        <p:nvPicPr>
          <p:cNvPr id="4" name="Picture 3"/>
          <p:cNvPicPr>
            <a:picLocks noChangeAspect="1"/>
          </p:cNvPicPr>
          <p:nvPr/>
        </p:nvPicPr>
        <p:blipFill rotWithShape="1">
          <a:blip r:embed="rId2"/>
          <a:srcRect l="9410" t="16385" r="13310" b="14937"/>
          <a:stretch/>
        </p:blipFill>
        <p:spPr>
          <a:xfrm>
            <a:off x="2116840" y="3855145"/>
            <a:ext cx="4898977" cy="2898068"/>
          </a:xfrm>
          <a:prstGeom prst="rect">
            <a:avLst/>
          </a:prstGeom>
          <a:ln>
            <a:noFill/>
          </a:ln>
          <a:effectLst>
            <a:softEdge rad="112500"/>
          </a:effectLst>
        </p:spPr>
      </p:pic>
    </p:spTree>
    <p:extLst>
      <p:ext uri="{BB962C8B-B14F-4D97-AF65-F5344CB8AC3E}">
        <p14:creationId xmlns:p14="http://schemas.microsoft.com/office/powerpoint/2010/main" val="3294034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iptur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9488" y="162028"/>
            <a:ext cx="4208357" cy="6312536"/>
          </a:xfrm>
          <a:prstGeom prst="rect">
            <a:avLst/>
          </a:prstGeom>
        </p:spPr>
      </p:pic>
    </p:spTree>
    <p:extLst>
      <p:ext uri="{BB962C8B-B14F-4D97-AF65-F5344CB8AC3E}">
        <p14:creationId xmlns:p14="http://schemas.microsoft.com/office/powerpoint/2010/main" val="1864496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10"/>
            <a:ext cx="8229600" cy="891974"/>
          </a:xfrm>
        </p:spPr>
        <p:txBody>
          <a:bodyPr/>
          <a:lstStyle/>
          <a:p>
            <a:r>
              <a:rPr lang="en-US" dirty="0" smtClean="0">
                <a:solidFill>
                  <a:srgbClr val="000000"/>
                </a:solidFill>
              </a:rPr>
              <a:t>Study Daily</a:t>
            </a:r>
            <a:endParaRPr lang="en-US" dirty="0">
              <a:solidFill>
                <a:srgbClr val="000000"/>
              </a:solidFill>
            </a:endParaRPr>
          </a:p>
        </p:txBody>
      </p:sp>
      <p:sp>
        <p:nvSpPr>
          <p:cNvPr id="3" name="Content Placeholder 2"/>
          <p:cNvSpPr>
            <a:spLocks noGrp="1"/>
          </p:cNvSpPr>
          <p:nvPr>
            <p:ph idx="1"/>
          </p:nvPr>
        </p:nvSpPr>
        <p:spPr>
          <a:xfrm>
            <a:off x="457200" y="1269931"/>
            <a:ext cx="8229600" cy="3280652"/>
          </a:xfrm>
        </p:spPr>
        <p:txBody>
          <a:bodyPr>
            <a:normAutofit lnSpcReduction="10000"/>
          </a:bodyPr>
          <a:lstStyle/>
          <a:p>
            <a:r>
              <a:rPr lang="en-US" dirty="0" smtClean="0">
                <a:solidFill>
                  <a:srgbClr val="000000"/>
                </a:solidFill>
              </a:rPr>
              <a:t>The scriptures contain the word of God.  Latter</a:t>
            </a:r>
            <a:r>
              <a:rPr lang="en-US" dirty="0">
                <a:solidFill>
                  <a:srgbClr val="000000"/>
                </a:solidFill>
              </a:rPr>
              <a:t>-day prophets counsel us to study the </a:t>
            </a:r>
            <a:r>
              <a:rPr lang="en-US" dirty="0" smtClean="0">
                <a:solidFill>
                  <a:srgbClr val="000000"/>
                </a:solidFill>
              </a:rPr>
              <a:t>scriptures every </a:t>
            </a:r>
            <a:r>
              <a:rPr lang="en-US" dirty="0">
                <a:solidFill>
                  <a:srgbClr val="000000"/>
                </a:solidFill>
              </a:rPr>
              <a:t>day, both individually and with our families. </a:t>
            </a:r>
            <a:endParaRPr lang="en-US" dirty="0" smtClean="0">
              <a:solidFill>
                <a:srgbClr val="000000"/>
              </a:solidFill>
            </a:endParaRPr>
          </a:p>
          <a:p>
            <a:pPr marL="0" indent="0">
              <a:buNone/>
            </a:pPr>
            <a:r>
              <a:rPr lang="en-US" dirty="0" smtClean="0">
                <a:solidFill>
                  <a:srgbClr val="000000"/>
                </a:solidFill>
              </a:rPr>
              <a:t/>
            </a:r>
            <a:br>
              <a:rPr lang="en-US" dirty="0" smtClean="0">
                <a:solidFill>
                  <a:srgbClr val="000000"/>
                </a:solidFill>
              </a:rPr>
            </a:br>
            <a:r>
              <a:rPr lang="en-US" dirty="0" smtClean="0">
                <a:solidFill>
                  <a:srgbClr val="000000"/>
                </a:solidFill>
              </a:rPr>
              <a:t>“Daily, </a:t>
            </a:r>
            <a:r>
              <a:rPr lang="en-US" b="1" u="sng" dirty="0" smtClean="0">
                <a:solidFill>
                  <a:srgbClr val="000000"/>
                </a:solidFill>
              </a:rPr>
              <a:t>meaningful </a:t>
            </a:r>
            <a:r>
              <a:rPr lang="en-US" dirty="0">
                <a:solidFill>
                  <a:srgbClr val="000000"/>
                </a:solidFill>
              </a:rPr>
              <a:t>scripture study helps you be receptive to </a:t>
            </a:r>
            <a:r>
              <a:rPr lang="en-US" dirty="0" smtClean="0">
                <a:solidFill>
                  <a:srgbClr val="000000"/>
                </a:solidFill>
              </a:rPr>
              <a:t>the whisperings </a:t>
            </a:r>
            <a:r>
              <a:rPr lang="en-US" dirty="0">
                <a:solidFill>
                  <a:srgbClr val="000000"/>
                </a:solidFill>
              </a:rPr>
              <a:t>of the Holy Ghost. It builds your faith, </a:t>
            </a:r>
            <a:r>
              <a:rPr lang="en-US" dirty="0" smtClean="0">
                <a:solidFill>
                  <a:srgbClr val="000000"/>
                </a:solidFill>
              </a:rPr>
              <a:t>fortifies you </a:t>
            </a:r>
            <a:r>
              <a:rPr lang="en-US" dirty="0">
                <a:solidFill>
                  <a:srgbClr val="000000"/>
                </a:solidFill>
              </a:rPr>
              <a:t>against temptation, and helps you draw near to </a:t>
            </a:r>
            <a:r>
              <a:rPr lang="en-US" dirty="0" smtClean="0">
                <a:solidFill>
                  <a:srgbClr val="000000"/>
                </a:solidFill>
              </a:rPr>
              <a:t>your Heavenly </a:t>
            </a:r>
            <a:r>
              <a:rPr lang="en-US" dirty="0">
                <a:solidFill>
                  <a:srgbClr val="000000"/>
                </a:solidFill>
              </a:rPr>
              <a:t>Father and His Beloved Son</a:t>
            </a:r>
            <a:r>
              <a:rPr lang="en-US" dirty="0" smtClean="0">
                <a:solidFill>
                  <a:srgbClr val="000000"/>
                </a:solidFill>
              </a:rPr>
              <a:t>.” </a:t>
            </a:r>
            <a:r>
              <a:rPr lang="en-US" sz="1600" dirty="0" smtClean="0">
                <a:solidFill>
                  <a:srgbClr val="000000"/>
                </a:solidFill>
              </a:rPr>
              <a:t>(True to the Faith)</a:t>
            </a:r>
            <a:endParaRPr lang="en-US" sz="1600" dirty="0">
              <a:solidFill>
                <a:srgbClr val="000000"/>
              </a:solidFill>
            </a:endParaRPr>
          </a:p>
          <a:p>
            <a:pPr marL="0" indent="0">
              <a:buNone/>
            </a:pPr>
            <a:endParaRPr lang="en-US" dirty="0">
              <a:solidFill>
                <a:srgbClr val="000000"/>
              </a:solidFill>
            </a:endParaRPr>
          </a:p>
        </p:txBody>
      </p:sp>
      <p:pic>
        <p:nvPicPr>
          <p:cNvPr id="4" name="Picture 3"/>
          <p:cNvPicPr>
            <a:picLocks noChangeAspect="1"/>
          </p:cNvPicPr>
          <p:nvPr/>
        </p:nvPicPr>
        <p:blipFill rotWithShape="1">
          <a:blip r:embed="rId2"/>
          <a:srcRect l="2786" t="5421" r="18449" b="6696"/>
          <a:stretch/>
        </p:blipFill>
        <p:spPr>
          <a:xfrm>
            <a:off x="5440610" y="4142391"/>
            <a:ext cx="3246189" cy="2479386"/>
          </a:xfrm>
          <a:prstGeom prst="rect">
            <a:avLst/>
          </a:prstGeom>
          <a:ln>
            <a:noFill/>
          </a:ln>
          <a:effectLst>
            <a:softEdge rad="112500"/>
          </a:effectLst>
        </p:spPr>
      </p:pic>
    </p:spTree>
    <p:extLst>
      <p:ext uri="{BB962C8B-B14F-4D97-AF65-F5344CB8AC3E}">
        <p14:creationId xmlns:p14="http://schemas.microsoft.com/office/powerpoint/2010/main" val="3703189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0000"/>
                </a:solidFill>
              </a:rPr>
              <a:t>How Do </a:t>
            </a:r>
            <a:r>
              <a:rPr lang="en-US" sz="4000" dirty="0">
                <a:solidFill>
                  <a:srgbClr val="000000"/>
                </a:solidFill>
              </a:rPr>
              <a:t>W</a:t>
            </a:r>
            <a:r>
              <a:rPr lang="en-US" sz="4000" dirty="0" smtClean="0">
                <a:solidFill>
                  <a:srgbClr val="000000"/>
                </a:solidFill>
              </a:rPr>
              <a:t>e Make </a:t>
            </a:r>
            <a:r>
              <a:rPr lang="en-US" sz="4000" dirty="0">
                <a:solidFill>
                  <a:srgbClr val="000000"/>
                </a:solidFill>
              </a:rPr>
              <a:t>O</a:t>
            </a:r>
            <a:r>
              <a:rPr lang="en-US" sz="4000" dirty="0" smtClean="0">
                <a:solidFill>
                  <a:srgbClr val="000000"/>
                </a:solidFill>
              </a:rPr>
              <a:t>ur </a:t>
            </a:r>
            <a:br>
              <a:rPr lang="en-US" sz="4000" dirty="0" smtClean="0">
                <a:solidFill>
                  <a:srgbClr val="000000"/>
                </a:solidFill>
              </a:rPr>
            </a:br>
            <a:r>
              <a:rPr lang="en-US" sz="4000" dirty="0" smtClean="0">
                <a:solidFill>
                  <a:srgbClr val="000000"/>
                </a:solidFill>
              </a:rPr>
              <a:t>Study Meaningful?</a:t>
            </a:r>
            <a:endParaRPr lang="en-US" sz="4000" dirty="0">
              <a:solidFill>
                <a:srgbClr val="000000"/>
              </a:solidFill>
            </a:endParaRPr>
          </a:p>
        </p:txBody>
      </p:sp>
      <p:sp>
        <p:nvSpPr>
          <p:cNvPr id="3" name="Content Placeholder 2"/>
          <p:cNvSpPr>
            <a:spLocks noGrp="1"/>
          </p:cNvSpPr>
          <p:nvPr>
            <p:ph idx="1"/>
          </p:nvPr>
        </p:nvSpPr>
        <p:spPr/>
        <p:txBody>
          <a:bodyPr/>
          <a:lstStyle/>
          <a:p>
            <a:r>
              <a:rPr lang="en-US" dirty="0">
                <a:solidFill>
                  <a:srgbClr val="000000"/>
                </a:solidFill>
              </a:rPr>
              <a:t>Develop a plan for your personal study of the </a:t>
            </a:r>
            <a:r>
              <a:rPr lang="en-US" dirty="0" smtClean="0">
                <a:solidFill>
                  <a:srgbClr val="000000"/>
                </a:solidFill>
              </a:rPr>
              <a:t>scriptures. </a:t>
            </a:r>
            <a:br>
              <a:rPr lang="en-US" dirty="0" smtClean="0">
                <a:solidFill>
                  <a:srgbClr val="000000"/>
                </a:solidFill>
              </a:rPr>
            </a:br>
            <a:endParaRPr lang="en-US" dirty="0" smtClean="0">
              <a:solidFill>
                <a:srgbClr val="000000"/>
              </a:solidFill>
            </a:endParaRPr>
          </a:p>
          <a:p>
            <a:r>
              <a:rPr lang="en-US" dirty="0" smtClean="0">
                <a:solidFill>
                  <a:srgbClr val="000000"/>
                </a:solidFill>
              </a:rPr>
              <a:t>Consider </a:t>
            </a:r>
            <a:r>
              <a:rPr lang="en-US" dirty="0">
                <a:solidFill>
                  <a:srgbClr val="000000"/>
                </a:solidFill>
              </a:rPr>
              <a:t>setting aside a certain amount of time each day </a:t>
            </a:r>
            <a:r>
              <a:rPr lang="en-US" dirty="0" smtClean="0">
                <a:solidFill>
                  <a:srgbClr val="000000"/>
                </a:solidFill>
              </a:rPr>
              <a:t>to study </a:t>
            </a:r>
            <a:r>
              <a:rPr lang="en-US" dirty="0">
                <a:solidFill>
                  <a:srgbClr val="000000"/>
                </a:solidFill>
              </a:rPr>
              <a:t>the scriptures. </a:t>
            </a:r>
            <a:r>
              <a:rPr lang="en-US" dirty="0" smtClean="0">
                <a:solidFill>
                  <a:srgbClr val="000000"/>
                </a:solidFill>
              </a:rPr>
              <a:t/>
            </a:r>
            <a:br>
              <a:rPr lang="en-US" dirty="0" smtClean="0">
                <a:solidFill>
                  <a:srgbClr val="000000"/>
                </a:solidFill>
              </a:rPr>
            </a:br>
            <a:endParaRPr lang="en-US" dirty="0" smtClean="0">
              <a:solidFill>
                <a:srgbClr val="000000"/>
              </a:solidFill>
            </a:endParaRPr>
          </a:p>
          <a:p>
            <a:r>
              <a:rPr lang="en-US" dirty="0" smtClean="0">
                <a:solidFill>
                  <a:srgbClr val="000000"/>
                </a:solidFill>
              </a:rPr>
              <a:t>During </a:t>
            </a:r>
            <a:r>
              <a:rPr lang="en-US" dirty="0">
                <a:solidFill>
                  <a:srgbClr val="000000"/>
                </a:solidFill>
              </a:rPr>
              <a:t>that time, read carefully, </a:t>
            </a:r>
            <a:r>
              <a:rPr lang="en-US" dirty="0" smtClean="0">
                <a:solidFill>
                  <a:srgbClr val="000000"/>
                </a:solidFill>
              </a:rPr>
              <a:t>being attentive </a:t>
            </a:r>
            <a:r>
              <a:rPr lang="en-US" dirty="0">
                <a:solidFill>
                  <a:srgbClr val="000000"/>
                </a:solidFill>
              </a:rPr>
              <a:t>to the promptings of the Spirit. </a:t>
            </a:r>
            <a:r>
              <a:rPr lang="en-US" dirty="0" smtClean="0">
                <a:solidFill>
                  <a:srgbClr val="000000"/>
                </a:solidFill>
              </a:rPr>
              <a:t/>
            </a:r>
            <a:br>
              <a:rPr lang="en-US" dirty="0" smtClean="0">
                <a:solidFill>
                  <a:srgbClr val="000000"/>
                </a:solidFill>
              </a:rPr>
            </a:br>
            <a:endParaRPr lang="en-US" dirty="0" smtClean="0">
              <a:solidFill>
                <a:srgbClr val="000000"/>
              </a:solidFill>
            </a:endParaRPr>
          </a:p>
          <a:p>
            <a:r>
              <a:rPr lang="en-US" dirty="0" smtClean="0">
                <a:solidFill>
                  <a:srgbClr val="000000"/>
                </a:solidFill>
              </a:rPr>
              <a:t>Ask </a:t>
            </a:r>
            <a:r>
              <a:rPr lang="en-US" dirty="0">
                <a:solidFill>
                  <a:srgbClr val="000000"/>
                </a:solidFill>
              </a:rPr>
              <a:t>your </a:t>
            </a:r>
            <a:r>
              <a:rPr lang="en-US" dirty="0" smtClean="0">
                <a:solidFill>
                  <a:srgbClr val="000000"/>
                </a:solidFill>
              </a:rPr>
              <a:t>Heavenly Father </a:t>
            </a:r>
            <a:r>
              <a:rPr lang="en-US" dirty="0">
                <a:solidFill>
                  <a:srgbClr val="000000"/>
                </a:solidFill>
              </a:rPr>
              <a:t>to help you know what He would have you </a:t>
            </a:r>
            <a:r>
              <a:rPr lang="en-US" dirty="0" smtClean="0">
                <a:solidFill>
                  <a:srgbClr val="000000"/>
                </a:solidFill>
              </a:rPr>
              <a:t>learn and </a:t>
            </a:r>
            <a:r>
              <a:rPr lang="en-US" dirty="0">
                <a:solidFill>
                  <a:srgbClr val="000000"/>
                </a:solidFill>
              </a:rPr>
              <a:t>do.</a:t>
            </a:r>
            <a:endParaRPr lang="en-US" dirty="0">
              <a:solidFill>
                <a:srgbClr val="000000"/>
              </a:solidFill>
            </a:endParaRPr>
          </a:p>
        </p:txBody>
      </p:sp>
    </p:spTree>
    <p:extLst>
      <p:ext uri="{BB962C8B-B14F-4D97-AF65-F5344CB8AC3E}">
        <p14:creationId xmlns:p14="http://schemas.microsoft.com/office/powerpoint/2010/main" val="3876131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Always Begin With Prayer</a:t>
            </a:r>
            <a:endParaRPr lang="en-US" dirty="0">
              <a:solidFill>
                <a:srgbClr val="000000"/>
              </a:solidFill>
            </a:endParaRPr>
          </a:p>
        </p:txBody>
      </p:sp>
      <p:sp>
        <p:nvSpPr>
          <p:cNvPr id="3" name="Content Placeholder 2"/>
          <p:cNvSpPr>
            <a:spLocks noGrp="1"/>
          </p:cNvSpPr>
          <p:nvPr>
            <p:ph idx="1"/>
          </p:nvPr>
        </p:nvSpPr>
        <p:spPr>
          <a:xfrm>
            <a:off x="4241800" y="1783948"/>
            <a:ext cx="4444999" cy="4550583"/>
          </a:xfrm>
        </p:spPr>
        <p:txBody>
          <a:bodyPr>
            <a:normAutofit/>
          </a:bodyPr>
          <a:lstStyle/>
          <a:p>
            <a:r>
              <a:rPr lang="en-US" dirty="0">
                <a:solidFill>
                  <a:srgbClr val="000000"/>
                </a:solidFill>
              </a:rPr>
              <a:t>A</a:t>
            </a:r>
            <a:r>
              <a:rPr lang="en-US" dirty="0" smtClean="0">
                <a:solidFill>
                  <a:srgbClr val="000000"/>
                </a:solidFill>
              </a:rPr>
              <a:t>lways </a:t>
            </a:r>
            <a:r>
              <a:rPr lang="en-US" dirty="0">
                <a:solidFill>
                  <a:srgbClr val="000000"/>
                </a:solidFill>
              </a:rPr>
              <a:t>begin with prayer, you’ll have a much easier time understanding and finding answers as you read. As you make daily scripture study a habit, be sure to have prayer become a consistent part of your pattern.</a:t>
            </a:r>
            <a:endParaRPr lang="en-US" dirty="0">
              <a:solidFill>
                <a:srgbClr val="000000"/>
              </a:solidFill>
            </a:endParaRPr>
          </a:p>
        </p:txBody>
      </p:sp>
      <p:pic>
        <p:nvPicPr>
          <p:cNvPr id="4" name="Picture 3"/>
          <p:cNvPicPr>
            <a:picLocks noChangeAspect="1"/>
          </p:cNvPicPr>
          <p:nvPr/>
        </p:nvPicPr>
        <p:blipFill rotWithShape="1">
          <a:blip r:embed="rId2"/>
          <a:srcRect t="10747" b="9093"/>
          <a:stretch/>
        </p:blipFill>
        <p:spPr>
          <a:xfrm>
            <a:off x="457200" y="1783948"/>
            <a:ext cx="3784600" cy="4550583"/>
          </a:xfrm>
          <a:prstGeom prst="rect">
            <a:avLst/>
          </a:prstGeom>
          <a:ln>
            <a:noFill/>
          </a:ln>
          <a:effectLst>
            <a:softEdge rad="112500"/>
          </a:effectLst>
        </p:spPr>
      </p:pic>
    </p:spTree>
    <p:extLst>
      <p:ext uri="{BB962C8B-B14F-4D97-AF65-F5344CB8AC3E}">
        <p14:creationId xmlns:p14="http://schemas.microsoft.com/office/powerpoint/2010/main" val="699906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892"/>
            <a:ext cx="8229600" cy="6364768"/>
          </a:xfrm>
        </p:spPr>
        <p:txBody>
          <a:bodyPr>
            <a:normAutofit lnSpcReduction="10000"/>
          </a:bodyPr>
          <a:lstStyle/>
          <a:p>
            <a:pPr>
              <a:lnSpc>
                <a:spcPct val="90000"/>
              </a:lnSpc>
            </a:pPr>
            <a:r>
              <a:rPr lang="en-US" sz="2000" dirty="0">
                <a:solidFill>
                  <a:srgbClr val="000000"/>
                </a:solidFill>
              </a:rPr>
              <a:t>Elder D. Todd </a:t>
            </a:r>
            <a:r>
              <a:rPr lang="en-US" sz="2000" dirty="0" err="1">
                <a:solidFill>
                  <a:srgbClr val="000000"/>
                </a:solidFill>
              </a:rPr>
              <a:t>Christofferson</a:t>
            </a:r>
            <a:r>
              <a:rPr lang="en-US" sz="2000" dirty="0">
                <a:solidFill>
                  <a:srgbClr val="000000"/>
                </a:solidFill>
              </a:rPr>
              <a:t> gave the following insights about how we should study the scriptures:</a:t>
            </a:r>
          </a:p>
          <a:p>
            <a:pPr marL="0" indent="0">
              <a:lnSpc>
                <a:spcPct val="90000"/>
              </a:lnSpc>
              <a:buNone/>
            </a:pPr>
            <a:endParaRPr lang="en-US" dirty="0">
              <a:solidFill>
                <a:srgbClr val="000000"/>
              </a:solidFill>
            </a:endParaRPr>
          </a:p>
          <a:p>
            <a:pPr>
              <a:lnSpc>
                <a:spcPct val="90000"/>
              </a:lnSpc>
            </a:pPr>
            <a:r>
              <a:rPr lang="en-US" dirty="0">
                <a:solidFill>
                  <a:srgbClr val="000000"/>
                </a:solidFill>
              </a:rPr>
              <a:t>“You should care more about the amount of time you spend in the scriptures than about the amount you read in that time</a:t>
            </a:r>
            <a:r>
              <a:rPr lang="en-US" dirty="0" smtClean="0">
                <a:solidFill>
                  <a:srgbClr val="000000"/>
                </a:solidFill>
              </a:rPr>
              <a:t>.</a:t>
            </a:r>
            <a:r>
              <a:rPr lang="en-US" dirty="0">
                <a:solidFill>
                  <a:srgbClr val="000000"/>
                </a:solidFill>
              </a:rPr>
              <a:t> </a:t>
            </a:r>
            <a:r>
              <a:rPr lang="en-US" dirty="0" smtClean="0">
                <a:solidFill>
                  <a:srgbClr val="000000"/>
                </a:solidFill>
              </a:rPr>
              <a:t/>
            </a:r>
            <a:br>
              <a:rPr lang="en-US" dirty="0" smtClean="0">
                <a:solidFill>
                  <a:srgbClr val="000000"/>
                </a:solidFill>
              </a:rPr>
            </a:br>
            <a:endParaRPr lang="en-US" dirty="0" smtClean="0">
              <a:solidFill>
                <a:srgbClr val="000000"/>
              </a:solidFill>
            </a:endParaRPr>
          </a:p>
          <a:p>
            <a:pPr>
              <a:lnSpc>
                <a:spcPct val="90000"/>
              </a:lnSpc>
            </a:pPr>
            <a:r>
              <a:rPr lang="en-US" dirty="0" smtClean="0">
                <a:solidFill>
                  <a:srgbClr val="000000"/>
                </a:solidFill>
              </a:rPr>
              <a:t>I </a:t>
            </a:r>
            <a:r>
              <a:rPr lang="en-US" dirty="0">
                <a:solidFill>
                  <a:srgbClr val="000000"/>
                </a:solidFill>
              </a:rPr>
              <a:t>see you sometimes reading a few verses, stopping to ponder them, carefully reading the verses again, and as you think about what they mean, praying for understanding, asking questions in your mind, waiting for spiritual impressions, and writing down the impressions and insights that come so you can remember and learn more. </a:t>
            </a:r>
            <a:r>
              <a:rPr lang="en-US" dirty="0" smtClean="0">
                <a:solidFill>
                  <a:srgbClr val="000000"/>
                </a:solidFill>
              </a:rPr>
              <a:t/>
            </a:r>
            <a:br>
              <a:rPr lang="en-US" dirty="0" smtClean="0">
                <a:solidFill>
                  <a:srgbClr val="000000"/>
                </a:solidFill>
              </a:rPr>
            </a:br>
            <a:endParaRPr lang="en-US" dirty="0" smtClean="0">
              <a:solidFill>
                <a:srgbClr val="000000"/>
              </a:solidFill>
            </a:endParaRPr>
          </a:p>
          <a:p>
            <a:pPr>
              <a:lnSpc>
                <a:spcPct val="90000"/>
              </a:lnSpc>
            </a:pPr>
            <a:r>
              <a:rPr lang="en-US" dirty="0" smtClean="0">
                <a:solidFill>
                  <a:srgbClr val="000000"/>
                </a:solidFill>
              </a:rPr>
              <a:t>Studying </a:t>
            </a:r>
            <a:r>
              <a:rPr lang="en-US" dirty="0">
                <a:solidFill>
                  <a:srgbClr val="000000"/>
                </a:solidFill>
              </a:rPr>
              <a:t>in this way, you may not read a lot of chapters or verses in a half hour, but you will be giving place in your heart for the word of God, and He will be speaking to you”</a:t>
            </a:r>
            <a:endParaRPr lang="en-US" dirty="0" smtClean="0">
              <a:solidFill>
                <a:srgbClr val="000000"/>
              </a:solidFill>
            </a:endParaRPr>
          </a:p>
          <a:p>
            <a:pPr>
              <a:lnSpc>
                <a:spcPct val="90000"/>
              </a:lnSpc>
            </a:pPr>
            <a:endParaRPr lang="en-US" dirty="0"/>
          </a:p>
        </p:txBody>
      </p:sp>
    </p:spTree>
    <p:extLst>
      <p:ext uri="{BB962C8B-B14F-4D97-AF65-F5344CB8AC3E}">
        <p14:creationId xmlns:p14="http://schemas.microsoft.com/office/powerpoint/2010/main" val="3251518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4812"/>
          </a:xfrm>
        </p:spPr>
        <p:txBody>
          <a:bodyPr/>
          <a:lstStyle/>
          <a:p>
            <a:r>
              <a:rPr lang="en-US" dirty="0" smtClean="0">
                <a:solidFill>
                  <a:srgbClr val="000000"/>
                </a:solidFill>
              </a:rPr>
              <a:t>Liken the Scriptures</a:t>
            </a:r>
            <a:endParaRPr lang="en-US" dirty="0">
              <a:solidFill>
                <a:srgbClr val="000000"/>
              </a:solidFill>
            </a:endParaRPr>
          </a:p>
        </p:txBody>
      </p:sp>
      <p:sp>
        <p:nvSpPr>
          <p:cNvPr id="3" name="Content Placeholder 2"/>
          <p:cNvSpPr>
            <a:spLocks noGrp="1"/>
          </p:cNvSpPr>
          <p:nvPr>
            <p:ph idx="1"/>
          </p:nvPr>
        </p:nvSpPr>
        <p:spPr>
          <a:xfrm>
            <a:off x="457200" y="1254813"/>
            <a:ext cx="8229600" cy="1632766"/>
          </a:xfrm>
        </p:spPr>
        <p:txBody>
          <a:bodyPr/>
          <a:lstStyle/>
          <a:p>
            <a:r>
              <a:rPr lang="en-US" dirty="0">
                <a:solidFill>
                  <a:srgbClr val="000000"/>
                </a:solidFill>
              </a:rPr>
              <a:t>They encourage us, as Nephi encouraged his brethren, to liken the scriptures to ourselves, finding ways that the sacred accounts of old apply in our lives </a:t>
            </a:r>
            <a:r>
              <a:rPr lang="en-US" dirty="0" smtClean="0">
                <a:solidFill>
                  <a:srgbClr val="000000"/>
                </a:solidFill>
              </a:rPr>
              <a:t>today. See 1 </a:t>
            </a:r>
            <a:r>
              <a:rPr lang="en-US" dirty="0">
                <a:solidFill>
                  <a:srgbClr val="000000"/>
                </a:solidFill>
              </a:rPr>
              <a:t>Nephi 19:23</a:t>
            </a:r>
          </a:p>
          <a:p>
            <a:pPr marL="0" indent="0">
              <a:buNone/>
            </a:pPr>
            <a:endParaRPr lang="en-US" dirty="0"/>
          </a:p>
        </p:txBody>
      </p:sp>
      <p:pic>
        <p:nvPicPr>
          <p:cNvPr id="4" name="Picture 3"/>
          <p:cNvPicPr>
            <a:picLocks noChangeAspect="1"/>
          </p:cNvPicPr>
          <p:nvPr/>
        </p:nvPicPr>
        <p:blipFill rotWithShape="1">
          <a:blip r:embed="rId2"/>
          <a:srcRect l="12100" r="11875"/>
          <a:stretch/>
        </p:blipFill>
        <p:spPr>
          <a:xfrm>
            <a:off x="2513560" y="2887579"/>
            <a:ext cx="4162178" cy="3644353"/>
          </a:xfrm>
          <a:prstGeom prst="rect">
            <a:avLst/>
          </a:prstGeom>
          <a:ln>
            <a:noFill/>
          </a:ln>
          <a:effectLst>
            <a:softEdge rad="112500"/>
          </a:effectLst>
        </p:spPr>
      </p:pic>
    </p:spTree>
    <p:extLst>
      <p:ext uri="{BB962C8B-B14F-4D97-AF65-F5344CB8AC3E}">
        <p14:creationId xmlns:p14="http://schemas.microsoft.com/office/powerpoint/2010/main" val="95814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773"/>
            <a:ext cx="8229600" cy="816384"/>
          </a:xfrm>
        </p:spPr>
        <p:txBody>
          <a:bodyPr/>
          <a:lstStyle/>
          <a:p>
            <a:r>
              <a:rPr lang="en-US" dirty="0" smtClean="0">
                <a:solidFill>
                  <a:srgbClr val="000000"/>
                </a:solidFill>
              </a:rPr>
              <a:t>Liken the Scriptures</a:t>
            </a:r>
            <a:endParaRPr lang="en-US" dirty="0">
              <a:solidFill>
                <a:srgbClr val="000000"/>
              </a:solidFill>
            </a:endParaRPr>
          </a:p>
        </p:txBody>
      </p:sp>
      <p:sp>
        <p:nvSpPr>
          <p:cNvPr id="3" name="Content Placeholder 2"/>
          <p:cNvSpPr>
            <a:spLocks noGrp="1"/>
          </p:cNvSpPr>
          <p:nvPr>
            <p:ph idx="1"/>
          </p:nvPr>
        </p:nvSpPr>
        <p:spPr>
          <a:xfrm>
            <a:off x="211684" y="1043157"/>
            <a:ext cx="5246743" cy="5550541"/>
          </a:xfrm>
        </p:spPr>
        <p:txBody>
          <a:bodyPr>
            <a:normAutofit/>
          </a:bodyPr>
          <a:lstStyle/>
          <a:p>
            <a:r>
              <a:rPr lang="en-US" dirty="0" smtClean="0">
                <a:solidFill>
                  <a:srgbClr val="000000"/>
                </a:solidFill>
              </a:rPr>
              <a:t>To </a:t>
            </a:r>
            <a:r>
              <a:rPr lang="en-US" dirty="0">
                <a:solidFill>
                  <a:srgbClr val="000000"/>
                </a:solidFill>
              </a:rPr>
              <a:t>liken the scriptures means to understand how the principles and doctrines apply to one’s own life and to use them to become more like the Savior. </a:t>
            </a:r>
            <a:endParaRPr lang="en-US" dirty="0" smtClean="0">
              <a:solidFill>
                <a:srgbClr val="000000"/>
              </a:solidFill>
            </a:endParaRPr>
          </a:p>
          <a:p>
            <a:r>
              <a:rPr lang="en-US" dirty="0" smtClean="0">
                <a:solidFill>
                  <a:srgbClr val="000000"/>
                </a:solidFill>
              </a:rPr>
              <a:t>Ultimately</a:t>
            </a:r>
            <a:r>
              <a:rPr lang="en-US" dirty="0">
                <a:solidFill>
                  <a:srgbClr val="000000"/>
                </a:solidFill>
              </a:rPr>
              <a:t>, likening the scriptures happens when the Spirit helps the </a:t>
            </a:r>
            <a:r>
              <a:rPr lang="en-US" dirty="0" smtClean="0">
                <a:solidFill>
                  <a:srgbClr val="000000"/>
                </a:solidFill>
              </a:rPr>
              <a:t>person </a:t>
            </a:r>
            <a:r>
              <a:rPr lang="en-US" dirty="0">
                <a:solidFill>
                  <a:srgbClr val="000000"/>
                </a:solidFill>
              </a:rPr>
              <a:t>see the importance of a principle and how it could be a blessing to him or her personally. </a:t>
            </a:r>
            <a:r>
              <a:rPr lang="en-US" sz="1600" dirty="0" smtClean="0">
                <a:solidFill>
                  <a:srgbClr val="000000"/>
                </a:solidFill>
              </a:rPr>
              <a:t>(Teaching the Gospel Handbook)</a:t>
            </a:r>
          </a:p>
          <a:p>
            <a:r>
              <a:rPr lang="en-US" dirty="0" smtClean="0">
                <a:solidFill>
                  <a:srgbClr val="000000"/>
                </a:solidFill>
              </a:rPr>
              <a:t>Ask yourself “How can I apply this scripture to my life?”</a:t>
            </a:r>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5458427" y="1285048"/>
            <a:ext cx="3394880" cy="5308651"/>
          </a:xfrm>
          <a:prstGeom prst="rect">
            <a:avLst/>
          </a:prstGeom>
          <a:ln>
            <a:noFill/>
          </a:ln>
          <a:effectLst>
            <a:softEdge rad="112500"/>
          </a:effectLst>
        </p:spPr>
      </p:pic>
    </p:spTree>
    <p:extLst>
      <p:ext uri="{BB962C8B-B14F-4D97-AF65-F5344CB8AC3E}">
        <p14:creationId xmlns:p14="http://schemas.microsoft.com/office/powerpoint/2010/main" val="342607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0876"/>
          </a:xfrm>
        </p:spPr>
        <p:txBody>
          <a:bodyPr/>
          <a:lstStyle/>
          <a:p>
            <a:pPr>
              <a:lnSpc>
                <a:spcPct val="80000"/>
              </a:lnSpc>
            </a:pPr>
            <a:r>
              <a:rPr lang="en-US" sz="4000" dirty="0" smtClean="0">
                <a:solidFill>
                  <a:srgbClr val="000000"/>
                </a:solidFill>
              </a:rPr>
              <a:t>Call Upon Truths </a:t>
            </a:r>
            <a:br>
              <a:rPr lang="en-US" sz="4000" dirty="0" smtClean="0">
                <a:solidFill>
                  <a:srgbClr val="000000"/>
                </a:solidFill>
              </a:rPr>
            </a:br>
            <a:r>
              <a:rPr lang="en-US" sz="4000" dirty="0" smtClean="0">
                <a:solidFill>
                  <a:srgbClr val="000000"/>
                </a:solidFill>
              </a:rPr>
              <a:t>Anytime, Anywhere!</a:t>
            </a:r>
            <a:endParaRPr lang="en-US" sz="4000" dirty="0">
              <a:solidFill>
                <a:srgbClr val="000000"/>
              </a:solidFill>
            </a:endParaRPr>
          </a:p>
        </p:txBody>
      </p:sp>
      <p:sp>
        <p:nvSpPr>
          <p:cNvPr id="3" name="Content Placeholder 2"/>
          <p:cNvSpPr>
            <a:spLocks noGrp="1"/>
          </p:cNvSpPr>
          <p:nvPr>
            <p:ph idx="1"/>
          </p:nvPr>
        </p:nvSpPr>
        <p:spPr>
          <a:xfrm>
            <a:off x="4159378" y="2025841"/>
            <a:ext cx="4527421" cy="4100322"/>
          </a:xfrm>
        </p:spPr>
        <p:txBody>
          <a:bodyPr/>
          <a:lstStyle/>
          <a:p>
            <a:r>
              <a:rPr lang="en-US" dirty="0">
                <a:solidFill>
                  <a:srgbClr val="000000"/>
                </a:solidFill>
              </a:rPr>
              <a:t>Learning, pondering, searching, and memorizing scriptures is like filling a filing cabinet with friends, values, and truths that can be called upon anytime, anywhere in the world</a:t>
            </a:r>
            <a:r>
              <a:rPr lang="en-US" dirty="0" smtClean="0">
                <a:solidFill>
                  <a:srgbClr val="000000"/>
                </a:solidFill>
              </a:rPr>
              <a:t>. (</a:t>
            </a:r>
            <a:r>
              <a:rPr lang="en-US" dirty="0">
                <a:solidFill>
                  <a:srgbClr val="000000"/>
                </a:solidFill>
              </a:rPr>
              <a:t>R</a:t>
            </a:r>
            <a:r>
              <a:rPr lang="en-US" dirty="0" smtClean="0">
                <a:solidFill>
                  <a:srgbClr val="000000"/>
                </a:solidFill>
              </a:rPr>
              <a:t>ichard </a:t>
            </a:r>
            <a:r>
              <a:rPr lang="en-US" dirty="0">
                <a:solidFill>
                  <a:srgbClr val="000000"/>
                </a:solidFill>
              </a:rPr>
              <a:t>G</a:t>
            </a:r>
            <a:r>
              <a:rPr lang="en-US" dirty="0" smtClean="0">
                <a:solidFill>
                  <a:srgbClr val="000000"/>
                </a:solidFill>
              </a:rPr>
              <a:t>. </a:t>
            </a:r>
            <a:r>
              <a:rPr lang="en-US" dirty="0">
                <a:solidFill>
                  <a:srgbClr val="000000"/>
                </a:solidFill>
              </a:rPr>
              <a:t>S</a:t>
            </a:r>
            <a:r>
              <a:rPr lang="en-US" dirty="0" smtClean="0">
                <a:solidFill>
                  <a:srgbClr val="000000"/>
                </a:solidFill>
              </a:rPr>
              <a:t>cott)</a:t>
            </a:r>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781179" y="2567156"/>
            <a:ext cx="3378200" cy="3810000"/>
          </a:xfrm>
          <a:prstGeom prst="rect">
            <a:avLst/>
          </a:prstGeom>
        </p:spPr>
      </p:pic>
    </p:spTree>
    <p:extLst>
      <p:ext uri="{BB962C8B-B14F-4D97-AF65-F5344CB8AC3E}">
        <p14:creationId xmlns:p14="http://schemas.microsoft.com/office/powerpoint/2010/main" val="23059855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1259</TotalTime>
  <Words>897</Words>
  <Application>Microsoft Macintosh PowerPoint</Application>
  <PresentationFormat>On-screen Show (4:3)</PresentationFormat>
  <Paragraphs>71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Executive</vt:lpstr>
      <vt:lpstr>Why Is It Important To  Study The Scriptures?</vt:lpstr>
      <vt:lpstr>Come Unto Christ</vt:lpstr>
      <vt:lpstr>Study Daily</vt:lpstr>
      <vt:lpstr>How Do We Make Our  Study Meaningful?</vt:lpstr>
      <vt:lpstr>Always Begin With Prayer</vt:lpstr>
      <vt:lpstr>PowerPoint Presentation</vt:lpstr>
      <vt:lpstr>Liken the Scriptures</vt:lpstr>
      <vt:lpstr>Liken the Scriptures</vt:lpstr>
      <vt:lpstr>Call Upon Truths  Anytime, Anywhere!</vt:lpstr>
      <vt:lpstr>Feast</vt:lpstr>
      <vt:lpstr>Ask For Help</vt:lpstr>
      <vt:lpstr>Video:  The Book of Mormon: Messages from Heaven</vt:lpstr>
      <vt:lpstr>What are some of the ways the scriptures can help us?</vt:lpstr>
      <vt:lpstr>The Scriptures Can Heal Us</vt:lpstr>
      <vt:lpstr>PowerPoint Presentation</vt:lpstr>
      <vt:lpstr>The Scriptures Can Protect Us</vt:lpstr>
      <vt:lpstr>Scripture Power!</vt:lpstr>
      <vt:lpstr>But I’ve Already Read The Book Of Mormon!</vt:lpstr>
      <vt:lpstr>You Will Be Blessed</vt:lpstr>
      <vt:lpstr>Different Ways To Study:</vt:lpstr>
      <vt:lpstr>Start Today!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Is It Important To  Study The Scriptures?</dc:title>
  <dc:creator>Jennifer Middleton</dc:creator>
  <cp:lastModifiedBy>Jennifer Middleton</cp:lastModifiedBy>
  <cp:revision>17</cp:revision>
  <dcterms:created xsi:type="dcterms:W3CDTF">2014-05-19T18:12:35Z</dcterms:created>
  <dcterms:modified xsi:type="dcterms:W3CDTF">2014-05-20T15:12:11Z</dcterms:modified>
</cp:coreProperties>
</file>