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65"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5" d="100"/>
          <a:sy n="85" d="100"/>
        </p:scale>
        <p:origin x="-139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2F0292D-1797-49A5-8D2D-8D50C72EF3CC}" type="datetimeFigureOut">
              <a:rPr lang="en-US" smtClean="0"/>
              <a:t>9/19/14</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D6CC888B-D9F9-4E54-B722-F151A9F45E95}"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0292D-1797-49A5-8D2D-8D50C72EF3CC}" type="datetimeFigureOut">
              <a:rPr lang="en-US" smtClean="0"/>
              <a:t>9/19/14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F0292D-1797-49A5-8D2D-8D50C72EF3CC}" type="datetimeFigureOut">
              <a:rPr lang="en-US" smtClean="0"/>
              <a:t>9/19/14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0292D-1797-49A5-8D2D-8D50C72EF3CC}" type="datetimeFigureOut">
              <a:rPr lang="en-US" smtClean="0"/>
              <a:t>9/19/14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2F0292D-1797-49A5-8D2D-8D50C72EF3CC}" type="datetimeFigureOut">
              <a:rPr lang="en-US" smtClean="0"/>
              <a:t>9/19/14</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F0292D-1797-49A5-8D2D-8D50C72EF3CC}" type="datetimeFigureOut">
              <a:rPr lang="en-US" smtClean="0"/>
              <a:t>9/19/14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2F0292D-1797-49A5-8D2D-8D50C72EF3CC}" type="datetimeFigureOut">
              <a:rPr lang="en-US" smtClean="0"/>
              <a:t>9/19/14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F0292D-1797-49A5-8D2D-8D50C72EF3CC}" type="datetimeFigureOut">
              <a:rPr lang="en-US" smtClean="0"/>
              <a:t>9/19/14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A2F0292D-1797-49A5-8D2D-8D50C72EF3CC}" type="datetimeFigureOut">
              <a:rPr lang="en-US" smtClean="0"/>
              <a:t>9/19/14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F0292D-1797-49A5-8D2D-8D50C72EF3CC}" type="datetimeFigureOut">
              <a:rPr lang="en-US" smtClean="0"/>
              <a:t>9/19/14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5" name="Date Placeholder 4"/>
          <p:cNvSpPr>
            <a:spLocks noGrp="1"/>
          </p:cNvSpPr>
          <p:nvPr>
            <p:ph type="dt" sz="half" idx="10"/>
          </p:nvPr>
        </p:nvSpPr>
        <p:spPr/>
        <p:txBody>
          <a:bodyPr/>
          <a:lstStyle/>
          <a:p>
            <a:fld id="{A2F0292D-1797-49A5-8D2D-8D50C72EF3CC}" type="datetimeFigureOut">
              <a:rPr lang="en-US" smtClean="0"/>
              <a:t>9/19/14</a:t>
            </a:fld>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A2F0292D-1797-49A5-8D2D-8D50C72EF3CC}" type="datetimeFigureOut">
              <a:rPr lang="en-US" smtClean="0"/>
              <a:t>9/19/14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D6CC888B-D9F9-4E54-B722-F151A9F45E95}"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It’s more than just going hungry!</a:t>
            </a:r>
            <a:endParaRPr lang="en-US" dirty="0"/>
          </a:p>
        </p:txBody>
      </p:sp>
      <p:sp>
        <p:nvSpPr>
          <p:cNvPr id="2" name="Title 1"/>
          <p:cNvSpPr>
            <a:spLocks noGrp="1"/>
          </p:cNvSpPr>
          <p:nvPr>
            <p:ph type="ctrTitle"/>
          </p:nvPr>
        </p:nvSpPr>
        <p:spPr/>
        <p:txBody>
          <a:bodyPr/>
          <a:lstStyle/>
          <a:p>
            <a:r>
              <a:rPr lang="en-US" dirty="0" smtClean="0"/>
              <a:t>Why Do We Fast?</a:t>
            </a:r>
            <a:endParaRPr lang="en-US" dirty="0"/>
          </a:p>
        </p:txBody>
      </p:sp>
    </p:spTree>
    <p:extLst>
      <p:ext uri="{BB962C8B-B14F-4D97-AF65-F5344CB8AC3E}">
        <p14:creationId xmlns:p14="http://schemas.microsoft.com/office/powerpoint/2010/main" val="32386699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with a purpose!</a:t>
            </a:r>
            <a:endParaRPr lang="en-US" dirty="0"/>
          </a:p>
        </p:txBody>
      </p:sp>
      <p:sp>
        <p:nvSpPr>
          <p:cNvPr id="3" name="Content Placeholder 2"/>
          <p:cNvSpPr>
            <a:spLocks noGrp="1"/>
          </p:cNvSpPr>
          <p:nvPr>
            <p:ph idx="1"/>
          </p:nvPr>
        </p:nvSpPr>
        <p:spPr/>
        <p:txBody>
          <a:bodyPr/>
          <a:lstStyle/>
          <a:p>
            <a:r>
              <a:rPr lang="en-US" dirty="0"/>
              <a:t>I</a:t>
            </a:r>
            <a:r>
              <a:rPr lang="en-US" dirty="0" smtClean="0"/>
              <a:t>f </a:t>
            </a:r>
            <a:r>
              <a:rPr lang="en-US" dirty="0"/>
              <a:t>we have a special purpose in our fasting, the fast will have much more meaning. Perhaps we can take time as a family before beginning our fast to talk about what we hope to accomplish by this fast. This could be done in a family home evening the week before fast Sunday or in a brief family meeting at the time of family prayer. When we fast with purpose, we have something to focus our attention on besides our hunger.</a:t>
            </a:r>
          </a:p>
        </p:txBody>
      </p:sp>
    </p:spTree>
    <p:extLst>
      <p:ext uri="{BB962C8B-B14F-4D97-AF65-F5344CB8AC3E}">
        <p14:creationId xmlns:p14="http://schemas.microsoft.com/office/powerpoint/2010/main" val="4396185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Fasting can help us personally</a:t>
            </a:r>
            <a:endParaRPr lang="en-US" dirty="0"/>
          </a:p>
        </p:txBody>
      </p:sp>
      <p:sp>
        <p:nvSpPr>
          <p:cNvPr id="3" name="Content Placeholder 2"/>
          <p:cNvSpPr>
            <a:spLocks noGrp="1"/>
          </p:cNvSpPr>
          <p:nvPr>
            <p:ph idx="1"/>
          </p:nvPr>
        </p:nvSpPr>
        <p:spPr/>
        <p:txBody>
          <a:bodyPr/>
          <a:lstStyle/>
          <a:p>
            <a:r>
              <a:rPr lang="en-US" dirty="0"/>
              <a:t>The purpose of our fast may be a very personal one. Fasting can help us overcome personal flaws and sins. It can help us overcome our weaknesses—help them become strengths. </a:t>
            </a:r>
            <a:r>
              <a:rPr lang="en-US" sz="1800" dirty="0" smtClean="0"/>
              <a:t>(Carl Pratt)</a:t>
            </a:r>
          </a:p>
          <a:p>
            <a:endParaRPr lang="en-US" sz="1800" dirty="0"/>
          </a:p>
          <a:p>
            <a:r>
              <a:rPr lang="en-US" dirty="0"/>
              <a:t>If you have a weakness or sin that you have struggled to overcome, you may need to fast and pray in order to receive the help or forgiveness you desire</a:t>
            </a:r>
            <a:r>
              <a:rPr lang="en-US" dirty="0" smtClean="0"/>
              <a:t>. </a:t>
            </a:r>
            <a:r>
              <a:rPr lang="en-US" sz="1800" dirty="0" smtClean="0"/>
              <a:t>(True to the Faith)</a:t>
            </a:r>
            <a:endParaRPr lang="en-US" sz="1800" dirty="0"/>
          </a:p>
        </p:txBody>
      </p:sp>
    </p:spTree>
    <p:extLst>
      <p:ext uri="{BB962C8B-B14F-4D97-AF65-F5344CB8AC3E}">
        <p14:creationId xmlns:p14="http://schemas.microsoft.com/office/powerpoint/2010/main" val="10973883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with prayer</a:t>
            </a:r>
            <a:endParaRPr lang="en-US" dirty="0"/>
          </a:p>
        </p:txBody>
      </p:sp>
      <p:sp>
        <p:nvSpPr>
          <p:cNvPr id="3" name="Content Placeholder 2"/>
          <p:cNvSpPr>
            <a:spLocks noGrp="1"/>
          </p:cNvSpPr>
          <p:nvPr>
            <p:ph idx="1"/>
          </p:nvPr>
        </p:nvSpPr>
        <p:spPr>
          <a:xfrm>
            <a:off x="457200" y="1752600"/>
            <a:ext cx="8229600" cy="2296459"/>
          </a:xfrm>
        </p:spPr>
        <p:txBody>
          <a:bodyPr>
            <a:normAutofit/>
          </a:bodyPr>
          <a:lstStyle/>
          <a:p>
            <a:pPr marL="114300" indent="0">
              <a:buNone/>
            </a:pPr>
            <a:r>
              <a:rPr lang="en-US" sz="2200" dirty="0"/>
              <a:t>Throughout the scriptures the term fasting is usually combined with prayer. “Ye shall continue in prayer and fasting from this time forth” is the Lord’s counsel (D&amp;C 88:76). Fasting without prayer is just going hungry for 24 hours. But </a:t>
            </a:r>
            <a:r>
              <a:rPr lang="en-US" sz="2200" b="1" dirty="0"/>
              <a:t>fasting combined with prayer brings increased spiritual power.</a:t>
            </a:r>
          </a:p>
        </p:txBody>
      </p:sp>
      <p:pic>
        <p:nvPicPr>
          <p:cNvPr id="4" name="Picture 3"/>
          <p:cNvPicPr>
            <a:picLocks noChangeAspect="1"/>
          </p:cNvPicPr>
          <p:nvPr/>
        </p:nvPicPr>
        <p:blipFill>
          <a:blip r:embed="rId2"/>
          <a:stretch>
            <a:fillRect/>
          </a:stretch>
        </p:blipFill>
        <p:spPr>
          <a:xfrm>
            <a:off x="3940324" y="3630705"/>
            <a:ext cx="4351281" cy="2974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939443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with prayer</a:t>
            </a:r>
            <a:r>
              <a:rPr lang="en-US" sz="2000" dirty="0" smtClean="0"/>
              <a:t> (cont...)</a:t>
            </a:r>
            <a:endParaRPr lang="en-US" sz="2000" dirty="0"/>
          </a:p>
        </p:txBody>
      </p:sp>
      <p:sp>
        <p:nvSpPr>
          <p:cNvPr id="3" name="Content Placeholder 2"/>
          <p:cNvSpPr>
            <a:spLocks noGrp="1"/>
          </p:cNvSpPr>
          <p:nvPr>
            <p:ph idx="1"/>
          </p:nvPr>
        </p:nvSpPr>
        <p:spPr>
          <a:xfrm>
            <a:off x="149411" y="1752600"/>
            <a:ext cx="8830235" cy="4970929"/>
          </a:xfrm>
        </p:spPr>
        <p:txBody>
          <a:bodyPr>
            <a:normAutofit/>
          </a:bodyPr>
          <a:lstStyle/>
          <a:p>
            <a:r>
              <a:rPr lang="en-US" dirty="0"/>
              <a:t>Let us begin our fasts with prayer. </a:t>
            </a:r>
            <a:r>
              <a:rPr lang="en-US" dirty="0" smtClean="0"/>
              <a:t>That </a:t>
            </a:r>
            <a:r>
              <a:rPr lang="en-US" dirty="0"/>
              <a:t>prayer should be a natural thing as we speak to our Heavenly Father concerning the purpose of our fast and plead with Him for His help in accomplishing our goals. </a:t>
            </a:r>
            <a:endParaRPr lang="en-US" dirty="0" smtClean="0"/>
          </a:p>
          <a:p>
            <a:endParaRPr lang="en-US" dirty="0" smtClean="0"/>
          </a:p>
          <a:p>
            <a:r>
              <a:rPr lang="en-US" dirty="0" smtClean="0"/>
              <a:t>Likewise</a:t>
            </a:r>
            <a:r>
              <a:rPr lang="en-US" dirty="0"/>
              <a:t>, let us end our fasts with </a:t>
            </a:r>
            <a:r>
              <a:rPr lang="en-US" dirty="0" smtClean="0"/>
              <a:t>prayer. </a:t>
            </a:r>
            <a:r>
              <a:rPr lang="en-US" dirty="0"/>
              <a:t>We would thank the Lord for His help during the fast and for what we have felt and learned from the fast</a:t>
            </a:r>
            <a:r>
              <a:rPr lang="en-US" dirty="0" smtClean="0"/>
              <a:t>.</a:t>
            </a:r>
          </a:p>
          <a:p>
            <a:endParaRPr lang="en-US" dirty="0"/>
          </a:p>
          <a:p>
            <a:r>
              <a:rPr lang="en-US" dirty="0"/>
              <a:t>In addition to a beginning and ending prayer, we should seek the Lord often in personal prayer throughout the fast</a:t>
            </a:r>
            <a:r>
              <a:rPr lang="en-US" dirty="0" smtClean="0"/>
              <a:t>. </a:t>
            </a:r>
            <a:r>
              <a:rPr lang="en-US" sz="1800" dirty="0" smtClean="0"/>
              <a:t>(Carl Pratt)</a:t>
            </a:r>
            <a:endParaRPr lang="en-US" sz="1800" dirty="0"/>
          </a:p>
        </p:txBody>
      </p:sp>
    </p:spTree>
    <p:extLst>
      <p:ext uri="{BB962C8B-B14F-4D97-AF65-F5344CB8AC3E}">
        <p14:creationId xmlns:p14="http://schemas.microsoft.com/office/powerpoint/2010/main" val="37837807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Fasting shows gratitude</a:t>
            </a:r>
            <a:endParaRPr lang="en-US" dirty="0"/>
          </a:p>
        </p:txBody>
      </p:sp>
      <p:sp>
        <p:nvSpPr>
          <p:cNvPr id="3" name="Content Placeholder 2"/>
          <p:cNvSpPr>
            <a:spLocks noGrp="1"/>
          </p:cNvSpPr>
          <p:nvPr>
            <p:ph idx="1"/>
          </p:nvPr>
        </p:nvSpPr>
        <p:spPr/>
        <p:txBody>
          <a:bodyPr/>
          <a:lstStyle/>
          <a:p>
            <a:r>
              <a:rPr lang="en-US" dirty="0"/>
              <a:t>Fasting is one way of worshiping God and expressing gratitude to </a:t>
            </a:r>
            <a:r>
              <a:rPr lang="en-US" dirty="0" smtClean="0"/>
              <a:t>Him. </a:t>
            </a:r>
            <a:r>
              <a:rPr lang="en-US" sz="1800" dirty="0" smtClean="0"/>
              <a:t>(True to the Faith) </a:t>
            </a:r>
            <a:endParaRPr lang="en-US" sz="1800" dirty="0"/>
          </a:p>
        </p:txBody>
      </p:sp>
      <p:pic>
        <p:nvPicPr>
          <p:cNvPr id="4" name="Picture 3"/>
          <p:cNvPicPr>
            <a:picLocks noChangeAspect="1"/>
          </p:cNvPicPr>
          <p:nvPr/>
        </p:nvPicPr>
        <p:blipFill>
          <a:blip r:embed="rId2"/>
          <a:stretch>
            <a:fillRect/>
          </a:stretch>
        </p:blipFill>
        <p:spPr>
          <a:xfrm>
            <a:off x="2429435" y="2863478"/>
            <a:ext cx="3636682" cy="36366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6974066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 we take our fast for granted?</a:t>
            </a:r>
            <a:endParaRPr lang="en-US" dirty="0"/>
          </a:p>
        </p:txBody>
      </p:sp>
      <p:sp>
        <p:nvSpPr>
          <p:cNvPr id="3" name="Content Placeholder 2"/>
          <p:cNvSpPr>
            <a:spLocks noGrp="1"/>
          </p:cNvSpPr>
          <p:nvPr>
            <p:ph idx="1"/>
          </p:nvPr>
        </p:nvSpPr>
        <p:spPr>
          <a:xfrm>
            <a:off x="457200" y="1752600"/>
            <a:ext cx="8229600" cy="4881282"/>
          </a:xfrm>
        </p:spPr>
        <p:txBody>
          <a:bodyPr>
            <a:normAutofit/>
          </a:bodyPr>
          <a:lstStyle/>
          <a:p>
            <a:r>
              <a:rPr lang="en-US" dirty="0"/>
              <a:t>I fear, </a:t>
            </a:r>
            <a:r>
              <a:rPr lang="en-US" dirty="0" smtClean="0"/>
              <a:t>that </a:t>
            </a:r>
            <a:r>
              <a:rPr lang="en-US" dirty="0"/>
              <a:t>too many of us are either not fasting on fast day or we are doing so in a </a:t>
            </a:r>
            <a:r>
              <a:rPr lang="en-US" b="1" dirty="0"/>
              <a:t>lackadaisical</a:t>
            </a:r>
            <a:r>
              <a:rPr lang="en-US" dirty="0"/>
              <a:t> manner. </a:t>
            </a:r>
            <a:r>
              <a:rPr lang="en-US" dirty="0" smtClean="0"/>
              <a:t/>
            </a:r>
            <a:br>
              <a:rPr lang="en-US" dirty="0" smtClean="0"/>
            </a:br>
            <a:endParaRPr lang="en-US" dirty="0" smtClean="0"/>
          </a:p>
          <a:p>
            <a:r>
              <a:rPr lang="en-US" dirty="0" smtClean="0"/>
              <a:t>Lackadaisical means: without spirit, lazy</a:t>
            </a:r>
            <a:br>
              <a:rPr lang="en-US" dirty="0" smtClean="0"/>
            </a:br>
            <a:endParaRPr lang="en-US" dirty="0"/>
          </a:p>
          <a:p>
            <a:r>
              <a:rPr lang="en-US" dirty="0" smtClean="0"/>
              <a:t>If </a:t>
            </a:r>
            <a:r>
              <a:rPr lang="en-US" dirty="0"/>
              <a:t>we are guilty of taking our fast day for granted or simply fasting Sunday morning instead of making it two complete meals—24 hours—we are depriving ourselves and our families of </a:t>
            </a:r>
            <a:r>
              <a:rPr lang="en-US" b="1" dirty="0"/>
              <a:t>the choice spiritual experiences and blessings that can come from a true fast</a:t>
            </a:r>
            <a:r>
              <a:rPr lang="en-US" b="1" dirty="0" smtClean="0"/>
              <a:t>. </a:t>
            </a:r>
            <a:r>
              <a:rPr lang="en-US" sz="1800" dirty="0" smtClean="0"/>
              <a:t>(Carl Pratt)</a:t>
            </a:r>
            <a:endParaRPr lang="en-US" sz="1800" dirty="0"/>
          </a:p>
        </p:txBody>
      </p:sp>
    </p:spTree>
    <p:extLst>
      <p:ext uri="{BB962C8B-B14F-4D97-AF65-F5344CB8AC3E}">
        <p14:creationId xmlns:p14="http://schemas.microsoft.com/office/powerpoint/2010/main" val="32233112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&amp; answers </a:t>
            </a:r>
            <a:endParaRPr lang="en-US" dirty="0"/>
          </a:p>
        </p:txBody>
      </p:sp>
      <p:sp>
        <p:nvSpPr>
          <p:cNvPr id="3" name="Content Placeholder 2"/>
          <p:cNvSpPr>
            <a:spLocks noGrp="1"/>
          </p:cNvSpPr>
          <p:nvPr>
            <p:ph idx="1"/>
          </p:nvPr>
        </p:nvSpPr>
        <p:spPr>
          <a:xfrm>
            <a:off x="292847" y="1618129"/>
            <a:ext cx="8229600" cy="4373563"/>
          </a:xfrm>
        </p:spPr>
        <p:txBody>
          <a:bodyPr/>
          <a:lstStyle/>
          <a:p>
            <a:r>
              <a:rPr lang="en-US" dirty="0" smtClean="0"/>
              <a:t>Question: </a:t>
            </a:r>
            <a:br>
              <a:rPr lang="en-US" dirty="0" smtClean="0"/>
            </a:br>
            <a:r>
              <a:rPr lang="en-US" dirty="0" smtClean="0"/>
              <a:t>I </a:t>
            </a:r>
            <a:r>
              <a:rPr lang="en-US" dirty="0"/>
              <a:t>know we are encouraged to fast and pray. I’ve tried fasting, and, frankly, I don’t get that much out of it. Why do we do it</a:t>
            </a:r>
            <a:r>
              <a:rPr lang="en-US" dirty="0" smtClean="0"/>
              <a:t>?</a:t>
            </a:r>
            <a:br>
              <a:rPr lang="en-US" dirty="0" smtClean="0"/>
            </a:br>
            <a:endParaRPr lang="en-US" dirty="0" smtClean="0"/>
          </a:p>
        </p:txBody>
      </p:sp>
      <p:pic>
        <p:nvPicPr>
          <p:cNvPr id="4" name="Picture 3"/>
          <p:cNvPicPr>
            <a:picLocks noChangeAspect="1"/>
          </p:cNvPicPr>
          <p:nvPr/>
        </p:nvPicPr>
        <p:blipFill>
          <a:blip r:embed="rId2"/>
          <a:stretch>
            <a:fillRect/>
          </a:stretch>
        </p:blipFill>
        <p:spPr>
          <a:xfrm>
            <a:off x="3977341" y="3143467"/>
            <a:ext cx="4709459" cy="3407492"/>
          </a:xfrm>
          <a:prstGeom prst="rect">
            <a:avLst/>
          </a:prstGeom>
          <a:ln>
            <a:noFill/>
          </a:ln>
          <a:effectLst>
            <a:softEdge rad="112500"/>
          </a:effectLst>
        </p:spPr>
      </p:pic>
    </p:spTree>
    <p:extLst>
      <p:ext uri="{BB962C8B-B14F-4D97-AF65-F5344CB8AC3E}">
        <p14:creationId xmlns:p14="http://schemas.microsoft.com/office/powerpoint/2010/main" val="18196288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a:xfrm>
            <a:off x="457200" y="1752600"/>
            <a:ext cx="4323976" cy="4373563"/>
          </a:xfrm>
        </p:spPr>
        <p:txBody>
          <a:bodyPr/>
          <a:lstStyle/>
          <a:p>
            <a:pPr marL="114300" indent="0" algn="ctr">
              <a:buNone/>
            </a:pPr>
            <a:r>
              <a:rPr lang="en-US" dirty="0" smtClean="0"/>
              <a:t>Answer #1:</a:t>
            </a:r>
            <a:r>
              <a:rPr lang="en-US" dirty="0"/>
              <a:t/>
            </a:r>
            <a:br>
              <a:rPr lang="en-US" dirty="0"/>
            </a:br>
            <a:r>
              <a:rPr lang="en-US" dirty="0" smtClean="0"/>
              <a:t/>
            </a:r>
            <a:br>
              <a:rPr lang="en-US" dirty="0" smtClean="0"/>
            </a:br>
            <a:r>
              <a:rPr lang="en-US" dirty="0" smtClean="0"/>
              <a:t>“</a:t>
            </a:r>
            <a:r>
              <a:rPr lang="en-US" dirty="0"/>
              <a:t>Fasting is for spiritual </a:t>
            </a:r>
            <a:r>
              <a:rPr lang="en-US" dirty="0" err="1"/>
              <a:t>upliftment</a:t>
            </a:r>
            <a:r>
              <a:rPr lang="en-US" dirty="0"/>
              <a:t>,” ...“Just as faith without works is dead, fasting without a positive attitude towards it is dead and brings us no rewards.” </a:t>
            </a:r>
            <a:r>
              <a:rPr lang="en-US" sz="1800" dirty="0"/>
              <a:t>(Elder </a:t>
            </a:r>
            <a:r>
              <a:rPr lang="en-US" sz="1800" dirty="0" err="1"/>
              <a:t>Ifiok</a:t>
            </a:r>
            <a:r>
              <a:rPr lang="en-US" sz="1800" dirty="0"/>
              <a:t> E. </a:t>
            </a:r>
            <a:r>
              <a:rPr lang="en-US" sz="1800" dirty="0" err="1"/>
              <a:t>Okon</a:t>
            </a:r>
            <a:r>
              <a:rPr lang="en-US" sz="1800" dirty="0"/>
              <a:t>)</a:t>
            </a:r>
          </a:p>
          <a:p>
            <a:endParaRPr lang="en-US" dirty="0" smtClean="0"/>
          </a:p>
        </p:txBody>
      </p:sp>
      <p:pic>
        <p:nvPicPr>
          <p:cNvPr id="5" name="Picture 4"/>
          <p:cNvPicPr>
            <a:picLocks noChangeAspect="1"/>
          </p:cNvPicPr>
          <p:nvPr/>
        </p:nvPicPr>
        <p:blipFill>
          <a:blip r:embed="rId2"/>
          <a:stretch>
            <a:fillRect/>
          </a:stretch>
        </p:blipFill>
        <p:spPr>
          <a:xfrm>
            <a:off x="5422152" y="1752600"/>
            <a:ext cx="3264647" cy="4896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1173030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a:xfrm>
            <a:off x="457200" y="1752600"/>
            <a:ext cx="8229600" cy="4791635"/>
          </a:xfrm>
        </p:spPr>
        <p:txBody>
          <a:bodyPr>
            <a:normAutofit/>
          </a:bodyPr>
          <a:lstStyle/>
          <a:p>
            <a:r>
              <a:rPr lang="en-US" dirty="0"/>
              <a:t>Answer #2:</a:t>
            </a:r>
          </a:p>
          <a:p>
            <a:pPr marL="114300" indent="0">
              <a:buNone/>
            </a:pPr>
            <a:r>
              <a:rPr lang="en-US" dirty="0"/>
              <a:t>Fasting is a sacrifice, but it is a fairly minor sacrifice when compared to the blessings you can receive. Fasting is a way to teach us to turn away from the things of the world, even though food is a very good and necessary thing, and to focus on the things our spirits need. </a:t>
            </a:r>
            <a:endParaRPr lang="en-US" dirty="0" smtClean="0"/>
          </a:p>
          <a:p>
            <a:pPr marL="114300" indent="0">
              <a:buNone/>
            </a:pPr>
            <a:r>
              <a:rPr lang="en-US" dirty="0" smtClean="0"/>
              <a:t>When </a:t>
            </a:r>
            <a:r>
              <a:rPr lang="en-US" dirty="0"/>
              <a:t>we control our appetite for food, </a:t>
            </a:r>
            <a:r>
              <a:rPr lang="en-US" dirty="0" smtClean="0"/>
              <a:t>we </a:t>
            </a:r>
            <a:r>
              <a:rPr lang="en-US" dirty="0"/>
              <a:t>can learn to control other bodily appetites. We can come to understand that our actions do not have to be controlled by how our body feels. We can choose the things of the Spirit.</a:t>
            </a:r>
          </a:p>
        </p:txBody>
      </p:sp>
    </p:spTree>
    <p:extLst>
      <p:ext uri="{BB962C8B-B14F-4D97-AF65-F5344CB8AC3E}">
        <p14:creationId xmlns:p14="http://schemas.microsoft.com/office/powerpoint/2010/main" val="213782719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I improve my fast?</a:t>
            </a:r>
            <a:endParaRPr lang="en-US" dirty="0"/>
          </a:p>
        </p:txBody>
      </p:sp>
      <p:sp>
        <p:nvSpPr>
          <p:cNvPr id="3" name="Content Placeholder 2"/>
          <p:cNvSpPr>
            <a:spLocks noGrp="1"/>
          </p:cNvSpPr>
          <p:nvPr>
            <p:ph idx="1"/>
          </p:nvPr>
        </p:nvSpPr>
        <p:spPr>
          <a:xfrm>
            <a:off x="224118" y="1752600"/>
            <a:ext cx="8462682" cy="4776694"/>
          </a:xfrm>
        </p:spPr>
        <p:txBody>
          <a:bodyPr/>
          <a:lstStyle/>
          <a:p>
            <a:pPr marL="114300" indent="0" algn="ctr">
              <a:buNone/>
            </a:pPr>
            <a:r>
              <a:rPr lang="en-US" dirty="0"/>
              <a:t>During your next fast, try these steps</a:t>
            </a:r>
            <a:r>
              <a:rPr lang="en-US" dirty="0" smtClean="0"/>
              <a:t>:</a:t>
            </a:r>
          </a:p>
          <a:p>
            <a:pPr algn="ctr"/>
            <a:endParaRPr lang="en-US" dirty="0"/>
          </a:p>
          <a:p>
            <a:pPr marL="114300" indent="0" algn="ctr">
              <a:buNone/>
            </a:pPr>
            <a:r>
              <a:rPr lang="en-US" dirty="0" smtClean="0"/>
              <a:t>• </a:t>
            </a:r>
            <a:r>
              <a:rPr lang="en-US" dirty="0"/>
              <a:t>Pray before beginning your fast</a:t>
            </a:r>
            <a:r>
              <a:rPr lang="en-US" dirty="0" smtClean="0"/>
              <a:t>.</a:t>
            </a:r>
          </a:p>
          <a:p>
            <a:pPr marL="114300" indent="0" algn="ctr">
              <a:buNone/>
            </a:pPr>
            <a:endParaRPr lang="en-US" dirty="0"/>
          </a:p>
          <a:p>
            <a:pPr marL="114300" indent="0" algn="ctr">
              <a:buNone/>
            </a:pPr>
            <a:r>
              <a:rPr lang="en-US" dirty="0" smtClean="0"/>
              <a:t>• </a:t>
            </a:r>
            <a:r>
              <a:rPr lang="en-US" dirty="0"/>
              <a:t>Fast with a purpose, and think often about the purpose of your fast</a:t>
            </a:r>
            <a:r>
              <a:rPr lang="en-US" dirty="0" smtClean="0"/>
              <a:t>.</a:t>
            </a:r>
          </a:p>
          <a:p>
            <a:pPr marL="114300" indent="0" algn="ctr">
              <a:buNone/>
            </a:pPr>
            <a:endParaRPr lang="en-US" dirty="0"/>
          </a:p>
          <a:p>
            <a:pPr marL="114300" indent="0" algn="ctr">
              <a:buNone/>
            </a:pPr>
            <a:r>
              <a:rPr lang="en-US" dirty="0" smtClean="0"/>
              <a:t>• </a:t>
            </a:r>
            <a:r>
              <a:rPr lang="en-US" dirty="0"/>
              <a:t>Remain cheerful and patient</a:t>
            </a:r>
            <a:r>
              <a:rPr lang="en-US" dirty="0" smtClean="0"/>
              <a:t>.</a:t>
            </a:r>
          </a:p>
          <a:p>
            <a:pPr marL="114300" indent="0" algn="ctr">
              <a:buNone/>
            </a:pPr>
            <a:endParaRPr lang="en-US" dirty="0"/>
          </a:p>
          <a:p>
            <a:pPr marL="114300" indent="0" algn="ctr">
              <a:buNone/>
            </a:pPr>
            <a:r>
              <a:rPr lang="en-US" dirty="0" smtClean="0"/>
              <a:t>• </a:t>
            </a:r>
            <a:r>
              <a:rPr lang="en-US" dirty="0"/>
              <a:t>Offer a prayer of gratitude at the end of your fast.</a:t>
            </a:r>
          </a:p>
        </p:txBody>
      </p:sp>
    </p:spTree>
    <p:extLst>
      <p:ext uri="{BB962C8B-B14F-4D97-AF65-F5344CB8AC3E}">
        <p14:creationId xmlns:p14="http://schemas.microsoft.com/office/powerpoint/2010/main" val="21501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fasting?</a:t>
            </a:r>
            <a:endParaRPr lang="en-US" dirty="0"/>
          </a:p>
        </p:txBody>
      </p:sp>
      <p:sp>
        <p:nvSpPr>
          <p:cNvPr id="3" name="Content Placeholder 2"/>
          <p:cNvSpPr>
            <a:spLocks noGrp="1"/>
          </p:cNvSpPr>
          <p:nvPr>
            <p:ph idx="1"/>
          </p:nvPr>
        </p:nvSpPr>
        <p:spPr>
          <a:xfrm>
            <a:off x="134471" y="1638158"/>
            <a:ext cx="8830235" cy="4373563"/>
          </a:xfrm>
        </p:spPr>
        <p:txBody>
          <a:bodyPr>
            <a:normAutofit/>
          </a:bodyPr>
          <a:lstStyle/>
          <a:p>
            <a:r>
              <a:rPr lang="en-US" sz="2000" dirty="0"/>
              <a:t>To fast is to go without food and drink voluntarily for a certain period of time</a:t>
            </a:r>
            <a:r>
              <a:rPr lang="en-US" sz="2000" dirty="0" smtClean="0"/>
              <a:t>.</a:t>
            </a:r>
          </a:p>
          <a:p>
            <a:r>
              <a:rPr lang="en-US" sz="2000" dirty="0"/>
              <a:t>Fasting combined with sincere prayer can help you prepare yourself and others to receive God’s blessings</a:t>
            </a:r>
            <a:r>
              <a:rPr lang="en-US" sz="2000" dirty="0" smtClean="0"/>
              <a:t>.</a:t>
            </a:r>
          </a:p>
          <a:p>
            <a:r>
              <a:rPr lang="en-US" sz="2000" dirty="0"/>
              <a:t>It is a source of spiritual strength.</a:t>
            </a:r>
          </a:p>
        </p:txBody>
      </p:sp>
      <p:pic>
        <p:nvPicPr>
          <p:cNvPr id="4" name="Picture 3"/>
          <p:cNvPicPr>
            <a:picLocks noChangeAspect="1"/>
          </p:cNvPicPr>
          <p:nvPr/>
        </p:nvPicPr>
        <p:blipFill rotWithShape="1">
          <a:blip r:embed="rId2"/>
          <a:srcRect l="6372" t="9944" r="5000" b="11994"/>
          <a:stretch/>
        </p:blipFill>
        <p:spPr>
          <a:xfrm>
            <a:off x="2533049" y="3630706"/>
            <a:ext cx="4390691" cy="2808941"/>
          </a:xfrm>
          <a:prstGeom prst="rect">
            <a:avLst/>
          </a:prstGeom>
          <a:ln>
            <a:noFill/>
          </a:ln>
          <a:effectLst>
            <a:softEdge rad="112500"/>
          </a:effectLst>
        </p:spPr>
      </p:pic>
    </p:spTree>
    <p:extLst>
      <p:ext uri="{BB962C8B-B14F-4D97-AF65-F5344CB8AC3E}">
        <p14:creationId xmlns:p14="http://schemas.microsoft.com/office/powerpoint/2010/main" val="1846889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Not So Fast!</a:t>
            </a:r>
            <a:br>
              <a:rPr lang="en-US" dirty="0"/>
            </a:br>
            <a:r>
              <a:rPr lang="en-US" sz="1800" dirty="0"/>
              <a:t>BY DANIELLE NYE </a:t>
            </a:r>
            <a:r>
              <a:rPr lang="en-US" sz="1800" dirty="0" smtClean="0"/>
              <a:t>POULTER, New era 2008</a:t>
            </a:r>
            <a:endParaRPr lang="en-US" sz="1800" dirty="0"/>
          </a:p>
        </p:txBody>
      </p:sp>
      <p:sp>
        <p:nvSpPr>
          <p:cNvPr id="5" name="TextBox 4"/>
          <p:cNvSpPr txBox="1"/>
          <p:nvPr/>
        </p:nvSpPr>
        <p:spPr>
          <a:xfrm>
            <a:off x="239059" y="1673412"/>
            <a:ext cx="8725647" cy="4093428"/>
          </a:xfrm>
          <a:prstGeom prst="rect">
            <a:avLst/>
          </a:prstGeom>
          <a:noFill/>
        </p:spPr>
        <p:txBody>
          <a:bodyPr wrap="square" rtlCol="0">
            <a:spAutoFit/>
          </a:bodyPr>
          <a:lstStyle/>
          <a:p>
            <a:r>
              <a:rPr lang="en-US" sz="2000" dirty="0"/>
              <a:t>On most fast Sundays I didn’t have too much of a problem making it to dinnertime without eating. But this morning I had awakened starving! I decided to sneak up to the kitchen and get just a little snack before church</a:t>
            </a:r>
            <a:r>
              <a:rPr lang="en-US" sz="2000" dirty="0" smtClean="0"/>
              <a:t>.</a:t>
            </a:r>
          </a:p>
          <a:p>
            <a:endParaRPr lang="en-US" sz="2000" dirty="0"/>
          </a:p>
          <a:p>
            <a:r>
              <a:rPr lang="en-US" sz="2000" dirty="0"/>
              <a:t>I poked my head into the pantry and checked my options. “No, no, no,” I whispered to myself as my eyes flicked over wheat crackers and unripe bananas. Then I spied it—my absolute favorite cereal. It was sweet and crunchy, and all I needed was a handful to tide me over until dinner</a:t>
            </a:r>
            <a:r>
              <a:rPr lang="en-US" sz="2000" dirty="0" smtClean="0"/>
              <a:t>.</a:t>
            </a:r>
          </a:p>
          <a:p>
            <a:endParaRPr lang="en-US" sz="2000" dirty="0"/>
          </a:p>
          <a:p>
            <a:r>
              <a:rPr lang="en-US" sz="2000" dirty="0" smtClean="0"/>
              <a:t>My </a:t>
            </a:r>
            <a:r>
              <a:rPr lang="en-US" sz="2000" dirty="0"/>
              <a:t>hand brought out a fistful of cereal. My mouth watered in anticipation, but before I could pop that first sweet piece in, I </a:t>
            </a:r>
            <a:r>
              <a:rPr lang="en-US" sz="2000" dirty="0" smtClean="0"/>
              <a:t>froze.</a:t>
            </a:r>
            <a:endParaRPr lang="en-US" sz="2000" dirty="0"/>
          </a:p>
        </p:txBody>
      </p:sp>
      <p:sp>
        <p:nvSpPr>
          <p:cNvPr id="6" name="TextBox 5"/>
          <p:cNvSpPr txBox="1"/>
          <p:nvPr/>
        </p:nvSpPr>
        <p:spPr>
          <a:xfrm>
            <a:off x="4631766" y="6230471"/>
            <a:ext cx="4168588" cy="369332"/>
          </a:xfrm>
          <a:prstGeom prst="rect">
            <a:avLst/>
          </a:prstGeom>
          <a:noFill/>
        </p:spPr>
        <p:txBody>
          <a:bodyPr wrap="square" rtlCol="0">
            <a:spAutoFit/>
          </a:bodyPr>
          <a:lstStyle/>
          <a:p>
            <a:r>
              <a:rPr lang="en-US" dirty="0" smtClean="0"/>
              <a:t>Continued on next slide...</a:t>
            </a:r>
            <a:endParaRPr lang="en-US" dirty="0"/>
          </a:p>
        </p:txBody>
      </p:sp>
    </p:spTree>
    <p:extLst>
      <p:ext uri="{BB962C8B-B14F-4D97-AF65-F5344CB8AC3E}">
        <p14:creationId xmlns:p14="http://schemas.microsoft.com/office/powerpoint/2010/main" val="2000718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so fast...</a:t>
            </a:r>
            <a:r>
              <a:rPr lang="en-US" sz="1800" dirty="0" smtClean="0"/>
              <a:t>(continued)</a:t>
            </a:r>
            <a:endParaRPr lang="en-US" sz="1800" dirty="0"/>
          </a:p>
        </p:txBody>
      </p:sp>
      <p:sp>
        <p:nvSpPr>
          <p:cNvPr id="3" name="TextBox 2"/>
          <p:cNvSpPr txBox="1"/>
          <p:nvPr/>
        </p:nvSpPr>
        <p:spPr>
          <a:xfrm>
            <a:off x="313765" y="1733176"/>
            <a:ext cx="8531411" cy="4678204"/>
          </a:xfrm>
          <a:prstGeom prst="rect">
            <a:avLst/>
          </a:prstGeom>
          <a:noFill/>
        </p:spPr>
        <p:txBody>
          <a:bodyPr wrap="square" rtlCol="0">
            <a:spAutoFit/>
          </a:bodyPr>
          <a:lstStyle/>
          <a:p>
            <a:r>
              <a:rPr lang="en-US" sz="2000" dirty="0" smtClean="0"/>
              <a:t>I froze </a:t>
            </a:r>
            <a:r>
              <a:rPr lang="en-US" sz="2000" dirty="0"/>
              <a:t>because I felt a gentle but persistent nudge to my conscience. I knew I didn’t really need to worry about my parents catching me eating when I was supposed to be fasting. I was old enough to decide for myself whether I would fast or not. So what was it going to be</a:t>
            </a:r>
            <a:r>
              <a:rPr lang="en-US" sz="2000" dirty="0" smtClean="0"/>
              <a:t>?</a:t>
            </a:r>
          </a:p>
          <a:p>
            <a:endParaRPr lang="en-US" sz="2000" dirty="0"/>
          </a:p>
          <a:p>
            <a:r>
              <a:rPr lang="en-US" sz="2000" dirty="0"/>
              <a:t>As I contemplated that delicious-looking handful of cereal, I realized it didn’t matter whether I actually took a bite. </a:t>
            </a:r>
            <a:r>
              <a:rPr lang="en-US" sz="2000" b="1" dirty="0"/>
              <a:t>If my heart wasn’t in my fast, I might as well not be doing it at all.</a:t>
            </a:r>
            <a:r>
              <a:rPr lang="en-US" sz="2000" dirty="0"/>
              <a:t> I had been kidding myself spiritually. </a:t>
            </a:r>
            <a:endParaRPr lang="en-US" sz="2000" dirty="0" smtClean="0"/>
          </a:p>
          <a:p>
            <a:endParaRPr lang="en-US" sz="2000" b="1" dirty="0"/>
          </a:p>
          <a:p>
            <a:r>
              <a:rPr lang="en-US" sz="2000" b="1" dirty="0" smtClean="0"/>
              <a:t>Even </a:t>
            </a:r>
            <a:r>
              <a:rPr lang="en-US" sz="2000" b="1" dirty="0"/>
              <a:t>if I didn’t get caught with my contraband cereal, I would know, and more importantly, the Lord would know that a little treat was more important to me than my spiritual well-being</a:t>
            </a:r>
            <a:r>
              <a:rPr lang="en-US" sz="2000" b="1" dirty="0" smtClean="0"/>
              <a:t>.</a:t>
            </a:r>
          </a:p>
          <a:p>
            <a:endParaRPr lang="en-US" dirty="0"/>
          </a:p>
        </p:txBody>
      </p:sp>
      <p:sp>
        <p:nvSpPr>
          <p:cNvPr id="4" name="TextBox 3"/>
          <p:cNvSpPr txBox="1"/>
          <p:nvPr/>
        </p:nvSpPr>
        <p:spPr>
          <a:xfrm>
            <a:off x="4631766" y="6230471"/>
            <a:ext cx="4168588" cy="369332"/>
          </a:xfrm>
          <a:prstGeom prst="rect">
            <a:avLst/>
          </a:prstGeom>
          <a:noFill/>
        </p:spPr>
        <p:txBody>
          <a:bodyPr wrap="square" rtlCol="0">
            <a:spAutoFit/>
          </a:bodyPr>
          <a:lstStyle/>
          <a:p>
            <a:r>
              <a:rPr lang="en-US" dirty="0" smtClean="0"/>
              <a:t>Continued on next slide...</a:t>
            </a:r>
            <a:endParaRPr lang="en-US" dirty="0"/>
          </a:p>
        </p:txBody>
      </p:sp>
    </p:spTree>
    <p:extLst>
      <p:ext uri="{BB962C8B-B14F-4D97-AF65-F5344CB8AC3E}">
        <p14:creationId xmlns:p14="http://schemas.microsoft.com/office/powerpoint/2010/main" val="380987170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so fast...</a:t>
            </a:r>
            <a:r>
              <a:rPr lang="en-US" sz="1800" dirty="0"/>
              <a:t>(continued)</a:t>
            </a:r>
            <a:endParaRPr lang="en-US" dirty="0"/>
          </a:p>
        </p:txBody>
      </p:sp>
      <p:sp>
        <p:nvSpPr>
          <p:cNvPr id="3" name="TextBox 2"/>
          <p:cNvSpPr txBox="1"/>
          <p:nvPr/>
        </p:nvSpPr>
        <p:spPr>
          <a:xfrm>
            <a:off x="283882" y="1718235"/>
            <a:ext cx="8591177" cy="3170099"/>
          </a:xfrm>
          <a:prstGeom prst="rect">
            <a:avLst/>
          </a:prstGeom>
          <a:noFill/>
        </p:spPr>
        <p:txBody>
          <a:bodyPr wrap="square" rtlCol="0">
            <a:spAutoFit/>
          </a:bodyPr>
          <a:lstStyle/>
          <a:p>
            <a:r>
              <a:rPr lang="en-US" sz="2000" dirty="0"/>
              <a:t>The pieces of cereal clattered back into the box as I released my clenched hand. I said a silent prayer of gratitude for the lesson I had just learned. From then on when the first Sunday of the month came around, I would know I was fasting for the right reasons, my own reasons, and not because my parents or leaders expected me to</a:t>
            </a:r>
            <a:r>
              <a:rPr lang="en-US" sz="2000" dirty="0" smtClean="0"/>
              <a:t>.</a:t>
            </a:r>
          </a:p>
          <a:p>
            <a:endParaRPr lang="en-US" sz="2000" dirty="0"/>
          </a:p>
          <a:p>
            <a:r>
              <a:rPr lang="en-US" sz="2000" dirty="0"/>
              <a:t>As I walked back through the kitchen and down to my room, I didn’t creep along on tiptoe like I had on the way up. This time, I walked with my head held high. The Spirit had taught me the blessings of a sincere fast, and </a:t>
            </a:r>
            <a:r>
              <a:rPr lang="en-US" sz="2000" b="1" dirty="0"/>
              <a:t>I had chosen it for myself.</a:t>
            </a:r>
          </a:p>
        </p:txBody>
      </p:sp>
    </p:spTree>
    <p:extLst>
      <p:ext uri="{BB962C8B-B14F-4D97-AF65-F5344CB8AC3E}">
        <p14:creationId xmlns:p14="http://schemas.microsoft.com/office/powerpoint/2010/main" val="17348288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for yourself!</a:t>
            </a:r>
            <a:endParaRPr lang="en-US" dirty="0"/>
          </a:p>
        </p:txBody>
      </p:sp>
      <p:sp>
        <p:nvSpPr>
          <p:cNvPr id="3" name="TextBox 2"/>
          <p:cNvSpPr txBox="1"/>
          <p:nvPr/>
        </p:nvSpPr>
        <p:spPr>
          <a:xfrm>
            <a:off x="426128" y="1763059"/>
            <a:ext cx="5016188" cy="5078313"/>
          </a:xfrm>
          <a:prstGeom prst="rect">
            <a:avLst/>
          </a:prstGeom>
          <a:noFill/>
        </p:spPr>
        <p:txBody>
          <a:bodyPr wrap="square" rtlCol="0">
            <a:spAutoFit/>
          </a:bodyPr>
          <a:lstStyle/>
          <a:p>
            <a:r>
              <a:rPr lang="en-US" sz="2400" dirty="0"/>
              <a:t>Going without food will just make you hungry. Fasting, done with a specific purpose and accompanied by prayer, will bring you closer to God and give you blessings and spiritual </a:t>
            </a:r>
            <a:r>
              <a:rPr lang="en-US" sz="2400" dirty="0" smtClean="0"/>
              <a:t>strength.</a:t>
            </a:r>
            <a:endParaRPr lang="en-US" sz="2400" dirty="0"/>
          </a:p>
          <a:p>
            <a:endParaRPr lang="en-US" sz="2400" dirty="0" smtClean="0"/>
          </a:p>
          <a:p>
            <a:r>
              <a:rPr lang="en-US" sz="2400" dirty="0" smtClean="0"/>
              <a:t>We are all old enough to choose for ourselves...What will you choose next time you are asked to fast?</a:t>
            </a:r>
          </a:p>
          <a:p>
            <a:endParaRPr lang="en-US" dirty="0"/>
          </a:p>
          <a:p>
            <a:endParaRPr lang="en-US" dirty="0"/>
          </a:p>
        </p:txBody>
      </p:sp>
      <p:pic>
        <p:nvPicPr>
          <p:cNvPr id="4" name="Picture 3"/>
          <p:cNvPicPr>
            <a:picLocks noChangeAspect="1"/>
          </p:cNvPicPr>
          <p:nvPr/>
        </p:nvPicPr>
        <p:blipFill>
          <a:blip r:embed="rId2"/>
          <a:stretch>
            <a:fillRect/>
          </a:stretch>
        </p:blipFill>
        <p:spPr>
          <a:xfrm>
            <a:off x="5442316" y="2285999"/>
            <a:ext cx="3443202" cy="3909359"/>
          </a:xfrm>
          <a:prstGeom prst="rect">
            <a:avLst/>
          </a:prstGeom>
          <a:ln>
            <a:noFill/>
          </a:ln>
          <a:effectLst>
            <a:softEdge rad="112500"/>
          </a:effectLst>
        </p:spPr>
      </p:pic>
    </p:spTree>
    <p:extLst>
      <p:ext uri="{BB962C8B-B14F-4D97-AF65-F5344CB8AC3E}">
        <p14:creationId xmlns:p14="http://schemas.microsoft.com/office/powerpoint/2010/main" val="25429558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s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294" y="328706"/>
            <a:ext cx="8546353" cy="62977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59419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fast?</a:t>
            </a:r>
            <a:endParaRPr lang="en-US" dirty="0"/>
          </a:p>
        </p:txBody>
      </p:sp>
      <p:sp>
        <p:nvSpPr>
          <p:cNvPr id="3" name="Content Placeholder 2"/>
          <p:cNvSpPr>
            <a:spLocks noGrp="1"/>
          </p:cNvSpPr>
          <p:nvPr>
            <p:ph idx="1"/>
          </p:nvPr>
        </p:nvSpPr>
        <p:spPr>
          <a:xfrm>
            <a:off x="179294" y="1752600"/>
            <a:ext cx="4512235" cy="4642971"/>
          </a:xfrm>
        </p:spPr>
        <p:txBody>
          <a:bodyPr>
            <a:normAutofit/>
          </a:bodyPr>
          <a:lstStyle/>
          <a:p>
            <a:pPr marL="114300" indent="0" algn="ctr">
              <a:buNone/>
            </a:pPr>
            <a:r>
              <a:rPr lang="en-US" dirty="0"/>
              <a:t>Through fasting we can feel closer to Heavenly Father and strengthen our testimony. Fasting also includes giving a generous fast offering to help those in need</a:t>
            </a:r>
            <a:r>
              <a:rPr lang="en-US" dirty="0" smtClean="0"/>
              <a:t>.</a:t>
            </a:r>
          </a:p>
          <a:p>
            <a:endParaRPr lang="en-US" dirty="0"/>
          </a:p>
          <a:p>
            <a:r>
              <a:rPr lang="en-US" dirty="0" smtClean="0"/>
              <a:t>Read Alma 17:3</a:t>
            </a:r>
            <a:endParaRPr lang="en-US" dirty="0"/>
          </a:p>
        </p:txBody>
      </p:sp>
      <p:pic>
        <p:nvPicPr>
          <p:cNvPr id="4" name="Picture 3"/>
          <p:cNvPicPr>
            <a:picLocks noChangeAspect="1"/>
          </p:cNvPicPr>
          <p:nvPr/>
        </p:nvPicPr>
        <p:blipFill>
          <a:blip r:embed="rId2"/>
          <a:stretch>
            <a:fillRect/>
          </a:stretch>
        </p:blipFill>
        <p:spPr>
          <a:xfrm>
            <a:off x="5469965" y="1752600"/>
            <a:ext cx="3095314" cy="46429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937221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not as the hypocrites...</a:t>
            </a:r>
            <a:endParaRPr lang="en-US" dirty="0"/>
          </a:p>
        </p:txBody>
      </p:sp>
      <p:sp>
        <p:nvSpPr>
          <p:cNvPr id="3" name="Content Placeholder 2"/>
          <p:cNvSpPr>
            <a:spLocks noGrp="1"/>
          </p:cNvSpPr>
          <p:nvPr>
            <p:ph idx="1"/>
          </p:nvPr>
        </p:nvSpPr>
        <p:spPr>
          <a:xfrm>
            <a:off x="457200" y="1752601"/>
            <a:ext cx="8229600" cy="3431988"/>
          </a:xfrm>
        </p:spPr>
        <p:txBody>
          <a:bodyPr/>
          <a:lstStyle/>
          <a:p>
            <a:r>
              <a:rPr lang="en-US" sz="1800" dirty="0" smtClean="0"/>
              <a:t>Matthew 16-18</a:t>
            </a:r>
          </a:p>
          <a:p>
            <a:r>
              <a:rPr lang="en-US" sz="2000" dirty="0"/>
              <a:t> </a:t>
            </a:r>
            <a:r>
              <a:rPr lang="en-US" sz="2000" dirty="0" smtClean="0"/>
              <a:t>16</a:t>
            </a:r>
            <a:r>
              <a:rPr lang="en-US" sz="2000" dirty="0"/>
              <a:t> ¶Moreover when ye fast, be not, as the </a:t>
            </a:r>
            <a:r>
              <a:rPr lang="en-US" sz="2000" b="1" dirty="0"/>
              <a:t>hypocrites</a:t>
            </a:r>
            <a:r>
              <a:rPr lang="en-US" sz="2000" dirty="0"/>
              <a:t>, of a </a:t>
            </a:r>
            <a:r>
              <a:rPr lang="en-US" sz="2000" b="1" dirty="0"/>
              <a:t>sad countenance</a:t>
            </a:r>
            <a:r>
              <a:rPr lang="en-US" sz="2000" dirty="0"/>
              <a:t>: for they </a:t>
            </a:r>
            <a:r>
              <a:rPr lang="en-US" sz="2000" b="1" dirty="0"/>
              <a:t>disfigure their faces</a:t>
            </a:r>
            <a:r>
              <a:rPr lang="en-US" sz="2000" dirty="0"/>
              <a:t>, that </a:t>
            </a:r>
            <a:r>
              <a:rPr lang="en-US" sz="2000" b="1" dirty="0"/>
              <a:t>they may appear unto men to fast.</a:t>
            </a:r>
            <a:r>
              <a:rPr lang="en-US" sz="2000" dirty="0"/>
              <a:t> Verily I say unto you, They have their reward.</a:t>
            </a:r>
          </a:p>
          <a:p>
            <a:r>
              <a:rPr lang="en-US" sz="2000" dirty="0"/>
              <a:t> 17 But thou, when thou fastest, anoint </a:t>
            </a:r>
            <a:r>
              <a:rPr lang="en-US" sz="2000" dirty="0" err="1"/>
              <a:t>thine</a:t>
            </a:r>
            <a:r>
              <a:rPr lang="en-US" sz="2000" dirty="0"/>
              <a:t> head, and wash thy face;</a:t>
            </a:r>
          </a:p>
          <a:p>
            <a:r>
              <a:rPr lang="en-US" sz="2000" dirty="0"/>
              <a:t> 18 That thou appear not unto men to fast, but unto thy Father which is in secret: and thy Father, which </a:t>
            </a:r>
            <a:r>
              <a:rPr lang="en-US" sz="2000" dirty="0" err="1"/>
              <a:t>seeth</a:t>
            </a:r>
            <a:r>
              <a:rPr lang="en-US" sz="2000" dirty="0"/>
              <a:t> in secret, </a:t>
            </a:r>
            <a:r>
              <a:rPr lang="en-US" sz="2000" b="1" dirty="0"/>
              <a:t>shall reward thee openly.</a:t>
            </a:r>
          </a:p>
        </p:txBody>
      </p:sp>
      <p:sp>
        <p:nvSpPr>
          <p:cNvPr id="4" name="TextBox 3"/>
          <p:cNvSpPr txBox="1"/>
          <p:nvPr/>
        </p:nvSpPr>
        <p:spPr>
          <a:xfrm>
            <a:off x="179293" y="5538532"/>
            <a:ext cx="8845177" cy="1107996"/>
          </a:xfrm>
          <a:prstGeom prst="rect">
            <a:avLst/>
          </a:prstGeom>
          <a:noFill/>
        </p:spPr>
        <p:txBody>
          <a:bodyPr wrap="square" rtlCol="0">
            <a:spAutoFit/>
          </a:bodyPr>
          <a:lstStyle/>
          <a:p>
            <a:pPr algn="ctr"/>
            <a:r>
              <a:rPr lang="en-US" sz="2200" dirty="0" smtClean="0">
                <a:solidFill>
                  <a:schemeClr val="accent4"/>
                </a:solidFill>
              </a:rPr>
              <a:t>Fasting can be difficult at times.  No one likes to be hungry!  </a:t>
            </a:r>
            <a:br>
              <a:rPr lang="en-US" sz="2200" dirty="0" smtClean="0">
                <a:solidFill>
                  <a:schemeClr val="accent4"/>
                </a:solidFill>
              </a:rPr>
            </a:br>
            <a:r>
              <a:rPr lang="en-US" sz="2200" dirty="0" smtClean="0">
                <a:solidFill>
                  <a:schemeClr val="accent4"/>
                </a:solidFill>
              </a:rPr>
              <a:t>We must do our best to have a cheerful countenance </a:t>
            </a:r>
            <a:br>
              <a:rPr lang="en-US" sz="2200" dirty="0" smtClean="0">
                <a:solidFill>
                  <a:schemeClr val="accent4"/>
                </a:solidFill>
              </a:rPr>
            </a:br>
            <a:r>
              <a:rPr lang="en-US" sz="2200" dirty="0" smtClean="0">
                <a:solidFill>
                  <a:schemeClr val="accent4"/>
                </a:solidFill>
              </a:rPr>
              <a:t>and a positive attitude.</a:t>
            </a:r>
            <a:endParaRPr lang="en-US" sz="2200" dirty="0">
              <a:solidFill>
                <a:schemeClr val="accent4"/>
              </a:solidFill>
            </a:endParaRPr>
          </a:p>
        </p:txBody>
      </p:sp>
    </p:spTree>
    <p:extLst>
      <p:ext uri="{BB962C8B-B14F-4D97-AF65-F5344CB8AC3E}">
        <p14:creationId xmlns:p14="http://schemas.microsoft.com/office/powerpoint/2010/main" val="222205607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can fast for others</a:t>
            </a:r>
            <a:endParaRPr lang="en-US" dirty="0"/>
          </a:p>
        </p:txBody>
      </p:sp>
      <p:sp>
        <p:nvSpPr>
          <p:cNvPr id="3" name="Content Placeholder 2"/>
          <p:cNvSpPr>
            <a:spLocks noGrp="1"/>
          </p:cNvSpPr>
          <p:nvPr>
            <p:ph idx="1"/>
          </p:nvPr>
        </p:nvSpPr>
        <p:spPr/>
        <p:txBody>
          <a:bodyPr>
            <a:normAutofit/>
          </a:bodyPr>
          <a:lstStyle/>
          <a:p>
            <a:pPr marL="114300" indent="0">
              <a:buNone/>
            </a:pPr>
            <a:r>
              <a:rPr lang="en-US" sz="2000" dirty="0" smtClean="0"/>
              <a:t>Alma 6:6</a:t>
            </a:r>
          </a:p>
          <a:p>
            <a:pPr marL="114300" indent="0">
              <a:buNone/>
            </a:pPr>
            <a:r>
              <a:rPr lang="en-US" sz="2000" dirty="0"/>
              <a:t>6 Nevertheless the children of God were commanded that they should gather themselves together oft, and join in fasting and mighty prayer in behalf of the welfare of the souls of those who knew not God.</a:t>
            </a:r>
          </a:p>
        </p:txBody>
      </p:sp>
      <p:pic>
        <p:nvPicPr>
          <p:cNvPr id="4" name="Picture 3"/>
          <p:cNvPicPr>
            <a:picLocks noChangeAspect="1"/>
          </p:cNvPicPr>
          <p:nvPr/>
        </p:nvPicPr>
        <p:blipFill>
          <a:blip r:embed="rId2"/>
          <a:stretch>
            <a:fillRect/>
          </a:stretch>
        </p:blipFill>
        <p:spPr>
          <a:xfrm>
            <a:off x="3865100" y="3316941"/>
            <a:ext cx="4519416" cy="3008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67020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Fasting can strengthen </a:t>
            </a:r>
            <a:br>
              <a:rPr lang="en-US" dirty="0" smtClean="0"/>
            </a:br>
            <a:r>
              <a:rPr lang="en-US" dirty="0" smtClean="0"/>
              <a:t>your testimony</a:t>
            </a:r>
            <a:endParaRPr lang="en-US" dirty="0"/>
          </a:p>
        </p:txBody>
      </p:sp>
      <p:sp>
        <p:nvSpPr>
          <p:cNvPr id="3" name="Content Placeholder 2"/>
          <p:cNvSpPr>
            <a:spLocks noGrp="1"/>
          </p:cNvSpPr>
          <p:nvPr>
            <p:ph idx="1"/>
          </p:nvPr>
        </p:nvSpPr>
        <p:spPr>
          <a:xfrm>
            <a:off x="457200" y="1482165"/>
            <a:ext cx="8229600" cy="3327400"/>
          </a:xfrm>
        </p:spPr>
        <p:txBody>
          <a:bodyPr>
            <a:normAutofit/>
          </a:bodyPr>
          <a:lstStyle/>
          <a:p>
            <a:r>
              <a:rPr lang="en-US" sz="2000" dirty="0" err="1" smtClean="0"/>
              <a:t>Helaman</a:t>
            </a:r>
            <a:r>
              <a:rPr lang="en-US" sz="2000" dirty="0" smtClean="0"/>
              <a:t> 3:35</a:t>
            </a:r>
            <a:r>
              <a:rPr lang="en-US" sz="2000" dirty="0"/>
              <a:t> </a:t>
            </a:r>
            <a:endParaRPr lang="en-US" sz="2000" dirty="0" smtClean="0"/>
          </a:p>
          <a:p>
            <a:r>
              <a:rPr lang="en-US" sz="2000" dirty="0" smtClean="0"/>
              <a:t>35</a:t>
            </a:r>
            <a:r>
              <a:rPr lang="en-US" sz="2000" dirty="0"/>
              <a:t> Nevertheless they did </a:t>
            </a:r>
            <a:r>
              <a:rPr lang="en-US" sz="2000" b="1" dirty="0"/>
              <a:t>fast and pray oft</a:t>
            </a:r>
            <a:r>
              <a:rPr lang="en-US" sz="2000" dirty="0"/>
              <a:t>, and did wax </a:t>
            </a:r>
            <a:r>
              <a:rPr lang="en-US" sz="2000" b="1" dirty="0"/>
              <a:t>stronger and stronger in their humility</a:t>
            </a:r>
            <a:r>
              <a:rPr lang="en-US" sz="2000" dirty="0"/>
              <a:t>, and </a:t>
            </a:r>
            <a:r>
              <a:rPr lang="en-US" sz="2000" b="1" dirty="0"/>
              <a:t>firmer and firmer in the faith of Christ</a:t>
            </a:r>
            <a:r>
              <a:rPr lang="en-US" sz="2000" dirty="0"/>
              <a:t>, unto the </a:t>
            </a:r>
            <a:r>
              <a:rPr lang="en-US" sz="2000" b="1" dirty="0"/>
              <a:t>filling their souls with joy and consolation,</a:t>
            </a:r>
            <a:r>
              <a:rPr lang="en-US" sz="2000" dirty="0"/>
              <a:t> yea, even to the purifying and the sanctification of their hearts, which sanctification cometh because of their </a:t>
            </a:r>
            <a:r>
              <a:rPr lang="en-US" sz="2000" b="1" dirty="0"/>
              <a:t>yielding their hearts unto God.</a:t>
            </a:r>
          </a:p>
        </p:txBody>
      </p:sp>
      <p:sp>
        <p:nvSpPr>
          <p:cNvPr id="4" name="TextBox 3"/>
          <p:cNvSpPr txBox="1"/>
          <p:nvPr/>
        </p:nvSpPr>
        <p:spPr>
          <a:xfrm>
            <a:off x="149412" y="3889470"/>
            <a:ext cx="8785412" cy="2831544"/>
          </a:xfrm>
          <a:prstGeom prst="rect">
            <a:avLst/>
          </a:prstGeom>
          <a:noFill/>
        </p:spPr>
        <p:txBody>
          <a:bodyPr wrap="square" rtlCol="0">
            <a:spAutoFit/>
          </a:bodyPr>
          <a:lstStyle/>
          <a:p>
            <a:pPr algn="ctr"/>
            <a:r>
              <a:rPr lang="en-US" sz="2200" dirty="0" smtClean="0">
                <a:solidFill>
                  <a:srgbClr val="848058"/>
                </a:solidFill>
              </a:rPr>
              <a:t>Would you like to be stronger, more humble &amp; </a:t>
            </a:r>
          </a:p>
          <a:p>
            <a:pPr algn="ctr"/>
            <a:r>
              <a:rPr lang="en-US" sz="2200" dirty="0" smtClean="0">
                <a:solidFill>
                  <a:srgbClr val="848058"/>
                </a:solidFill>
              </a:rPr>
              <a:t>have a firm faith in Christ?</a:t>
            </a:r>
          </a:p>
          <a:p>
            <a:pPr algn="ctr"/>
            <a:endParaRPr lang="en-US" sz="2200" dirty="0">
              <a:solidFill>
                <a:srgbClr val="848058"/>
              </a:solidFill>
            </a:endParaRPr>
          </a:p>
          <a:p>
            <a:pPr algn="ctr"/>
            <a:r>
              <a:rPr lang="en-US" sz="2200" dirty="0" smtClean="0">
                <a:solidFill>
                  <a:srgbClr val="848058"/>
                </a:solidFill>
              </a:rPr>
              <a:t>If I told you you could have all of those things AND have a soul full of joy, who wouldn’t want that?</a:t>
            </a:r>
          </a:p>
          <a:p>
            <a:pPr algn="ctr"/>
            <a:endParaRPr lang="en-US" sz="2200" dirty="0">
              <a:solidFill>
                <a:srgbClr val="848058"/>
              </a:solidFill>
            </a:endParaRPr>
          </a:p>
          <a:p>
            <a:pPr algn="ctr"/>
            <a:r>
              <a:rPr lang="en-US" sz="2200" dirty="0" smtClean="0">
                <a:solidFill>
                  <a:srgbClr val="848058"/>
                </a:solidFill>
              </a:rPr>
              <a:t>We must yield our hearts to God through our regular fasts</a:t>
            </a:r>
          </a:p>
          <a:p>
            <a:pPr algn="ctr"/>
            <a:endParaRPr lang="en-US" sz="2400" dirty="0">
              <a:solidFill>
                <a:srgbClr val="848058"/>
              </a:solidFill>
            </a:endParaRPr>
          </a:p>
        </p:txBody>
      </p:sp>
    </p:spTree>
    <p:extLst>
      <p:ext uri="{BB962C8B-B14F-4D97-AF65-F5344CB8AC3E}">
        <p14:creationId xmlns:p14="http://schemas.microsoft.com/office/powerpoint/2010/main" val="10198338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can fast when </a:t>
            </a:r>
            <a:br>
              <a:rPr lang="en-US" dirty="0" smtClean="0"/>
            </a:br>
            <a:r>
              <a:rPr lang="en-US" dirty="0" smtClean="0"/>
              <a:t>we need answers</a:t>
            </a:r>
            <a:endParaRPr lang="en-US" dirty="0"/>
          </a:p>
        </p:txBody>
      </p:sp>
      <p:sp>
        <p:nvSpPr>
          <p:cNvPr id="3" name="Content Placeholder 2"/>
          <p:cNvSpPr>
            <a:spLocks noGrp="1"/>
          </p:cNvSpPr>
          <p:nvPr>
            <p:ph idx="1"/>
          </p:nvPr>
        </p:nvSpPr>
        <p:spPr>
          <a:xfrm>
            <a:off x="457200" y="1752601"/>
            <a:ext cx="8229600" cy="3222812"/>
          </a:xfrm>
        </p:spPr>
        <p:txBody>
          <a:bodyPr/>
          <a:lstStyle/>
          <a:p>
            <a:r>
              <a:rPr lang="en-US" dirty="0" smtClean="0"/>
              <a:t>Alma 5:46</a:t>
            </a:r>
          </a:p>
          <a:p>
            <a:r>
              <a:rPr lang="en-US" dirty="0"/>
              <a:t>46 Behold, I say unto you they are made known unto me by the Holy Spirit of God. Behold, I have fasted and prayed many days </a:t>
            </a:r>
            <a:r>
              <a:rPr lang="en-US" b="1" dirty="0"/>
              <a:t>that I might know these things of myself</a:t>
            </a:r>
            <a:r>
              <a:rPr lang="en-US" dirty="0"/>
              <a:t>. And now I do know of myself that they are true; for the Lord God hath made them manifest unto me </a:t>
            </a:r>
            <a:r>
              <a:rPr lang="en-US" b="1" dirty="0"/>
              <a:t>by his Holy Spirit; and this is the spirit of revelation which is in me.</a:t>
            </a:r>
          </a:p>
        </p:txBody>
      </p:sp>
      <p:sp>
        <p:nvSpPr>
          <p:cNvPr id="4" name="TextBox 3"/>
          <p:cNvSpPr txBox="1"/>
          <p:nvPr/>
        </p:nvSpPr>
        <p:spPr>
          <a:xfrm>
            <a:off x="627529" y="5169649"/>
            <a:ext cx="7874000" cy="1015663"/>
          </a:xfrm>
          <a:prstGeom prst="rect">
            <a:avLst/>
          </a:prstGeom>
          <a:noFill/>
        </p:spPr>
        <p:txBody>
          <a:bodyPr wrap="square" rtlCol="0">
            <a:spAutoFit/>
          </a:bodyPr>
          <a:lstStyle/>
          <a:p>
            <a:pPr algn="ctr"/>
            <a:r>
              <a:rPr lang="en-US" sz="2000" dirty="0" smtClean="0">
                <a:solidFill>
                  <a:srgbClr val="848058"/>
                </a:solidFill>
              </a:rPr>
              <a:t>We are all entitled to personal revelation.  When we fast and pray we can prepare ourselves to receive the spirit of revelation for ourselves.</a:t>
            </a:r>
            <a:endParaRPr lang="en-US" sz="2000" dirty="0">
              <a:solidFill>
                <a:srgbClr val="848058"/>
              </a:solidFill>
            </a:endParaRPr>
          </a:p>
        </p:txBody>
      </p:sp>
    </p:spTree>
    <p:extLst>
      <p:ext uri="{BB962C8B-B14F-4D97-AF65-F5344CB8AC3E}">
        <p14:creationId xmlns:p14="http://schemas.microsoft.com/office/powerpoint/2010/main" val="2527242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Fasting is a commandment</a:t>
            </a:r>
            <a:endParaRPr lang="en-US" dirty="0"/>
          </a:p>
        </p:txBody>
      </p:sp>
      <p:sp>
        <p:nvSpPr>
          <p:cNvPr id="3" name="Content Placeholder 2"/>
          <p:cNvSpPr>
            <a:spLocks noGrp="1"/>
          </p:cNvSpPr>
          <p:nvPr>
            <p:ph idx="1"/>
          </p:nvPr>
        </p:nvSpPr>
        <p:spPr>
          <a:xfrm>
            <a:off x="457200" y="1752600"/>
            <a:ext cx="4518212" cy="4373563"/>
          </a:xfrm>
        </p:spPr>
        <p:txBody>
          <a:bodyPr>
            <a:normAutofit lnSpcReduction="10000"/>
          </a:bodyPr>
          <a:lstStyle/>
          <a:p>
            <a:r>
              <a:rPr lang="en-US" dirty="0"/>
              <a:t>Fasting has always been a practice among God’s people. In our day it is a commandment given by the Lord to all members of the Church. In addition to occasional special fasts that we might have for personal or family reasons, we are expected to fast once a month on the first Sunday</a:t>
            </a:r>
            <a:r>
              <a:rPr lang="en-US" dirty="0" smtClean="0"/>
              <a:t>. </a:t>
            </a:r>
            <a:r>
              <a:rPr lang="en-US" sz="2000" dirty="0" smtClean="0"/>
              <a:t>(Carl B. Pratt)</a:t>
            </a:r>
            <a:endParaRPr lang="en-US" sz="2000" dirty="0"/>
          </a:p>
        </p:txBody>
      </p:sp>
      <p:pic>
        <p:nvPicPr>
          <p:cNvPr id="4" name="Picture 3"/>
          <p:cNvPicPr>
            <a:picLocks noChangeAspect="1"/>
          </p:cNvPicPr>
          <p:nvPr/>
        </p:nvPicPr>
        <p:blipFill>
          <a:blip r:embed="rId2"/>
          <a:stretch>
            <a:fillRect/>
          </a:stretch>
        </p:blipFill>
        <p:spPr>
          <a:xfrm>
            <a:off x="5408705" y="1752600"/>
            <a:ext cx="3113741" cy="4670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798881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“proper” fast?</a:t>
            </a:r>
            <a:endParaRPr lang="en-US" dirty="0"/>
          </a:p>
        </p:txBody>
      </p:sp>
      <p:sp>
        <p:nvSpPr>
          <p:cNvPr id="3" name="Content Placeholder 2"/>
          <p:cNvSpPr>
            <a:spLocks noGrp="1"/>
          </p:cNvSpPr>
          <p:nvPr>
            <p:ph idx="1"/>
          </p:nvPr>
        </p:nvSpPr>
        <p:spPr>
          <a:xfrm>
            <a:off x="457200" y="1752601"/>
            <a:ext cx="8229600" cy="2744694"/>
          </a:xfrm>
        </p:spPr>
        <p:txBody>
          <a:bodyPr/>
          <a:lstStyle/>
          <a:p>
            <a:r>
              <a:rPr lang="en-US" dirty="0"/>
              <a:t>We are taught that there are three aspects to a proper fast day observance: </a:t>
            </a:r>
            <a:endParaRPr lang="en-US" dirty="0" smtClean="0"/>
          </a:p>
          <a:p>
            <a:r>
              <a:rPr lang="en-US" dirty="0"/>
              <a:t>F</a:t>
            </a:r>
            <a:r>
              <a:rPr lang="en-US" dirty="0" smtClean="0"/>
              <a:t>irst</a:t>
            </a:r>
            <a:r>
              <a:rPr lang="en-US" dirty="0"/>
              <a:t>, abstaining from food and drink for two consecutive meals or, in other words, 24 hours; </a:t>
            </a:r>
            <a:endParaRPr lang="en-US" dirty="0" smtClean="0"/>
          </a:p>
          <a:p>
            <a:r>
              <a:rPr lang="en-US" dirty="0"/>
              <a:t>S</a:t>
            </a:r>
            <a:r>
              <a:rPr lang="en-US" dirty="0" smtClean="0"/>
              <a:t>econd</a:t>
            </a:r>
            <a:r>
              <a:rPr lang="en-US" dirty="0"/>
              <a:t>, attending fast and testimony meeting; </a:t>
            </a:r>
            <a:endParaRPr lang="en-US" dirty="0" smtClean="0"/>
          </a:p>
          <a:p>
            <a:r>
              <a:rPr lang="en-US" dirty="0"/>
              <a:t>T</a:t>
            </a:r>
            <a:r>
              <a:rPr lang="en-US" dirty="0" smtClean="0"/>
              <a:t>hird</a:t>
            </a:r>
            <a:r>
              <a:rPr lang="en-US" dirty="0"/>
              <a:t>, giving a generous fast offering</a:t>
            </a:r>
            <a:r>
              <a:rPr lang="en-US" dirty="0" smtClean="0"/>
              <a:t>. (Carl Pratt)</a:t>
            </a:r>
          </a:p>
          <a:p>
            <a:endParaRPr lang="en-US" dirty="0"/>
          </a:p>
        </p:txBody>
      </p:sp>
      <p:sp>
        <p:nvSpPr>
          <p:cNvPr id="4" name="TextBox 3"/>
          <p:cNvSpPr txBox="1"/>
          <p:nvPr/>
        </p:nvSpPr>
        <p:spPr>
          <a:xfrm>
            <a:off x="426128" y="4497295"/>
            <a:ext cx="8260672" cy="1908215"/>
          </a:xfrm>
          <a:prstGeom prst="rect">
            <a:avLst/>
          </a:prstGeom>
          <a:noFill/>
        </p:spPr>
        <p:txBody>
          <a:bodyPr wrap="square" rtlCol="0">
            <a:spAutoFit/>
          </a:bodyPr>
          <a:lstStyle/>
          <a:p>
            <a:r>
              <a:rPr lang="en-US" sz="2000" dirty="0">
                <a:solidFill>
                  <a:srgbClr val="848058"/>
                </a:solidFill>
              </a:rPr>
              <a:t>The Church designates one Sunday each month, usually the first Sunday, as a day of fasting</a:t>
            </a:r>
            <a:r>
              <a:rPr lang="en-US" sz="2000" dirty="0" smtClean="0">
                <a:solidFill>
                  <a:srgbClr val="848058"/>
                </a:solidFill>
              </a:rPr>
              <a:t>.</a:t>
            </a:r>
            <a:r>
              <a:rPr lang="en-US" sz="2000" dirty="0">
                <a:solidFill>
                  <a:srgbClr val="848058"/>
                </a:solidFill>
              </a:rPr>
              <a:t> In addition to observing the fast days set aside by Church leaders, you can fast on any other day, according to your needs and the needs of others. However, you should not fast too frequently or for excessive periods of time</a:t>
            </a:r>
            <a:r>
              <a:rPr lang="en-US" sz="2000" dirty="0" smtClean="0">
                <a:solidFill>
                  <a:srgbClr val="848058"/>
                </a:solidFill>
              </a:rPr>
              <a:t>. </a:t>
            </a:r>
            <a:r>
              <a:rPr lang="en-US" dirty="0" smtClean="0">
                <a:solidFill>
                  <a:srgbClr val="848058"/>
                </a:solidFill>
              </a:rPr>
              <a:t>(True to the Faith)</a:t>
            </a:r>
            <a:endParaRPr lang="en-US" dirty="0">
              <a:solidFill>
                <a:srgbClr val="848058"/>
              </a:solidFill>
            </a:endParaRPr>
          </a:p>
        </p:txBody>
      </p:sp>
    </p:spTree>
    <p:extLst>
      <p:ext uri="{BB962C8B-B14F-4D97-AF65-F5344CB8AC3E}">
        <p14:creationId xmlns:p14="http://schemas.microsoft.com/office/powerpoint/2010/main" val="249118986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101</TotalTime>
  <Words>1522</Words>
  <Application>Microsoft Macintosh PowerPoint</Application>
  <PresentationFormat>On-screen Show (4:3)</PresentationFormat>
  <Paragraphs>100</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Apothecary</vt:lpstr>
      <vt:lpstr>Why Do We Fast?</vt:lpstr>
      <vt:lpstr>What is fasting?</vt:lpstr>
      <vt:lpstr>Why do we fast?</vt:lpstr>
      <vt:lpstr>Be not as the hypocrites...</vt:lpstr>
      <vt:lpstr>We can fast for others</vt:lpstr>
      <vt:lpstr>Fasting can strengthen  your testimony</vt:lpstr>
      <vt:lpstr>We can fast when  we need answers</vt:lpstr>
      <vt:lpstr>Fasting is a commandment</vt:lpstr>
      <vt:lpstr>What is a “proper” fast?</vt:lpstr>
      <vt:lpstr>Fast with a purpose!</vt:lpstr>
      <vt:lpstr>Fasting can help us personally</vt:lpstr>
      <vt:lpstr>Fast with prayer</vt:lpstr>
      <vt:lpstr>Fast with prayer (cont...)</vt:lpstr>
      <vt:lpstr>Fasting shows gratitude</vt:lpstr>
      <vt:lpstr>Do we take our fast for granted?</vt:lpstr>
      <vt:lpstr>Questions &amp; answers </vt:lpstr>
      <vt:lpstr>Answers...</vt:lpstr>
      <vt:lpstr>Answers...</vt:lpstr>
      <vt:lpstr>How can I improve my fast?</vt:lpstr>
      <vt:lpstr>Not So Fast! BY DANIELLE NYE POULTER, New era 2008</vt:lpstr>
      <vt:lpstr>Not so fast...(continued)</vt:lpstr>
      <vt:lpstr>Not so fast...(continued)</vt:lpstr>
      <vt:lpstr>Choose for yourself!</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 We Fast?</dc:title>
  <dc:creator>Jennifer Middleton</dc:creator>
  <cp:lastModifiedBy>Jennifer Middleton</cp:lastModifiedBy>
  <cp:revision>13</cp:revision>
  <dcterms:created xsi:type="dcterms:W3CDTF">2014-09-19T14:54:25Z</dcterms:created>
  <dcterms:modified xsi:type="dcterms:W3CDTF">2014-09-19T16:52:37Z</dcterms:modified>
</cp:coreProperties>
</file>