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56" r:id="rId2"/>
    <p:sldId id="257" r:id="rId3"/>
    <p:sldId id="265" r:id="rId4"/>
    <p:sldId id="266" r:id="rId5"/>
    <p:sldId id="267" r:id="rId6"/>
    <p:sldId id="268" r:id="rId7"/>
    <p:sldId id="258" r:id="rId8"/>
    <p:sldId id="261" r:id="rId9"/>
    <p:sldId id="262" r:id="rId10"/>
    <p:sldId id="260" r:id="rId11"/>
    <p:sldId id="263" r:id="rId12"/>
    <p:sldId id="264" r:id="rId13"/>
    <p:sldId id="280" r:id="rId14"/>
    <p:sldId id="282" r:id="rId15"/>
    <p:sldId id="270" r:id="rId16"/>
    <p:sldId id="269" r:id="rId17"/>
    <p:sldId id="271" r:id="rId18"/>
    <p:sldId id="272" r:id="rId19"/>
    <p:sldId id="281" r:id="rId20"/>
    <p:sldId id="274" r:id="rId21"/>
    <p:sldId id="275" r:id="rId22"/>
    <p:sldId id="276" r:id="rId23"/>
    <p:sldId id="277" r:id="rId24"/>
    <p:sldId id="278" r:id="rId25"/>
    <p:sldId id="279" r:id="rId26"/>
    <p:sldId id="273" r:id="rId27"/>
    <p:sldId id="28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0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t>9/16/17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4047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t>9/16/17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82366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t>9/16/17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408371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t>9/16/17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93537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9/16/17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30557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F9CA3-105E-4857-9057-6DB6197DA786}" type="datetimeFigureOut">
              <a:rPr lang="en-US" smtClean="0"/>
              <a:t>9/16/17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078159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1F9CA3-105E-4857-9057-6DB6197DA786}" type="datetimeFigureOut">
              <a:rPr lang="en-US" smtClean="0"/>
              <a:t>9/16/17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65369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F9CA3-105E-4857-9057-6DB6197DA786}" type="datetimeFigureOut">
              <a:rPr lang="en-US" smtClean="0"/>
              <a:t>9/16/17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977699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9/16/17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22231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9/16/17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378649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9/16/17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5253088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9CA3-105E-4857-9057-6DB6197DA786}" type="datetimeFigureOut">
              <a:rPr lang="en-US" smtClean="0"/>
              <a:t>9/16/17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1511794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1722" y="954794"/>
            <a:ext cx="7016271" cy="4658659"/>
          </a:xfrm>
        </p:spPr>
        <p:txBody>
          <a:bodyPr>
            <a:normAutofit/>
          </a:bodyPr>
          <a:lstStyle/>
          <a:p>
            <a:r>
              <a:rPr lang="en-US" dirty="0" smtClean="0"/>
              <a:t>How Do The Things I Say Affect Those Around Me?</a:t>
            </a:r>
            <a:endParaRPr lang="en-US" dirty="0"/>
          </a:p>
        </p:txBody>
      </p:sp>
    </p:spTree>
    <p:extLst>
      <p:ext uri="{BB962C8B-B14F-4D97-AF65-F5344CB8AC3E}">
        <p14:creationId xmlns:p14="http://schemas.microsoft.com/office/powerpoint/2010/main" val="28387544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6421"/>
          </a:xfrm>
        </p:spPr>
        <p:txBody>
          <a:bodyPr>
            <a:normAutofit fontScale="90000"/>
          </a:bodyPr>
          <a:lstStyle/>
          <a:p>
            <a:r>
              <a:rPr lang="en-US" dirty="0" smtClean="0"/>
              <a:t>Things We Say...</a:t>
            </a:r>
            <a:endParaRPr lang="en-US" dirty="0"/>
          </a:p>
        </p:txBody>
      </p:sp>
      <p:sp>
        <p:nvSpPr>
          <p:cNvPr id="3" name="Content Placeholder 2"/>
          <p:cNvSpPr>
            <a:spLocks noGrp="1"/>
          </p:cNvSpPr>
          <p:nvPr>
            <p:ph idx="1"/>
          </p:nvPr>
        </p:nvSpPr>
        <p:spPr>
          <a:xfrm>
            <a:off x="457200" y="1001060"/>
            <a:ext cx="8229600" cy="2808940"/>
          </a:xfrm>
        </p:spPr>
        <p:txBody>
          <a:bodyPr/>
          <a:lstStyle/>
          <a:p>
            <a:pPr marL="0" indent="0">
              <a:buNone/>
            </a:pPr>
            <a:r>
              <a:rPr lang="en-US" sz="2800" dirty="0" smtClean="0"/>
              <a:t>...Some </a:t>
            </a:r>
            <a:r>
              <a:rPr lang="en-US" sz="2800" dirty="0"/>
              <a:t>things we say can be destructive, even venomous</a:t>
            </a:r>
            <a:r>
              <a:rPr lang="en-US" sz="2800" dirty="0" smtClean="0"/>
              <a:t>—! </a:t>
            </a:r>
            <a:r>
              <a:rPr lang="en-US" sz="2800" dirty="0"/>
              <a:t>The voice that bears profound testimony</a:t>
            </a:r>
            <a:r>
              <a:rPr lang="en-US" sz="2800" dirty="0" smtClean="0"/>
              <a:t>,...prayer</a:t>
            </a:r>
            <a:r>
              <a:rPr lang="en-US" sz="2800" dirty="0"/>
              <a:t>, and sings the hymns of Zion can be the same voice that berates and criticizes, embarrasses and demeans, inflicts pain and destroys the spirit of oneself and of others in the process</a:t>
            </a:r>
            <a:r>
              <a:rPr lang="en-US" sz="2800" dirty="0" smtClean="0"/>
              <a:t>. </a:t>
            </a:r>
            <a:r>
              <a:rPr lang="en-US" sz="1400" dirty="0" smtClean="0"/>
              <a:t>(Elder Holland)</a:t>
            </a:r>
            <a:endParaRPr lang="en-US" sz="1400" dirty="0"/>
          </a:p>
        </p:txBody>
      </p:sp>
      <p:pic>
        <p:nvPicPr>
          <p:cNvPr id="4" name="Picture 3"/>
          <p:cNvPicPr>
            <a:picLocks noChangeAspect="1"/>
          </p:cNvPicPr>
          <p:nvPr/>
        </p:nvPicPr>
        <p:blipFill>
          <a:blip r:embed="rId2"/>
          <a:stretch>
            <a:fillRect/>
          </a:stretch>
        </p:blipFill>
        <p:spPr>
          <a:xfrm>
            <a:off x="2061136" y="3794107"/>
            <a:ext cx="4617570" cy="3063893"/>
          </a:xfrm>
          <a:prstGeom prst="rect">
            <a:avLst/>
          </a:prstGeom>
          <a:ln>
            <a:noFill/>
          </a:ln>
          <a:effectLst>
            <a:softEdge rad="112500"/>
          </a:effectLst>
        </p:spPr>
      </p:pic>
    </p:spTree>
    <p:extLst>
      <p:ext uri="{BB962C8B-B14F-4D97-AF65-F5344CB8AC3E}">
        <p14:creationId xmlns:p14="http://schemas.microsoft.com/office/powerpoint/2010/main" val="4024082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0891"/>
          </a:xfrm>
        </p:spPr>
        <p:txBody>
          <a:bodyPr/>
          <a:lstStyle/>
          <a:p>
            <a:r>
              <a:rPr lang="en-US" dirty="0" smtClean="0"/>
              <a:t>Faith, Hope &amp; Charity</a:t>
            </a:r>
            <a:endParaRPr lang="en-US" dirty="0"/>
          </a:p>
        </p:txBody>
      </p:sp>
      <p:sp>
        <p:nvSpPr>
          <p:cNvPr id="3" name="Content Placeholder 2"/>
          <p:cNvSpPr>
            <a:spLocks noGrp="1"/>
          </p:cNvSpPr>
          <p:nvPr>
            <p:ph idx="1"/>
          </p:nvPr>
        </p:nvSpPr>
        <p:spPr>
          <a:xfrm>
            <a:off x="457200" y="1135530"/>
            <a:ext cx="8229600" cy="2315882"/>
          </a:xfrm>
        </p:spPr>
        <p:txBody>
          <a:bodyPr>
            <a:normAutofit/>
          </a:bodyPr>
          <a:lstStyle/>
          <a:p>
            <a:pPr marL="0" indent="0">
              <a:buNone/>
            </a:pPr>
            <a:r>
              <a:rPr lang="en-US" sz="2800" dirty="0"/>
              <a:t>Our words, like our deeds, should be filled with faith and hope and </a:t>
            </a:r>
            <a:r>
              <a:rPr lang="en-US" sz="2800" dirty="0" smtClean="0"/>
              <a:t>charity...With </a:t>
            </a:r>
            <a:r>
              <a:rPr lang="en-US" sz="2800" dirty="0"/>
              <a:t>such words, spoken under the influence of the Spirit, tears can be dried, hearts can be healed, lives can be elevated, hope can return, confidence can </a:t>
            </a:r>
            <a:r>
              <a:rPr lang="en-US" sz="2800" dirty="0" smtClean="0"/>
              <a:t>prevail. </a:t>
            </a:r>
            <a:r>
              <a:rPr lang="en-US" sz="1600" dirty="0" smtClean="0"/>
              <a:t>(Elder Holland)</a:t>
            </a:r>
            <a:endParaRPr lang="en-US" sz="1600" dirty="0"/>
          </a:p>
        </p:txBody>
      </p:sp>
      <p:pic>
        <p:nvPicPr>
          <p:cNvPr id="4" name="Picture 3"/>
          <p:cNvPicPr>
            <a:picLocks noChangeAspect="1"/>
          </p:cNvPicPr>
          <p:nvPr/>
        </p:nvPicPr>
        <p:blipFill>
          <a:blip r:embed="rId2"/>
          <a:stretch>
            <a:fillRect/>
          </a:stretch>
        </p:blipFill>
        <p:spPr>
          <a:xfrm>
            <a:off x="2359959" y="3461418"/>
            <a:ext cx="4856630" cy="3222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97664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91"/>
            <a:ext cx="8229600" cy="1143000"/>
          </a:xfrm>
        </p:spPr>
        <p:txBody>
          <a:bodyPr>
            <a:normAutofit fontScale="90000"/>
          </a:bodyPr>
          <a:lstStyle/>
          <a:p>
            <a:r>
              <a:rPr lang="en-US" sz="3600" dirty="0" err="1" smtClean="0"/>
              <a:t>FRIENDS:Choose</a:t>
            </a:r>
            <a:r>
              <a:rPr lang="en-US" sz="3600" dirty="0" smtClean="0"/>
              <a:t> Good Friends/Be a Good Friend</a:t>
            </a:r>
            <a:endParaRPr lang="en-US" sz="3600" dirty="0"/>
          </a:p>
        </p:txBody>
      </p:sp>
      <p:sp>
        <p:nvSpPr>
          <p:cNvPr id="3" name="Content Placeholder 2"/>
          <p:cNvSpPr>
            <a:spLocks noGrp="1"/>
          </p:cNvSpPr>
          <p:nvPr>
            <p:ph idx="1"/>
          </p:nvPr>
        </p:nvSpPr>
        <p:spPr>
          <a:xfrm>
            <a:off x="457200" y="1196788"/>
            <a:ext cx="3591859" cy="5257799"/>
          </a:xfrm>
        </p:spPr>
        <p:txBody>
          <a:bodyPr>
            <a:normAutofit lnSpcReduction="10000"/>
          </a:bodyPr>
          <a:lstStyle/>
          <a:p>
            <a:pPr marL="0" indent="0" algn="ctr">
              <a:buNone/>
            </a:pPr>
            <a:r>
              <a:rPr lang="en-US" sz="3000" dirty="0"/>
              <a:t>Choose friends who use good language. Help others improve their language by </a:t>
            </a:r>
            <a:r>
              <a:rPr lang="en-US" sz="3000" u="sng" dirty="0"/>
              <a:t>your</a:t>
            </a:r>
            <a:r>
              <a:rPr lang="en-US" sz="3000" dirty="0"/>
              <a:t> example. Be willing to politely walk away or change the subject when those around you use inappropriate language</a:t>
            </a:r>
            <a:r>
              <a:rPr lang="en-US" sz="3000" dirty="0" smtClean="0"/>
              <a:t>. </a:t>
            </a:r>
            <a:br>
              <a:rPr lang="en-US" sz="3000" dirty="0" smtClean="0"/>
            </a:br>
            <a:r>
              <a:rPr lang="en-US" sz="1500" dirty="0" smtClean="0"/>
              <a:t>(FTSOY)</a:t>
            </a:r>
            <a:endParaRPr lang="en-US" sz="1500" dirty="0"/>
          </a:p>
        </p:txBody>
      </p:sp>
      <p:pic>
        <p:nvPicPr>
          <p:cNvPr id="4" name="Picture 3"/>
          <p:cNvPicPr>
            <a:picLocks noChangeAspect="1"/>
          </p:cNvPicPr>
          <p:nvPr/>
        </p:nvPicPr>
        <p:blipFill>
          <a:blip r:embed="rId2"/>
          <a:stretch>
            <a:fillRect/>
          </a:stretch>
        </p:blipFill>
        <p:spPr>
          <a:xfrm>
            <a:off x="4422043" y="1792941"/>
            <a:ext cx="4435085" cy="321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30791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1"/>
            <a:ext cx="8229600" cy="816068"/>
          </a:xfrm>
        </p:spPr>
        <p:txBody>
          <a:bodyPr/>
          <a:lstStyle/>
          <a:p>
            <a:r>
              <a:rPr lang="en-US" dirty="0" smtClean="0"/>
              <a:t>Friends</a:t>
            </a:r>
            <a:endParaRPr lang="en-US" dirty="0"/>
          </a:p>
        </p:txBody>
      </p:sp>
      <p:sp>
        <p:nvSpPr>
          <p:cNvPr id="3" name="Content Placeholder 2"/>
          <p:cNvSpPr>
            <a:spLocks noGrp="1"/>
          </p:cNvSpPr>
          <p:nvPr>
            <p:ph idx="1"/>
          </p:nvPr>
        </p:nvSpPr>
        <p:spPr>
          <a:xfrm>
            <a:off x="457200" y="831010"/>
            <a:ext cx="8229600" cy="3546756"/>
          </a:xfrm>
        </p:spPr>
        <p:txBody>
          <a:bodyPr>
            <a:normAutofit/>
          </a:bodyPr>
          <a:lstStyle/>
          <a:p>
            <a:pPr marL="0" indent="0">
              <a:buNone/>
            </a:pPr>
            <a:r>
              <a:rPr lang="en-US" sz="3000" dirty="0"/>
              <a:t>Our friends have a great influence on our habits and on our ability to stay clean. President Hinckley warned the youth to “Choose your friends carefully. It is they who will lead you in one direction or the other. … While you should be friendly with all people, select with great care those whom you wish to have close to you.”</a:t>
            </a:r>
          </a:p>
        </p:txBody>
      </p:sp>
      <p:pic>
        <p:nvPicPr>
          <p:cNvPr id="4" name="Picture 3"/>
          <p:cNvPicPr>
            <a:picLocks noChangeAspect="1"/>
          </p:cNvPicPr>
          <p:nvPr/>
        </p:nvPicPr>
        <p:blipFill rotWithShape="1">
          <a:blip r:embed="rId2"/>
          <a:srcRect t="49867"/>
          <a:stretch/>
        </p:blipFill>
        <p:spPr>
          <a:xfrm>
            <a:off x="968188" y="4150069"/>
            <a:ext cx="7368988" cy="2459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256283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2421"/>
          </a:xfrm>
        </p:spPr>
        <p:txBody>
          <a:bodyPr>
            <a:normAutofit fontScale="90000"/>
          </a:bodyPr>
          <a:lstStyle/>
          <a:p>
            <a:r>
              <a:rPr lang="en-US" dirty="0" smtClean="0"/>
              <a:t>Single Most Important Event...</a:t>
            </a:r>
            <a:endParaRPr lang="en-US" dirty="0"/>
          </a:p>
        </p:txBody>
      </p:sp>
      <p:sp>
        <p:nvSpPr>
          <p:cNvPr id="3" name="Content Placeholder 2"/>
          <p:cNvSpPr>
            <a:spLocks noGrp="1"/>
          </p:cNvSpPr>
          <p:nvPr>
            <p:ph idx="1"/>
          </p:nvPr>
        </p:nvSpPr>
        <p:spPr>
          <a:xfrm>
            <a:off x="457200" y="851647"/>
            <a:ext cx="8229600" cy="5632825"/>
          </a:xfrm>
        </p:spPr>
        <p:txBody>
          <a:bodyPr>
            <a:normAutofit fontScale="70000" lnSpcReduction="20000"/>
          </a:bodyPr>
          <a:lstStyle/>
          <a:p>
            <a:pPr marL="0" indent="0">
              <a:buNone/>
            </a:pPr>
            <a:r>
              <a:rPr lang="en-US" sz="2600" dirty="0"/>
              <a:t>One young woman had an experience soon after President Hinckley’s fireside when she began to question her friendship with some people</a:t>
            </a:r>
            <a:r>
              <a:rPr lang="en-US" sz="2600" dirty="0" smtClean="0"/>
              <a:t>.</a:t>
            </a:r>
            <a:br>
              <a:rPr lang="en-US" sz="2600" dirty="0" smtClean="0"/>
            </a:br>
            <a:endParaRPr lang="en-US" sz="2600" dirty="0"/>
          </a:p>
          <a:p>
            <a:pPr marL="0" indent="0">
              <a:buNone/>
            </a:pPr>
            <a:r>
              <a:rPr lang="en-US" sz="3400" dirty="0"/>
              <a:t>“As I approached this group of people that I called my friends and that I had spent half my life with, their aura seemed different, confusing, and unappealing. They were taking turns telling bad jokes and the spirit that I encountered there was one </a:t>
            </a:r>
            <a:r>
              <a:rPr lang="en-US" sz="3400" dirty="0">
                <a:solidFill>
                  <a:srgbClr val="4BACC6"/>
                </a:solidFill>
              </a:rPr>
              <a:t>I did not want to be a part of. </a:t>
            </a:r>
            <a:r>
              <a:rPr lang="en-US" sz="3400" dirty="0"/>
              <a:t>I hesitated to leave my friends and stayed for half a joke and then made up my mind to not be a part of this demeaning situation.”</a:t>
            </a:r>
          </a:p>
          <a:p>
            <a:pPr marL="0" indent="0">
              <a:buNone/>
            </a:pPr>
            <a:r>
              <a:rPr lang="en-US" sz="3400" dirty="0"/>
              <a:t>She went on to explain that although </a:t>
            </a:r>
            <a:r>
              <a:rPr lang="en-US" sz="3400" dirty="0">
                <a:solidFill>
                  <a:srgbClr val="4BACC6"/>
                </a:solidFill>
              </a:rPr>
              <a:t>it was difficult </a:t>
            </a:r>
            <a:r>
              <a:rPr lang="en-US" sz="3400" dirty="0"/>
              <a:t>leaving her group of friends, </a:t>
            </a:r>
            <a:r>
              <a:rPr lang="en-US" sz="3400" dirty="0">
                <a:solidFill>
                  <a:srgbClr val="4BACC6"/>
                </a:solidFill>
              </a:rPr>
              <a:t>it was well worth it.</a:t>
            </a:r>
          </a:p>
          <a:p>
            <a:pPr marL="0" indent="0">
              <a:buNone/>
            </a:pPr>
            <a:r>
              <a:rPr lang="en-US" sz="3400" dirty="0"/>
              <a:t>“As I look back on that minute in time, that thought of walking away was probably the hardest thing I have ever had to do. Now I find it to have been </a:t>
            </a:r>
            <a:r>
              <a:rPr lang="en-US" sz="3400" dirty="0">
                <a:solidFill>
                  <a:schemeClr val="accent5"/>
                </a:solidFill>
              </a:rPr>
              <a:t>the single most important event in my life. </a:t>
            </a:r>
            <a:r>
              <a:rPr lang="en-US" sz="3400" dirty="0"/>
              <a:t>I am now in a different crowd of people.</a:t>
            </a:r>
          </a:p>
          <a:p>
            <a:pPr marL="0" indent="0">
              <a:buNone/>
            </a:pPr>
            <a:r>
              <a:rPr lang="en-US" sz="3400" dirty="0">
                <a:solidFill>
                  <a:srgbClr val="4BACC6"/>
                </a:solidFill>
              </a:rPr>
              <a:t>I think differently, and most importantly I act differently because of my change of friends.”</a:t>
            </a:r>
          </a:p>
        </p:txBody>
      </p:sp>
    </p:spTree>
    <p:extLst>
      <p:ext uri="{BB962C8B-B14F-4D97-AF65-F5344CB8AC3E}">
        <p14:creationId xmlns:p14="http://schemas.microsoft.com/office/powerpoint/2010/main" val="41197839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0050"/>
            <a:ext cx="8229600" cy="547127"/>
          </a:xfrm>
        </p:spPr>
        <p:txBody>
          <a:bodyPr>
            <a:normAutofit fontScale="90000"/>
          </a:bodyPr>
          <a:lstStyle/>
          <a:p>
            <a:r>
              <a:rPr lang="en-US" dirty="0" smtClean="0"/>
              <a:t>From Other Youth...</a:t>
            </a:r>
            <a:r>
              <a:rPr lang="en-US" sz="1800" dirty="0" smtClean="0"/>
              <a:t> (</a:t>
            </a:r>
            <a:r>
              <a:rPr lang="en-US" sz="1800" dirty="0" err="1" smtClean="0"/>
              <a:t>lds.org</a:t>
            </a:r>
            <a:r>
              <a:rPr lang="en-US" sz="1800" dirty="0" smtClean="0"/>
              <a:t>)</a:t>
            </a:r>
            <a:endParaRPr lang="en-US" sz="1800" dirty="0"/>
          </a:p>
        </p:txBody>
      </p:sp>
      <p:sp>
        <p:nvSpPr>
          <p:cNvPr id="5" name="TextBox 4"/>
          <p:cNvSpPr txBox="1"/>
          <p:nvPr/>
        </p:nvSpPr>
        <p:spPr>
          <a:xfrm>
            <a:off x="4512235" y="2486431"/>
            <a:ext cx="4034118" cy="1323439"/>
          </a:xfrm>
          <a:prstGeom prst="rect">
            <a:avLst/>
          </a:prstGeom>
          <a:noFill/>
        </p:spPr>
        <p:txBody>
          <a:bodyPr wrap="square" rtlCol="0">
            <a:spAutoFit/>
          </a:bodyPr>
          <a:lstStyle/>
          <a:p>
            <a:r>
              <a:rPr lang="en-US" sz="2000" dirty="0">
                <a:solidFill>
                  <a:schemeClr val="accent4"/>
                </a:solidFill>
              </a:rPr>
              <a:t>Heidi A. - United States</a:t>
            </a:r>
          </a:p>
          <a:p>
            <a:r>
              <a:rPr lang="en-US" sz="2000" dirty="0">
                <a:solidFill>
                  <a:schemeClr val="accent4"/>
                </a:solidFill>
              </a:rPr>
              <a:t>Keep your language clean. If you don't, it can attract the wrong type of </a:t>
            </a:r>
            <a:r>
              <a:rPr lang="en-US" sz="2000" dirty="0" smtClean="0">
                <a:solidFill>
                  <a:schemeClr val="accent4"/>
                </a:solidFill>
              </a:rPr>
              <a:t>people.</a:t>
            </a:r>
            <a:endParaRPr lang="en-US" sz="2000" dirty="0">
              <a:solidFill>
                <a:schemeClr val="accent4"/>
              </a:solidFill>
            </a:endParaRPr>
          </a:p>
        </p:txBody>
      </p:sp>
      <p:sp>
        <p:nvSpPr>
          <p:cNvPr id="6" name="TextBox 5"/>
          <p:cNvSpPr txBox="1"/>
          <p:nvPr/>
        </p:nvSpPr>
        <p:spPr>
          <a:xfrm>
            <a:off x="343646" y="2362256"/>
            <a:ext cx="4004235" cy="1938992"/>
          </a:xfrm>
          <a:prstGeom prst="rect">
            <a:avLst/>
          </a:prstGeom>
          <a:noFill/>
        </p:spPr>
        <p:txBody>
          <a:bodyPr wrap="square" rtlCol="0">
            <a:spAutoFit/>
          </a:bodyPr>
          <a:lstStyle/>
          <a:p>
            <a:r>
              <a:rPr lang="en-US" sz="2000" dirty="0" smtClean="0">
                <a:solidFill>
                  <a:schemeClr val="accent5"/>
                </a:solidFill>
              </a:rPr>
              <a:t>Mary C. – United States</a:t>
            </a:r>
          </a:p>
          <a:p>
            <a:r>
              <a:rPr lang="en-US" sz="2000" dirty="0" smtClean="0">
                <a:solidFill>
                  <a:schemeClr val="accent5"/>
                </a:solidFill>
              </a:rPr>
              <a:t>What we tell ourselves is also important.  We need to be positive about ourselves and others.  We need to see ourselves and others as Heavenly Father sees us.</a:t>
            </a:r>
            <a:endParaRPr lang="en-US" sz="2000" dirty="0">
              <a:solidFill>
                <a:schemeClr val="accent5"/>
              </a:solidFill>
            </a:endParaRPr>
          </a:p>
        </p:txBody>
      </p:sp>
      <p:sp>
        <p:nvSpPr>
          <p:cNvPr id="7" name="TextBox 6"/>
          <p:cNvSpPr txBox="1"/>
          <p:nvPr/>
        </p:nvSpPr>
        <p:spPr>
          <a:xfrm>
            <a:off x="343646" y="4485591"/>
            <a:ext cx="3720353" cy="1938992"/>
          </a:xfrm>
          <a:prstGeom prst="rect">
            <a:avLst/>
          </a:prstGeom>
          <a:noFill/>
        </p:spPr>
        <p:txBody>
          <a:bodyPr wrap="square" rtlCol="0">
            <a:spAutoFit/>
          </a:bodyPr>
          <a:lstStyle/>
          <a:p>
            <a:r>
              <a:rPr lang="en-US" sz="2000" dirty="0" err="1">
                <a:solidFill>
                  <a:schemeClr val="accent3"/>
                </a:solidFill>
              </a:rPr>
              <a:t>K'lee</a:t>
            </a:r>
            <a:r>
              <a:rPr lang="en-US" sz="2000" dirty="0">
                <a:solidFill>
                  <a:schemeClr val="accent3"/>
                </a:solidFill>
              </a:rPr>
              <a:t> Nicole P. - United States</a:t>
            </a:r>
          </a:p>
          <a:p>
            <a:r>
              <a:rPr lang="en-US" sz="2000" dirty="0">
                <a:solidFill>
                  <a:schemeClr val="accent3"/>
                </a:solidFill>
              </a:rPr>
              <a:t>I don't cuss. But there are other things I need to work on, like being angry in my </a:t>
            </a:r>
            <a:r>
              <a:rPr lang="en-US" sz="2000" dirty="0" smtClean="0">
                <a:solidFill>
                  <a:schemeClr val="accent3"/>
                </a:solidFill>
              </a:rPr>
              <a:t>speech </a:t>
            </a:r>
            <a:r>
              <a:rPr lang="en-US" sz="2000" dirty="0">
                <a:solidFill>
                  <a:schemeClr val="accent3"/>
                </a:solidFill>
              </a:rPr>
              <a:t>towards others, and one that a lot of girls have a hard time with, gossiping.</a:t>
            </a:r>
          </a:p>
        </p:txBody>
      </p:sp>
      <p:sp>
        <p:nvSpPr>
          <p:cNvPr id="8" name="TextBox 7"/>
          <p:cNvSpPr txBox="1"/>
          <p:nvPr/>
        </p:nvSpPr>
        <p:spPr>
          <a:xfrm>
            <a:off x="4347881" y="4177814"/>
            <a:ext cx="4622801" cy="2246769"/>
          </a:xfrm>
          <a:prstGeom prst="rect">
            <a:avLst/>
          </a:prstGeom>
          <a:noFill/>
        </p:spPr>
        <p:txBody>
          <a:bodyPr wrap="square" rtlCol="0">
            <a:spAutoFit/>
          </a:bodyPr>
          <a:lstStyle/>
          <a:p>
            <a:r>
              <a:rPr lang="en-US" sz="2000" dirty="0" err="1">
                <a:solidFill>
                  <a:schemeClr val="accent6"/>
                </a:solidFill>
              </a:rPr>
              <a:t>Brynn</a:t>
            </a:r>
            <a:r>
              <a:rPr lang="en-US" sz="2000" dirty="0">
                <a:solidFill>
                  <a:schemeClr val="accent6"/>
                </a:solidFill>
              </a:rPr>
              <a:t> W. - United States</a:t>
            </a:r>
          </a:p>
          <a:p>
            <a:r>
              <a:rPr lang="en-US" sz="2000" dirty="0">
                <a:solidFill>
                  <a:schemeClr val="accent6"/>
                </a:solidFill>
              </a:rPr>
              <a:t>How we speak and interact with others says a lot about our character and who we </a:t>
            </a:r>
            <a:r>
              <a:rPr lang="en-US" sz="2000" dirty="0" smtClean="0">
                <a:solidFill>
                  <a:schemeClr val="accent6"/>
                </a:solidFill>
              </a:rPr>
              <a:t>are.  When </a:t>
            </a:r>
            <a:r>
              <a:rPr lang="en-US" sz="2000" dirty="0">
                <a:solidFill>
                  <a:schemeClr val="accent6"/>
                </a:solidFill>
              </a:rPr>
              <a:t>we are examples and refrain from using slang terms as well as swear words, it helps your self confidence grow and people around you will notice.</a:t>
            </a:r>
          </a:p>
        </p:txBody>
      </p:sp>
      <p:sp>
        <p:nvSpPr>
          <p:cNvPr id="9" name="TextBox 8"/>
          <p:cNvSpPr txBox="1"/>
          <p:nvPr/>
        </p:nvSpPr>
        <p:spPr>
          <a:xfrm>
            <a:off x="457199" y="997866"/>
            <a:ext cx="8343153" cy="1323439"/>
          </a:xfrm>
          <a:prstGeom prst="rect">
            <a:avLst/>
          </a:prstGeom>
          <a:noFill/>
        </p:spPr>
        <p:txBody>
          <a:bodyPr wrap="square" rtlCol="0">
            <a:spAutoFit/>
          </a:bodyPr>
          <a:lstStyle/>
          <a:p>
            <a:pPr algn="ctr"/>
            <a:r>
              <a:rPr lang="en-US" sz="2000" dirty="0">
                <a:solidFill>
                  <a:schemeClr val="accent2"/>
                </a:solidFill>
              </a:rPr>
              <a:t>Alexis </a:t>
            </a:r>
            <a:r>
              <a:rPr lang="en-US" sz="2000" dirty="0" err="1">
                <a:solidFill>
                  <a:schemeClr val="accent2"/>
                </a:solidFill>
              </a:rPr>
              <a:t>Cydney</a:t>
            </a:r>
            <a:r>
              <a:rPr lang="en-US" sz="2000" dirty="0">
                <a:solidFill>
                  <a:schemeClr val="accent2"/>
                </a:solidFill>
              </a:rPr>
              <a:t> H. - United States</a:t>
            </a:r>
          </a:p>
          <a:p>
            <a:pPr algn="ctr"/>
            <a:r>
              <a:rPr lang="en-US" sz="2000" dirty="0">
                <a:solidFill>
                  <a:schemeClr val="accent2"/>
                </a:solidFill>
              </a:rPr>
              <a:t>I know that when it </a:t>
            </a:r>
            <a:r>
              <a:rPr lang="en-US" sz="2000" dirty="0" smtClean="0">
                <a:solidFill>
                  <a:schemeClr val="accent2"/>
                </a:solidFill>
              </a:rPr>
              <a:t>comes </a:t>
            </a:r>
            <a:r>
              <a:rPr lang="en-US" sz="2000" dirty="0">
                <a:solidFill>
                  <a:schemeClr val="accent2"/>
                </a:solidFill>
              </a:rPr>
              <a:t>to language it doesn't just mean swearing, it also means gossiping, bringing other people down, and bullying. I know bringing other people down will never help you become a better </a:t>
            </a:r>
            <a:r>
              <a:rPr lang="en-US" sz="2000" dirty="0" smtClean="0">
                <a:solidFill>
                  <a:schemeClr val="accent2"/>
                </a:solidFill>
              </a:rPr>
              <a:t>person.</a:t>
            </a:r>
            <a:endParaRPr lang="en-US" sz="2000" dirty="0">
              <a:solidFill>
                <a:schemeClr val="accent2"/>
              </a:solidFill>
            </a:endParaRPr>
          </a:p>
        </p:txBody>
      </p:sp>
    </p:spTree>
    <p:extLst>
      <p:ext uri="{BB962C8B-B14F-4D97-AF65-F5344CB8AC3E}">
        <p14:creationId xmlns:p14="http://schemas.microsoft.com/office/powerpoint/2010/main" val="14875870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4"/>
            <a:ext cx="8229600" cy="1143000"/>
          </a:xfrm>
        </p:spPr>
        <p:txBody>
          <a:bodyPr/>
          <a:lstStyle/>
          <a:p>
            <a:r>
              <a:rPr lang="en-US" dirty="0" smtClean="0"/>
              <a:t>START TODAY: You Can Change</a:t>
            </a:r>
            <a:endParaRPr lang="en-US" dirty="0"/>
          </a:p>
        </p:txBody>
      </p:sp>
      <p:sp>
        <p:nvSpPr>
          <p:cNvPr id="3" name="Content Placeholder 2"/>
          <p:cNvSpPr>
            <a:spLocks noGrp="1"/>
          </p:cNvSpPr>
          <p:nvPr>
            <p:ph idx="1"/>
          </p:nvPr>
        </p:nvSpPr>
        <p:spPr>
          <a:xfrm>
            <a:off x="209176" y="957730"/>
            <a:ext cx="8725648" cy="2762624"/>
          </a:xfrm>
        </p:spPr>
        <p:txBody>
          <a:bodyPr>
            <a:normAutofit/>
          </a:bodyPr>
          <a:lstStyle/>
          <a:p>
            <a:pPr marL="0" indent="0" algn="ctr">
              <a:buNone/>
            </a:pPr>
            <a:r>
              <a:rPr lang="en-US" sz="2800" dirty="0"/>
              <a:t>If you have developed the habit of using language that is not in keeping with these standards—such as swearing, mocking, gossiping, or speaking in anger to others—you can change. Pray for help. Ask your family and friends to support you in your desire to use good language.</a:t>
            </a:r>
          </a:p>
        </p:txBody>
      </p:sp>
      <p:pic>
        <p:nvPicPr>
          <p:cNvPr id="4" name="Picture 3"/>
          <p:cNvPicPr>
            <a:picLocks noChangeAspect="1"/>
          </p:cNvPicPr>
          <p:nvPr/>
        </p:nvPicPr>
        <p:blipFill>
          <a:blip r:embed="rId2"/>
          <a:stretch>
            <a:fillRect/>
          </a:stretch>
        </p:blipFill>
        <p:spPr>
          <a:xfrm>
            <a:off x="2148541" y="3361765"/>
            <a:ext cx="4753531" cy="3172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41932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3530"/>
            <a:ext cx="8229600" cy="6230470"/>
          </a:xfrm>
        </p:spPr>
        <p:txBody>
          <a:bodyPr>
            <a:normAutofit fontScale="85000" lnSpcReduction="10000"/>
          </a:bodyPr>
          <a:lstStyle/>
          <a:p>
            <a:pPr marL="0" indent="0">
              <a:buNone/>
            </a:pPr>
            <a:r>
              <a:rPr lang="en-US" dirty="0"/>
              <a:t>If you have the habit, how do you break it? You begin by </a:t>
            </a:r>
            <a:r>
              <a:rPr lang="en-US" dirty="0">
                <a:solidFill>
                  <a:srgbClr val="4BACC6"/>
                </a:solidFill>
              </a:rPr>
              <a:t>making a decision to change</a:t>
            </a:r>
            <a:r>
              <a:rPr lang="en-US" dirty="0"/>
              <a:t>. The next time you are prone to use words you know to be wrong, simply stop. Keep quiet or say what you have to say in a different way. As you </a:t>
            </a:r>
            <a:r>
              <a:rPr lang="en-US" dirty="0">
                <a:solidFill>
                  <a:srgbClr val="4BACC6"/>
                </a:solidFill>
              </a:rPr>
              <a:t>practice such restraint</a:t>
            </a:r>
            <a:r>
              <a:rPr lang="en-US" dirty="0"/>
              <a:t>, it will become easy</a:t>
            </a:r>
            <a:r>
              <a:rPr lang="en-US" dirty="0" smtClean="0"/>
              <a:t>.</a:t>
            </a:r>
          </a:p>
          <a:p>
            <a:pPr marL="0" indent="0">
              <a:buNone/>
            </a:pPr>
            <a:endParaRPr lang="en-US" dirty="0"/>
          </a:p>
          <a:p>
            <a:pPr marL="0" indent="0">
              <a:buNone/>
            </a:pPr>
            <a:r>
              <a:rPr lang="en-US" dirty="0"/>
              <a:t>Remember that it is the same voice which prays to the Lord on the one hand which, on the other hand, may be [tempted] to speak language foul and filthy</a:t>
            </a:r>
            <a:r>
              <a:rPr lang="en-US" dirty="0" smtClean="0"/>
              <a:t>.</a:t>
            </a:r>
          </a:p>
          <a:p>
            <a:pPr marL="0" indent="0">
              <a:buNone/>
            </a:pPr>
            <a:endParaRPr lang="en-US" dirty="0"/>
          </a:p>
          <a:p>
            <a:pPr marL="0" indent="0">
              <a:buNone/>
            </a:pPr>
            <a:r>
              <a:rPr lang="en-US" dirty="0"/>
              <a:t>Don’t swear. Don’t profane. Avoid so-called dirty jokes. </a:t>
            </a:r>
            <a:r>
              <a:rPr lang="en-US" dirty="0">
                <a:solidFill>
                  <a:srgbClr val="4BACC6"/>
                </a:solidFill>
              </a:rPr>
              <a:t>Stay away from conversation that is sprinkled with foul and filthy words. You will be happier if you do so, and your example will give strength to others</a:t>
            </a:r>
            <a:r>
              <a:rPr lang="en-US" dirty="0" smtClean="0"/>
              <a:t>.</a:t>
            </a:r>
            <a:r>
              <a:rPr lang="en-US" dirty="0"/>
              <a:t> </a:t>
            </a:r>
            <a:r>
              <a:rPr lang="en-US" sz="2100" dirty="0"/>
              <a:t>President Hinckley</a:t>
            </a:r>
          </a:p>
        </p:txBody>
      </p:sp>
    </p:spTree>
    <p:extLst>
      <p:ext uri="{BB962C8B-B14F-4D97-AF65-F5344CB8AC3E}">
        <p14:creationId xmlns:p14="http://schemas.microsoft.com/office/powerpoint/2010/main" val="35228493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Dare to be Different</a:t>
            </a:r>
            <a:endParaRPr lang="en-US" dirty="0"/>
          </a:p>
        </p:txBody>
      </p:sp>
      <p:sp>
        <p:nvSpPr>
          <p:cNvPr id="3" name="Content Placeholder 2"/>
          <p:cNvSpPr>
            <a:spLocks noGrp="1"/>
          </p:cNvSpPr>
          <p:nvPr>
            <p:ph idx="1"/>
          </p:nvPr>
        </p:nvSpPr>
        <p:spPr/>
        <p:txBody>
          <a:bodyPr>
            <a:normAutofit lnSpcReduction="10000"/>
          </a:bodyPr>
          <a:lstStyle/>
          <a:p>
            <a:r>
              <a:rPr lang="en-US" dirty="0"/>
              <a:t>I have watched some youth use inappropriate language because they thought it would help them fit in and others use it because of a desire to stand out. In fact, these seem to be the major reasons why youth slip into this habit.</a:t>
            </a:r>
          </a:p>
          <a:p>
            <a:endParaRPr lang="en-US" dirty="0"/>
          </a:p>
          <a:p>
            <a:r>
              <a:rPr lang="en-US" dirty="0"/>
              <a:t>I am most impressed with those youth who “dare to be different,</a:t>
            </a:r>
            <a:r>
              <a:rPr lang="en-US" dirty="0" smtClean="0"/>
              <a:t>” </a:t>
            </a:r>
            <a:r>
              <a:rPr lang="en-US" sz="1800" dirty="0" smtClean="0"/>
              <a:t>Larry M. Gibson</a:t>
            </a:r>
            <a:endParaRPr lang="en-US" sz="1800" dirty="0"/>
          </a:p>
        </p:txBody>
      </p:sp>
    </p:spTree>
    <p:extLst>
      <p:ext uri="{BB962C8B-B14F-4D97-AF65-F5344CB8AC3E}">
        <p14:creationId xmlns:p14="http://schemas.microsoft.com/office/powerpoint/2010/main" val="38206265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0150"/>
          <a:stretch/>
        </p:blipFill>
        <p:spPr>
          <a:xfrm>
            <a:off x="1642782" y="1417638"/>
            <a:ext cx="5905500" cy="1899303"/>
          </a:xfrm>
          <a:prstGeom prst="rect">
            <a:avLst/>
          </a:prstGeom>
        </p:spPr>
      </p:pic>
      <p:sp>
        <p:nvSpPr>
          <p:cNvPr id="3" name="Title 2"/>
          <p:cNvSpPr>
            <a:spLocks noGrp="1"/>
          </p:cNvSpPr>
          <p:nvPr>
            <p:ph type="title"/>
          </p:nvPr>
        </p:nvSpPr>
        <p:spPr/>
        <p:txBody>
          <a:bodyPr/>
          <a:lstStyle/>
          <a:p>
            <a:r>
              <a:rPr lang="en-US" dirty="0" smtClean="0"/>
              <a:t>(CM)    CM Squared Project</a:t>
            </a:r>
            <a:endParaRPr lang="en-US" dirty="0"/>
          </a:p>
        </p:txBody>
      </p:sp>
      <p:sp>
        <p:nvSpPr>
          <p:cNvPr id="4" name="TextBox 3"/>
          <p:cNvSpPr txBox="1"/>
          <p:nvPr/>
        </p:nvSpPr>
        <p:spPr>
          <a:xfrm>
            <a:off x="2599764" y="504452"/>
            <a:ext cx="328706" cy="461665"/>
          </a:xfrm>
          <a:prstGeom prst="rect">
            <a:avLst/>
          </a:prstGeom>
          <a:noFill/>
        </p:spPr>
        <p:txBody>
          <a:bodyPr wrap="square" rtlCol="0">
            <a:spAutoFit/>
          </a:bodyPr>
          <a:lstStyle/>
          <a:p>
            <a:r>
              <a:rPr lang="en-US" sz="2400" dirty="0" smtClean="0"/>
              <a:t>2</a:t>
            </a:r>
            <a:endParaRPr lang="en-US" sz="2400" dirty="0"/>
          </a:p>
        </p:txBody>
      </p:sp>
      <p:sp>
        <p:nvSpPr>
          <p:cNvPr id="5" name="Rectangle 4"/>
          <p:cNvSpPr/>
          <p:nvPr/>
        </p:nvSpPr>
        <p:spPr>
          <a:xfrm>
            <a:off x="224118" y="3429000"/>
            <a:ext cx="8462682" cy="2677656"/>
          </a:xfrm>
          <a:prstGeom prst="rect">
            <a:avLst/>
          </a:prstGeom>
        </p:spPr>
        <p:txBody>
          <a:bodyPr wrap="square">
            <a:spAutoFit/>
          </a:bodyPr>
          <a:lstStyle/>
          <a:p>
            <a:pPr algn="ctr"/>
            <a:r>
              <a:rPr lang="en-US" sz="2400" dirty="0"/>
              <a:t>M</a:t>
            </a:r>
            <a:r>
              <a:rPr lang="en-US" sz="2400" dirty="0" smtClean="0"/>
              <a:t>y </a:t>
            </a:r>
            <a:r>
              <a:rPr lang="en-US" sz="2400" dirty="0"/>
              <a:t>dad and I came up with the idea of </a:t>
            </a:r>
            <a:r>
              <a:rPr lang="en-US" sz="2400" b="1" dirty="0"/>
              <a:t>“clean mouth/clean mind.” </a:t>
            </a:r>
            <a:r>
              <a:rPr lang="en-US" sz="2400" dirty="0"/>
              <a:t>The next night in family home evening, we talked about the importance of having a clean mouth and a clean mind in everything we </a:t>
            </a:r>
            <a:r>
              <a:rPr lang="en-US" sz="2400" dirty="0" smtClean="0"/>
              <a:t>do. </a:t>
            </a:r>
            <a:r>
              <a:rPr lang="en-US" sz="2400" dirty="0"/>
              <a:t>Mom abbreviated the “clean mouth/clean mind” phrase to (CM)</a:t>
            </a:r>
            <a:r>
              <a:rPr lang="en-US" sz="2400" baseline="30000" dirty="0"/>
              <a:t>2</a:t>
            </a:r>
            <a:r>
              <a:rPr lang="en-US" sz="2400" dirty="0"/>
              <a:t>, and we set a rule to keep a clean mouth and a clean mind at work, school, and play. </a:t>
            </a:r>
            <a:r>
              <a:rPr lang="en-US" sz="2400" dirty="0" smtClean="0"/>
              <a:t/>
            </a:r>
            <a:br>
              <a:rPr lang="en-US" sz="2400" dirty="0" smtClean="0"/>
            </a:br>
            <a:r>
              <a:rPr lang="en-US" sz="2400" dirty="0" smtClean="0"/>
              <a:t>We </a:t>
            </a:r>
            <a:r>
              <a:rPr lang="en-US" sz="2400" dirty="0"/>
              <a:t>even made shirts with (CM)</a:t>
            </a:r>
            <a:r>
              <a:rPr lang="en-US" sz="2400" baseline="30000" dirty="0"/>
              <a:t>2</a:t>
            </a:r>
            <a:r>
              <a:rPr lang="en-US" sz="2400" dirty="0"/>
              <a:t> printed on them.</a:t>
            </a:r>
          </a:p>
        </p:txBody>
      </p:sp>
    </p:spTree>
    <p:extLst>
      <p:ext uri="{BB962C8B-B14F-4D97-AF65-F5344CB8AC3E}">
        <p14:creationId xmlns:p14="http://schemas.microsoft.com/office/powerpoint/2010/main" val="12023089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09"/>
            <a:ext cx="8229600" cy="1143000"/>
          </a:xfrm>
        </p:spPr>
        <p:txBody>
          <a:bodyPr/>
          <a:lstStyle/>
          <a:p>
            <a:r>
              <a:rPr lang="en-US" dirty="0" smtClean="0"/>
              <a:t>LANGUAGE: Uplifting Language</a:t>
            </a:r>
            <a:endParaRPr lang="en-US" dirty="0"/>
          </a:p>
        </p:txBody>
      </p:sp>
      <p:sp>
        <p:nvSpPr>
          <p:cNvPr id="3" name="Content Placeholder 2"/>
          <p:cNvSpPr>
            <a:spLocks noGrp="1"/>
          </p:cNvSpPr>
          <p:nvPr>
            <p:ph idx="1"/>
          </p:nvPr>
        </p:nvSpPr>
        <p:spPr>
          <a:xfrm>
            <a:off x="457200" y="1032436"/>
            <a:ext cx="8229600" cy="2404036"/>
          </a:xfrm>
        </p:spPr>
        <p:txBody>
          <a:bodyPr>
            <a:normAutofit/>
          </a:bodyPr>
          <a:lstStyle/>
          <a:p>
            <a:pPr marL="0" indent="0" algn="ctr">
              <a:buNone/>
            </a:pPr>
            <a:r>
              <a:rPr lang="en-US" sz="3000" dirty="0"/>
              <a:t>How we communicate reflects our understanding of who we are as children of God. Our language can either uplift and encourage others, or it can hurt and offend them. When we use uplifting language, we invite the Holy Ghost to be with us.</a:t>
            </a:r>
          </a:p>
        </p:txBody>
      </p:sp>
      <p:pic>
        <p:nvPicPr>
          <p:cNvPr id="4" name="Picture 3"/>
          <p:cNvPicPr>
            <a:picLocks noChangeAspect="1"/>
          </p:cNvPicPr>
          <p:nvPr/>
        </p:nvPicPr>
        <p:blipFill rotWithShape="1">
          <a:blip r:embed="rId2"/>
          <a:srcRect l="3402" t="17129" r="6414" b="10739"/>
          <a:stretch/>
        </p:blipFill>
        <p:spPr>
          <a:xfrm>
            <a:off x="1763059" y="3436472"/>
            <a:ext cx="5842000" cy="3110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33524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78380" y="275460"/>
            <a:ext cx="4787511" cy="6223764"/>
          </a:xfrm>
          <a:prstGeom prst="rect">
            <a:avLst/>
          </a:prstGeom>
        </p:spPr>
      </p:pic>
    </p:spTree>
    <p:extLst>
      <p:ext uri="{BB962C8B-B14F-4D97-AF65-F5344CB8AC3E}">
        <p14:creationId xmlns:p14="http://schemas.microsoft.com/office/powerpoint/2010/main" val="3663663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9194" y="357937"/>
            <a:ext cx="4802805" cy="6243647"/>
          </a:xfrm>
          <a:prstGeom prst="rect">
            <a:avLst/>
          </a:prstGeom>
        </p:spPr>
      </p:pic>
    </p:spTree>
    <p:extLst>
      <p:ext uri="{BB962C8B-B14F-4D97-AF65-F5344CB8AC3E}">
        <p14:creationId xmlns:p14="http://schemas.microsoft.com/office/powerpoint/2010/main" val="24199500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300" y="127000"/>
            <a:ext cx="5105400" cy="6604000"/>
          </a:xfrm>
          <a:prstGeom prst="rect">
            <a:avLst/>
          </a:prstGeom>
        </p:spPr>
      </p:pic>
    </p:spTree>
    <p:extLst>
      <p:ext uri="{BB962C8B-B14F-4D97-AF65-F5344CB8AC3E}">
        <p14:creationId xmlns:p14="http://schemas.microsoft.com/office/powerpoint/2010/main" val="9872012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0224" y="242468"/>
            <a:ext cx="4964476" cy="6421710"/>
          </a:xfrm>
          <a:prstGeom prst="rect">
            <a:avLst/>
          </a:prstGeom>
        </p:spPr>
      </p:pic>
    </p:spTree>
    <p:extLst>
      <p:ext uri="{BB962C8B-B14F-4D97-AF65-F5344CB8AC3E}">
        <p14:creationId xmlns:p14="http://schemas.microsoft.com/office/powerpoint/2010/main" val="7390997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300" y="127000"/>
            <a:ext cx="5105400" cy="6604000"/>
          </a:xfrm>
          <a:prstGeom prst="rect">
            <a:avLst/>
          </a:prstGeom>
        </p:spPr>
      </p:pic>
    </p:spTree>
    <p:extLst>
      <p:ext uri="{BB962C8B-B14F-4D97-AF65-F5344CB8AC3E}">
        <p14:creationId xmlns:p14="http://schemas.microsoft.com/office/powerpoint/2010/main" val="22745829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300" y="127000"/>
            <a:ext cx="5092700" cy="6604000"/>
          </a:xfrm>
          <a:prstGeom prst="rect">
            <a:avLst/>
          </a:prstGeom>
        </p:spPr>
      </p:pic>
    </p:spTree>
    <p:extLst>
      <p:ext uri="{BB962C8B-B14F-4D97-AF65-F5344CB8AC3E}">
        <p14:creationId xmlns:p14="http://schemas.microsoft.com/office/powerpoint/2010/main" val="23741687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6538"/>
          </a:xfrm>
        </p:spPr>
        <p:txBody>
          <a:bodyPr>
            <a:normAutofit/>
          </a:bodyPr>
          <a:lstStyle/>
          <a:p>
            <a:r>
              <a:rPr lang="en-US" sz="2400" dirty="0" smtClean="0"/>
              <a:t>Larry M. Gibson</a:t>
            </a:r>
            <a:endParaRPr lang="en-US" sz="2400" dirty="0"/>
          </a:p>
        </p:txBody>
      </p:sp>
      <p:sp>
        <p:nvSpPr>
          <p:cNvPr id="3" name="Content Placeholder 2"/>
          <p:cNvSpPr>
            <a:spLocks noGrp="1"/>
          </p:cNvSpPr>
          <p:nvPr>
            <p:ph idx="1"/>
          </p:nvPr>
        </p:nvSpPr>
        <p:spPr>
          <a:xfrm>
            <a:off x="268941" y="971176"/>
            <a:ext cx="8710706" cy="5229411"/>
          </a:xfrm>
        </p:spPr>
        <p:txBody>
          <a:bodyPr>
            <a:normAutofit/>
          </a:bodyPr>
          <a:lstStyle/>
          <a:p>
            <a:pPr marL="0" indent="0" algn="ctr">
              <a:buNone/>
            </a:pPr>
            <a:r>
              <a:rPr lang="en-US" dirty="0"/>
              <a:t>What we feel in our hearts is what we think about, and what we think about is what we speak about. Thus, it is true that the words we use reflect the feelings of our heart and who we really are</a:t>
            </a:r>
            <a:r>
              <a:rPr lang="en-US" dirty="0" smtClean="0"/>
              <a:t>.</a:t>
            </a:r>
          </a:p>
          <a:p>
            <a:pPr marL="0" indent="0" algn="ctr">
              <a:buNone/>
            </a:pPr>
            <a:r>
              <a:rPr lang="en-US" dirty="0" smtClean="0"/>
              <a:t/>
            </a:r>
            <a:br>
              <a:rPr lang="en-US" dirty="0" smtClean="0"/>
            </a:br>
            <a:r>
              <a:rPr lang="en-US" dirty="0" smtClean="0"/>
              <a:t>It </a:t>
            </a:r>
            <a:r>
              <a:rPr lang="en-US" dirty="0"/>
              <a:t>is my hope that we will use our words not to profane or gossip but to </a:t>
            </a:r>
            <a:r>
              <a:rPr lang="en-US" dirty="0" smtClean="0"/>
              <a:t/>
            </a:r>
            <a:br>
              <a:rPr lang="en-US" dirty="0" smtClean="0"/>
            </a:br>
            <a:r>
              <a:rPr lang="en-US" sz="4000" dirty="0" smtClean="0">
                <a:solidFill>
                  <a:srgbClr val="4BACC6"/>
                </a:solidFill>
              </a:rPr>
              <a:t>show </a:t>
            </a:r>
            <a:r>
              <a:rPr lang="en-US" sz="4000" dirty="0">
                <a:solidFill>
                  <a:srgbClr val="4BACC6"/>
                </a:solidFill>
              </a:rPr>
              <a:t>that we are followers of our Savior, even Jesus Christ.</a:t>
            </a:r>
          </a:p>
        </p:txBody>
      </p:sp>
    </p:spTree>
    <p:extLst>
      <p:ext uri="{BB962C8B-B14F-4D97-AF65-F5344CB8AC3E}">
        <p14:creationId xmlns:p14="http://schemas.microsoft.com/office/powerpoint/2010/main" val="21953610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kSpea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700" y="498687"/>
            <a:ext cx="7601477" cy="5703617"/>
          </a:xfrm>
          <a:prstGeom prst="rect">
            <a:avLst/>
          </a:prstGeom>
        </p:spPr>
      </p:pic>
    </p:spTree>
    <p:extLst>
      <p:ext uri="{BB962C8B-B14F-4D97-AF65-F5344CB8AC3E}">
        <p14:creationId xmlns:p14="http://schemas.microsoft.com/office/powerpoint/2010/main" val="18213616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Speak Kindly</a:t>
            </a:r>
            <a:endParaRPr lang="en-US" dirty="0"/>
          </a:p>
        </p:txBody>
      </p:sp>
      <p:sp>
        <p:nvSpPr>
          <p:cNvPr id="3" name="Content Placeholder 2"/>
          <p:cNvSpPr>
            <a:spLocks noGrp="1"/>
          </p:cNvSpPr>
          <p:nvPr>
            <p:ph idx="1"/>
          </p:nvPr>
        </p:nvSpPr>
        <p:spPr>
          <a:xfrm>
            <a:off x="457200" y="853140"/>
            <a:ext cx="8229600" cy="2418977"/>
          </a:xfrm>
        </p:spPr>
        <p:txBody>
          <a:bodyPr/>
          <a:lstStyle/>
          <a:p>
            <a:pPr marL="0" indent="0">
              <a:buNone/>
            </a:pPr>
            <a:r>
              <a:rPr lang="en-US" sz="3000" dirty="0"/>
              <a:t>Speak kindly and positively about others. Choose not to insult others or put them down, even in joking. Avoid gossip of any kind, and avoid speaking in anger. When you are tempted to say harsh or hurtful things, leave them unsaid</a:t>
            </a:r>
            <a:r>
              <a:rPr lang="en-US" sz="3000" dirty="0" smtClean="0"/>
              <a:t>. </a:t>
            </a:r>
            <a:r>
              <a:rPr lang="en-US" sz="1400" dirty="0" smtClean="0"/>
              <a:t>(FTSOY)</a:t>
            </a:r>
            <a:endParaRPr lang="en-US" sz="1400" dirty="0"/>
          </a:p>
        </p:txBody>
      </p:sp>
      <p:pic>
        <p:nvPicPr>
          <p:cNvPr id="4" name="Picture 3"/>
          <p:cNvPicPr>
            <a:picLocks noChangeAspect="1"/>
          </p:cNvPicPr>
          <p:nvPr/>
        </p:nvPicPr>
        <p:blipFill>
          <a:blip r:embed="rId2"/>
          <a:stretch>
            <a:fillRect/>
          </a:stretch>
        </p:blipFill>
        <p:spPr>
          <a:xfrm>
            <a:off x="2083547" y="3475078"/>
            <a:ext cx="4774453" cy="3164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9609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5715"/>
          </a:xfrm>
        </p:spPr>
        <p:txBody>
          <a:bodyPr/>
          <a:lstStyle/>
          <a:p>
            <a:r>
              <a:rPr lang="en-US" dirty="0" smtClean="0"/>
              <a:t>Reverence &amp; Respect</a:t>
            </a:r>
            <a:endParaRPr lang="en-US" dirty="0"/>
          </a:p>
        </p:txBody>
      </p:sp>
      <p:sp>
        <p:nvSpPr>
          <p:cNvPr id="3" name="Content Placeholder 2"/>
          <p:cNvSpPr>
            <a:spLocks noGrp="1"/>
          </p:cNvSpPr>
          <p:nvPr>
            <p:ph idx="1"/>
          </p:nvPr>
        </p:nvSpPr>
        <p:spPr>
          <a:xfrm>
            <a:off x="4826000" y="1374588"/>
            <a:ext cx="3860800" cy="5184588"/>
          </a:xfrm>
        </p:spPr>
        <p:txBody>
          <a:bodyPr>
            <a:normAutofit/>
          </a:bodyPr>
          <a:lstStyle/>
          <a:p>
            <a:pPr marL="0" indent="0" algn="ctr">
              <a:buNone/>
            </a:pPr>
            <a:r>
              <a:rPr lang="en-US" sz="3000" dirty="0"/>
              <a:t>Always use the names of God and Jesus Christ with reverence and respect. Misusing the names of Deity is a sin. When you pray, address your Father in Heaven in reverent and respectful language</a:t>
            </a:r>
            <a:r>
              <a:rPr lang="en-US" sz="3000" dirty="0" smtClean="0"/>
              <a:t>. </a:t>
            </a:r>
            <a:r>
              <a:rPr lang="en-US" sz="1400" dirty="0" smtClean="0"/>
              <a:t>(FTSOY)</a:t>
            </a:r>
            <a:endParaRPr lang="en-US" sz="1400" dirty="0"/>
          </a:p>
        </p:txBody>
      </p:sp>
      <p:pic>
        <p:nvPicPr>
          <p:cNvPr id="4" name="Picture 3"/>
          <p:cNvPicPr>
            <a:picLocks noChangeAspect="1"/>
          </p:cNvPicPr>
          <p:nvPr/>
        </p:nvPicPr>
        <p:blipFill rotWithShape="1">
          <a:blip r:embed="rId2"/>
          <a:srcRect l="9695" t="6753"/>
          <a:stretch/>
        </p:blipFill>
        <p:spPr>
          <a:xfrm>
            <a:off x="328705" y="1180353"/>
            <a:ext cx="4306242" cy="5558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44009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1244"/>
          </a:xfrm>
        </p:spPr>
        <p:txBody>
          <a:bodyPr/>
          <a:lstStyle/>
          <a:p>
            <a:r>
              <a:rPr lang="en-US" dirty="0" smtClean="0"/>
              <a:t>No Profanity</a:t>
            </a:r>
            <a:endParaRPr lang="en-US" dirty="0"/>
          </a:p>
        </p:txBody>
      </p:sp>
      <p:sp>
        <p:nvSpPr>
          <p:cNvPr id="3" name="Content Placeholder 2"/>
          <p:cNvSpPr>
            <a:spLocks noGrp="1"/>
          </p:cNvSpPr>
          <p:nvPr>
            <p:ph idx="1"/>
          </p:nvPr>
        </p:nvSpPr>
        <p:spPr>
          <a:xfrm>
            <a:off x="457200" y="1045883"/>
            <a:ext cx="8229600" cy="2076824"/>
          </a:xfrm>
        </p:spPr>
        <p:txBody>
          <a:bodyPr/>
          <a:lstStyle/>
          <a:p>
            <a:pPr marL="0" indent="0">
              <a:buNone/>
            </a:pPr>
            <a:r>
              <a:rPr lang="en-US" dirty="0"/>
              <a:t>Do not use profane, vulgar, or crude language or gestures, and do not tell jokes or stories about immoral actions. These are offensive to God and to others.</a:t>
            </a:r>
          </a:p>
        </p:txBody>
      </p:sp>
      <p:pic>
        <p:nvPicPr>
          <p:cNvPr id="4" name="Picture 3"/>
          <p:cNvPicPr>
            <a:picLocks noChangeAspect="1"/>
          </p:cNvPicPr>
          <p:nvPr/>
        </p:nvPicPr>
        <p:blipFill>
          <a:blip r:embed="rId2"/>
          <a:stretch>
            <a:fillRect/>
          </a:stretch>
        </p:blipFill>
        <p:spPr>
          <a:xfrm>
            <a:off x="2868706" y="3122707"/>
            <a:ext cx="3720353" cy="2875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76778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6421"/>
          </a:xfrm>
        </p:spPr>
        <p:txBody>
          <a:bodyPr>
            <a:normAutofit fontScale="90000"/>
          </a:bodyPr>
          <a:lstStyle/>
          <a:p>
            <a:r>
              <a:rPr lang="en-US" dirty="0" smtClean="0"/>
              <a:t>ALL forms of communication!</a:t>
            </a:r>
            <a:endParaRPr lang="en-US" dirty="0"/>
          </a:p>
        </p:txBody>
      </p:sp>
      <p:sp>
        <p:nvSpPr>
          <p:cNvPr id="3" name="Content Placeholder 2"/>
          <p:cNvSpPr>
            <a:spLocks noGrp="1"/>
          </p:cNvSpPr>
          <p:nvPr>
            <p:ph idx="1"/>
          </p:nvPr>
        </p:nvSpPr>
        <p:spPr>
          <a:xfrm>
            <a:off x="457200" y="1001059"/>
            <a:ext cx="8229600" cy="2418976"/>
          </a:xfrm>
        </p:spPr>
        <p:txBody>
          <a:bodyPr/>
          <a:lstStyle/>
          <a:p>
            <a:r>
              <a:rPr lang="en-US" dirty="0"/>
              <a:t>Remember that these standards for your use of language apply to all forms of communication, including texting on a cell phone or communicating on the Internet.</a:t>
            </a:r>
          </a:p>
        </p:txBody>
      </p:sp>
      <p:pic>
        <p:nvPicPr>
          <p:cNvPr id="4" name="Picture 3"/>
          <p:cNvPicPr>
            <a:picLocks noChangeAspect="1"/>
          </p:cNvPicPr>
          <p:nvPr/>
        </p:nvPicPr>
        <p:blipFill>
          <a:blip r:embed="rId2"/>
          <a:stretch>
            <a:fillRect/>
          </a:stretch>
        </p:blipFill>
        <p:spPr>
          <a:xfrm>
            <a:off x="2147793" y="3217332"/>
            <a:ext cx="5023972" cy="3349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36643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Read Ephesians 4:29-32</a:t>
            </a:r>
            <a:endParaRPr lang="en-US" dirty="0"/>
          </a:p>
        </p:txBody>
      </p:sp>
      <p:sp>
        <p:nvSpPr>
          <p:cNvPr id="5" name="Content Placeholder 4"/>
          <p:cNvSpPr>
            <a:spLocks noGrp="1"/>
          </p:cNvSpPr>
          <p:nvPr>
            <p:ph idx="1"/>
          </p:nvPr>
        </p:nvSpPr>
        <p:spPr>
          <a:xfrm>
            <a:off x="277906" y="1103874"/>
            <a:ext cx="8229600" cy="2747682"/>
          </a:xfrm>
        </p:spPr>
        <p:txBody>
          <a:bodyPr>
            <a:normAutofit fontScale="92500" lnSpcReduction="20000"/>
          </a:bodyPr>
          <a:lstStyle/>
          <a:p>
            <a:pPr marL="0" indent="0" algn="ctr">
              <a:buNone/>
            </a:pPr>
            <a:endParaRPr lang="en-US" dirty="0" smtClean="0"/>
          </a:p>
          <a:p>
            <a:pPr marL="0" indent="0" algn="ctr">
              <a:buNone/>
            </a:pPr>
            <a:r>
              <a:rPr lang="en-US" sz="4000" dirty="0" smtClean="0">
                <a:solidFill>
                  <a:schemeClr val="accent2">
                    <a:lumMod val="75000"/>
                  </a:schemeClr>
                </a:solidFill>
              </a:rPr>
              <a:t>Words We </a:t>
            </a:r>
            <a:r>
              <a:rPr lang="en-US" sz="4000" dirty="0">
                <a:solidFill>
                  <a:schemeClr val="accent2">
                    <a:lumMod val="75000"/>
                  </a:schemeClr>
                </a:solidFill>
              </a:rPr>
              <a:t>R</a:t>
            </a:r>
            <a:r>
              <a:rPr lang="en-US" sz="4000" dirty="0" smtClean="0">
                <a:solidFill>
                  <a:schemeClr val="accent2">
                    <a:lumMod val="75000"/>
                  </a:schemeClr>
                </a:solidFill>
              </a:rPr>
              <a:t>ead</a:t>
            </a:r>
          </a:p>
          <a:p>
            <a:pPr marL="0" indent="0" algn="ctr">
              <a:buNone/>
            </a:pPr>
            <a:r>
              <a:rPr lang="en-US" sz="4000" dirty="0" smtClean="0">
                <a:solidFill>
                  <a:schemeClr val="accent3">
                    <a:lumMod val="75000"/>
                  </a:schemeClr>
                </a:solidFill>
              </a:rPr>
              <a:t>Words </a:t>
            </a:r>
            <a:r>
              <a:rPr lang="en-US" sz="4000" dirty="0">
                <a:solidFill>
                  <a:schemeClr val="accent3">
                    <a:lumMod val="75000"/>
                  </a:schemeClr>
                </a:solidFill>
              </a:rPr>
              <a:t>W</a:t>
            </a:r>
            <a:r>
              <a:rPr lang="en-US" sz="4000" dirty="0" smtClean="0">
                <a:solidFill>
                  <a:schemeClr val="accent3">
                    <a:lumMod val="75000"/>
                  </a:schemeClr>
                </a:solidFill>
              </a:rPr>
              <a:t>e Hear</a:t>
            </a:r>
          </a:p>
          <a:p>
            <a:pPr marL="0" indent="0" algn="ctr">
              <a:buNone/>
            </a:pPr>
            <a:r>
              <a:rPr lang="en-US" sz="4000" dirty="0" smtClean="0">
                <a:solidFill>
                  <a:schemeClr val="accent5">
                    <a:lumMod val="75000"/>
                  </a:schemeClr>
                </a:solidFill>
              </a:rPr>
              <a:t>Words We </a:t>
            </a:r>
            <a:r>
              <a:rPr lang="en-US" sz="4000" dirty="0">
                <a:solidFill>
                  <a:schemeClr val="accent5">
                    <a:lumMod val="75000"/>
                  </a:schemeClr>
                </a:solidFill>
              </a:rPr>
              <a:t>W</a:t>
            </a:r>
            <a:r>
              <a:rPr lang="en-US" sz="4000" dirty="0" smtClean="0">
                <a:solidFill>
                  <a:schemeClr val="accent5">
                    <a:lumMod val="75000"/>
                  </a:schemeClr>
                </a:solidFill>
              </a:rPr>
              <a:t>rite</a:t>
            </a:r>
          </a:p>
          <a:p>
            <a:pPr marL="0" indent="0" algn="ctr">
              <a:buNone/>
            </a:pPr>
            <a:r>
              <a:rPr lang="en-US" sz="4000" dirty="0" smtClean="0">
                <a:solidFill>
                  <a:schemeClr val="accent6">
                    <a:lumMod val="75000"/>
                  </a:schemeClr>
                </a:solidFill>
              </a:rPr>
              <a:t>Words </a:t>
            </a:r>
            <a:r>
              <a:rPr lang="en-US" sz="4000" dirty="0">
                <a:solidFill>
                  <a:schemeClr val="accent6">
                    <a:lumMod val="75000"/>
                  </a:schemeClr>
                </a:solidFill>
              </a:rPr>
              <a:t>W</a:t>
            </a:r>
            <a:r>
              <a:rPr lang="en-US" sz="4000" dirty="0" smtClean="0">
                <a:solidFill>
                  <a:schemeClr val="accent6">
                    <a:lumMod val="75000"/>
                  </a:schemeClr>
                </a:solidFill>
              </a:rPr>
              <a:t>e Speak</a:t>
            </a:r>
            <a:endParaRPr lang="en-US" sz="4000" dirty="0">
              <a:solidFill>
                <a:schemeClr val="accent6">
                  <a:lumMod val="75000"/>
                </a:schemeClr>
              </a:solidFill>
            </a:endParaRPr>
          </a:p>
        </p:txBody>
      </p:sp>
      <p:sp>
        <p:nvSpPr>
          <p:cNvPr id="6" name="TextBox 5"/>
          <p:cNvSpPr txBox="1"/>
          <p:nvPr/>
        </p:nvSpPr>
        <p:spPr>
          <a:xfrm>
            <a:off x="457200" y="4078941"/>
            <a:ext cx="8229600" cy="2185214"/>
          </a:xfrm>
          <a:prstGeom prst="rect">
            <a:avLst/>
          </a:prstGeom>
          <a:noFill/>
        </p:spPr>
        <p:txBody>
          <a:bodyPr wrap="square" rtlCol="0">
            <a:spAutoFit/>
          </a:bodyPr>
          <a:lstStyle/>
          <a:p>
            <a:r>
              <a:rPr lang="en-US" sz="2800" dirty="0"/>
              <a:t>How do you feel about the kind of language that you read, hear, and use? </a:t>
            </a:r>
            <a:endParaRPr lang="en-US" sz="2800" dirty="0" smtClean="0"/>
          </a:p>
          <a:p>
            <a:endParaRPr lang="en-US" sz="2400" dirty="0" smtClean="0"/>
          </a:p>
          <a:p>
            <a:r>
              <a:rPr lang="en-US" sz="2800" dirty="0" smtClean="0"/>
              <a:t>How </a:t>
            </a:r>
            <a:r>
              <a:rPr lang="en-US" sz="2800" dirty="0"/>
              <a:t>do words invite or discourage guidance from the Holy Ghost?</a:t>
            </a:r>
          </a:p>
        </p:txBody>
      </p:sp>
    </p:spTree>
    <p:extLst>
      <p:ext uri="{BB962C8B-B14F-4D97-AF65-F5344CB8AC3E}">
        <p14:creationId xmlns:p14="http://schemas.microsoft.com/office/powerpoint/2010/main" val="2982855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1009"/>
          </a:xfrm>
        </p:spPr>
        <p:txBody>
          <a:bodyPr/>
          <a:lstStyle/>
          <a:p>
            <a:r>
              <a:rPr lang="en-US" dirty="0" smtClean="0"/>
              <a:t>Negative = Negative</a:t>
            </a:r>
            <a:endParaRPr lang="en-US" dirty="0"/>
          </a:p>
        </p:txBody>
      </p:sp>
      <p:sp>
        <p:nvSpPr>
          <p:cNvPr id="3" name="Content Placeholder 2"/>
          <p:cNvSpPr>
            <a:spLocks noGrp="1"/>
          </p:cNvSpPr>
          <p:nvPr>
            <p:ph idx="1"/>
          </p:nvPr>
        </p:nvSpPr>
        <p:spPr>
          <a:xfrm>
            <a:off x="457200" y="1092201"/>
            <a:ext cx="8229600" cy="3016623"/>
          </a:xfrm>
        </p:spPr>
        <p:txBody>
          <a:bodyPr>
            <a:normAutofit lnSpcReduction="10000"/>
          </a:bodyPr>
          <a:lstStyle/>
          <a:p>
            <a:pPr marL="0" indent="0">
              <a:buNone/>
            </a:pPr>
            <a:r>
              <a:rPr lang="en-US" sz="2800" dirty="0"/>
              <a:t>N</a:t>
            </a:r>
            <a:r>
              <a:rPr lang="en-US" sz="2800" dirty="0" smtClean="0"/>
              <a:t>egative </a:t>
            </a:r>
            <a:r>
              <a:rPr lang="en-US" sz="2800" dirty="0"/>
              <a:t>speaking so often flows from negative thinking, including negative thinking about ourselves. We see our own faults, we speak—or at least think—critically of ourselves, and before long that is how we see everyone and everything. No sunshine, no roses, no promise of hope or happiness. Before long we and everybody around us are miserable</a:t>
            </a:r>
            <a:r>
              <a:rPr lang="en-US" sz="2800" dirty="0" smtClean="0"/>
              <a:t>. </a:t>
            </a:r>
            <a:r>
              <a:rPr lang="en-US" sz="1400" dirty="0" smtClean="0"/>
              <a:t>(Elder Holland)</a:t>
            </a:r>
            <a:endParaRPr lang="en-US" sz="14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589" l="4110" r="96712"/>
                    </a14:imgEffect>
                  </a14:imgLayer>
                </a14:imgProps>
              </a:ext>
            </a:extLst>
          </a:blip>
          <a:stretch>
            <a:fillRect/>
          </a:stretch>
        </p:blipFill>
        <p:spPr>
          <a:xfrm>
            <a:off x="3234017" y="3750234"/>
            <a:ext cx="3107765" cy="3107765"/>
          </a:xfrm>
          <a:prstGeom prst="rect">
            <a:avLst/>
          </a:prstGeom>
        </p:spPr>
      </p:pic>
    </p:spTree>
    <p:extLst>
      <p:ext uri="{BB962C8B-B14F-4D97-AF65-F5344CB8AC3E}">
        <p14:creationId xmlns:p14="http://schemas.microsoft.com/office/powerpoint/2010/main" val="38154779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1950"/>
          </a:xfrm>
        </p:spPr>
        <p:txBody>
          <a:bodyPr>
            <a:normAutofit fontScale="90000"/>
          </a:bodyPr>
          <a:lstStyle/>
          <a:p>
            <a:r>
              <a:rPr lang="en-US" dirty="0" smtClean="0"/>
              <a:t>Think Positive</a:t>
            </a:r>
            <a:endParaRPr lang="en-US" dirty="0"/>
          </a:p>
        </p:txBody>
      </p:sp>
      <p:sp>
        <p:nvSpPr>
          <p:cNvPr id="3" name="Content Placeholder 2"/>
          <p:cNvSpPr>
            <a:spLocks noGrp="1"/>
          </p:cNvSpPr>
          <p:nvPr>
            <p:ph idx="1"/>
          </p:nvPr>
        </p:nvSpPr>
        <p:spPr>
          <a:xfrm>
            <a:off x="457200" y="866589"/>
            <a:ext cx="8229600" cy="2719294"/>
          </a:xfrm>
        </p:spPr>
        <p:txBody>
          <a:bodyPr>
            <a:normAutofit lnSpcReduction="10000"/>
          </a:bodyPr>
          <a:lstStyle/>
          <a:p>
            <a:pPr marL="0" indent="0">
              <a:buNone/>
            </a:pPr>
            <a:r>
              <a:rPr lang="en-US" sz="2800" dirty="0" smtClean="0"/>
              <a:t>Elder </a:t>
            </a:r>
            <a:r>
              <a:rPr lang="en-US" sz="2800" dirty="0"/>
              <a:t>Orson F. Whitney once said: “The spirit of the gospel is optimistic; it trusts in God and looks on the bright side of things. The opposite or pessimistic spirit drags men down and away from </a:t>
            </a:r>
            <a:r>
              <a:rPr lang="en-US" sz="2800" dirty="0" smtClean="0"/>
              <a:t>God...</a:t>
            </a:r>
          </a:p>
          <a:p>
            <a:pPr marL="0" indent="0">
              <a:buNone/>
            </a:pPr>
            <a:r>
              <a:rPr lang="en-US" sz="2800" dirty="0"/>
              <a:t>Speak hopefully. Speak encouragingly, including about yourself. Try not to complain and moan incessantly.</a:t>
            </a:r>
          </a:p>
        </p:txBody>
      </p:sp>
      <p:pic>
        <p:nvPicPr>
          <p:cNvPr id="4" name="Picture 3"/>
          <p:cNvPicPr>
            <a:picLocks noChangeAspect="1"/>
          </p:cNvPicPr>
          <p:nvPr/>
        </p:nvPicPr>
        <p:blipFill>
          <a:blip r:embed="rId2"/>
          <a:stretch>
            <a:fillRect/>
          </a:stretch>
        </p:blipFill>
        <p:spPr>
          <a:xfrm>
            <a:off x="2268071" y="3593667"/>
            <a:ext cx="4395694" cy="2940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91317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3087</TotalTime>
  <Words>1161</Words>
  <Application>Microsoft Macintosh PowerPoint</Application>
  <PresentationFormat>On-screen Show (4:3)</PresentationFormat>
  <Paragraphs>67</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How Do The Things I Say Affect Those Around Me?</vt:lpstr>
      <vt:lpstr>LANGUAGE: Uplifting Language</vt:lpstr>
      <vt:lpstr>Speak Kindly</vt:lpstr>
      <vt:lpstr>Reverence &amp; Respect</vt:lpstr>
      <vt:lpstr>No Profanity</vt:lpstr>
      <vt:lpstr>ALL forms of communication!</vt:lpstr>
      <vt:lpstr>Read Ephesians 4:29-32</vt:lpstr>
      <vt:lpstr>Negative = Negative</vt:lpstr>
      <vt:lpstr>Think Positive</vt:lpstr>
      <vt:lpstr>Things We Say...</vt:lpstr>
      <vt:lpstr>Faith, Hope &amp; Charity</vt:lpstr>
      <vt:lpstr>FRIENDS:Choose Good Friends/Be a Good Friend</vt:lpstr>
      <vt:lpstr>Friends</vt:lpstr>
      <vt:lpstr>Single Most Important Event...</vt:lpstr>
      <vt:lpstr>From Other Youth... (lds.org)</vt:lpstr>
      <vt:lpstr>START TODAY: You Can Change</vt:lpstr>
      <vt:lpstr>PowerPoint Presentation</vt:lpstr>
      <vt:lpstr>Dare to be Different</vt:lpstr>
      <vt:lpstr>(CM)    CM Squared Project</vt:lpstr>
      <vt:lpstr>PowerPoint Presentation</vt:lpstr>
      <vt:lpstr>PowerPoint Presentation</vt:lpstr>
      <vt:lpstr>PowerPoint Presentation</vt:lpstr>
      <vt:lpstr>PowerPoint Presentation</vt:lpstr>
      <vt:lpstr>PowerPoint Presentation</vt:lpstr>
      <vt:lpstr>PowerPoint Presentation</vt:lpstr>
      <vt:lpstr>Larry M. Gibson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The Things I Say Affect Those Around Me?</dc:title>
  <dc:creator>Jennifer Middleton</dc:creator>
  <cp:lastModifiedBy>Jennifer Middleton</cp:lastModifiedBy>
  <cp:revision>24</cp:revision>
  <dcterms:created xsi:type="dcterms:W3CDTF">2014-09-08T14:07:57Z</dcterms:created>
  <dcterms:modified xsi:type="dcterms:W3CDTF">2017-09-16T20:57:29Z</dcterms:modified>
</cp:coreProperties>
</file>